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Override2.xml" ContentType="application/vnd.openxmlformats-officedocument.themeOverrid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theme/themeOverride3.xml" ContentType="application/vnd.openxmlformats-officedocument.themeOverrid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theme/themeOverride4.xml" ContentType="application/vnd.openxmlformats-officedocument.themeOverrid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3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4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5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6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7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8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9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0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1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2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3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4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5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6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7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8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39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40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1.xml" ContentType="application/vnd.openxmlformats-officedocument.theme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2.xml" ContentType="application/vnd.openxmlformats-officedocument.theme+xml"/>
  <Override PartName="/ppt/theme/themeOverride5.xml" ContentType="application/vnd.openxmlformats-officedocument.themeOverrid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3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4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45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8" r:id="rId2"/>
    <p:sldMasterId id="2147483708" r:id="rId3"/>
    <p:sldMasterId id="2147483736" r:id="rId4"/>
    <p:sldMasterId id="2147483738" r:id="rId5"/>
    <p:sldMasterId id="2147483745" r:id="rId6"/>
    <p:sldMasterId id="2147491787" r:id="rId7"/>
    <p:sldMasterId id="2147491800" r:id="rId8"/>
    <p:sldMasterId id="2147493262" r:id="rId9"/>
    <p:sldMasterId id="2147493329" r:id="rId10"/>
    <p:sldMasterId id="2147494182" r:id="rId11"/>
    <p:sldMasterId id="2147494194" r:id="rId12"/>
    <p:sldMasterId id="2147494206" r:id="rId13"/>
    <p:sldMasterId id="2147494218" r:id="rId14"/>
    <p:sldMasterId id="2147495742" r:id="rId15"/>
    <p:sldMasterId id="2147496222" r:id="rId16"/>
    <p:sldMasterId id="2147499764" r:id="rId17"/>
    <p:sldMasterId id="2147504900" r:id="rId18"/>
    <p:sldMasterId id="2147505352" r:id="rId19"/>
    <p:sldMasterId id="2147505825" r:id="rId20"/>
    <p:sldMasterId id="2147505837" r:id="rId21"/>
    <p:sldMasterId id="2147505849" r:id="rId22"/>
    <p:sldMasterId id="2147505861" r:id="rId23"/>
    <p:sldMasterId id="2147505873" r:id="rId24"/>
    <p:sldMasterId id="2147505885" r:id="rId25"/>
    <p:sldMasterId id="2147505909" r:id="rId26"/>
    <p:sldMasterId id="2147505921" r:id="rId27"/>
    <p:sldMasterId id="2147505933" r:id="rId28"/>
    <p:sldMasterId id="2147505947" r:id="rId29"/>
    <p:sldMasterId id="2147505959" r:id="rId30"/>
    <p:sldMasterId id="2147505971" r:id="rId31"/>
    <p:sldMasterId id="2147505983" r:id="rId32"/>
    <p:sldMasterId id="2147505995" r:id="rId33"/>
    <p:sldMasterId id="2147506007" r:id="rId34"/>
    <p:sldMasterId id="2147506019" r:id="rId35"/>
    <p:sldMasterId id="2147506031" r:id="rId36"/>
    <p:sldMasterId id="2147506043" r:id="rId37"/>
    <p:sldMasterId id="2147506055" r:id="rId38"/>
    <p:sldMasterId id="2147506067" r:id="rId39"/>
    <p:sldMasterId id="2147506079" r:id="rId40"/>
    <p:sldMasterId id="2147506092" r:id="rId41"/>
    <p:sldMasterId id="2147506104" r:id="rId42"/>
    <p:sldMasterId id="2147506118" r:id="rId43"/>
    <p:sldMasterId id="2147506130" r:id="rId44"/>
    <p:sldMasterId id="2147506156" r:id="rId45"/>
    <p:sldMasterId id="2147506168" r:id="rId46"/>
  </p:sldMasterIdLst>
  <p:notesMasterIdLst>
    <p:notesMasterId r:id="rId430"/>
  </p:notesMasterIdLst>
  <p:handoutMasterIdLst>
    <p:handoutMasterId r:id="rId431"/>
  </p:handoutMasterIdLst>
  <p:sldIdLst>
    <p:sldId id="1482" r:id="rId47"/>
    <p:sldId id="1300" r:id="rId48"/>
    <p:sldId id="1479" r:id="rId49"/>
    <p:sldId id="1232" r:id="rId50"/>
    <p:sldId id="1230" r:id="rId51"/>
    <p:sldId id="1231" r:id="rId52"/>
    <p:sldId id="897" r:id="rId53"/>
    <p:sldId id="1229" r:id="rId54"/>
    <p:sldId id="899" r:id="rId55"/>
    <p:sldId id="906" r:id="rId56"/>
    <p:sldId id="909" r:id="rId57"/>
    <p:sldId id="911" r:id="rId58"/>
    <p:sldId id="913" r:id="rId59"/>
    <p:sldId id="914" r:id="rId60"/>
    <p:sldId id="915" r:id="rId61"/>
    <p:sldId id="916" r:id="rId62"/>
    <p:sldId id="917" r:id="rId63"/>
    <p:sldId id="918" r:id="rId64"/>
    <p:sldId id="1257" r:id="rId65"/>
    <p:sldId id="919" r:id="rId66"/>
    <p:sldId id="927" r:id="rId67"/>
    <p:sldId id="928" r:id="rId68"/>
    <p:sldId id="929" r:id="rId69"/>
    <p:sldId id="930" r:id="rId70"/>
    <p:sldId id="921" r:id="rId71"/>
    <p:sldId id="931" r:id="rId72"/>
    <p:sldId id="1481" r:id="rId73"/>
    <p:sldId id="1258" r:id="rId74"/>
    <p:sldId id="1478" r:id="rId75"/>
    <p:sldId id="1315" r:id="rId76"/>
    <p:sldId id="900" r:id="rId77"/>
    <p:sldId id="1100" r:id="rId78"/>
    <p:sldId id="1103" r:id="rId79"/>
    <p:sldId id="1105" r:id="rId80"/>
    <p:sldId id="1106" r:id="rId81"/>
    <p:sldId id="1107" r:id="rId82"/>
    <p:sldId id="1108" r:id="rId83"/>
    <p:sldId id="1109" r:id="rId84"/>
    <p:sldId id="1110" r:id="rId85"/>
    <p:sldId id="1112" r:id="rId86"/>
    <p:sldId id="1114" r:id="rId87"/>
    <p:sldId id="1117" r:id="rId88"/>
    <p:sldId id="1118" r:id="rId89"/>
    <p:sldId id="1119" r:id="rId90"/>
    <p:sldId id="1121" r:id="rId91"/>
    <p:sldId id="1124" r:id="rId92"/>
    <p:sldId id="1126" r:id="rId93"/>
    <p:sldId id="1293" r:id="rId94"/>
    <p:sldId id="1294" r:id="rId95"/>
    <p:sldId id="1295" r:id="rId96"/>
    <p:sldId id="1296" r:id="rId97"/>
    <p:sldId id="1297" r:id="rId98"/>
    <p:sldId id="1298" r:id="rId99"/>
    <p:sldId id="1127" r:id="rId100"/>
    <p:sldId id="1345" r:id="rId101"/>
    <p:sldId id="1128" r:id="rId102"/>
    <p:sldId id="1129" r:id="rId103"/>
    <p:sldId id="1131" r:id="rId104"/>
    <p:sldId id="1132" r:id="rId105"/>
    <p:sldId id="1133" r:id="rId106"/>
    <p:sldId id="1135" r:id="rId107"/>
    <p:sldId id="1136" r:id="rId108"/>
    <p:sldId id="1137" r:id="rId109"/>
    <p:sldId id="1138" r:id="rId110"/>
    <p:sldId id="1167" r:id="rId111"/>
    <p:sldId id="1263" r:id="rId112"/>
    <p:sldId id="1346" r:id="rId113"/>
    <p:sldId id="1347" r:id="rId114"/>
    <p:sldId id="1348" r:id="rId115"/>
    <p:sldId id="1349" r:id="rId116"/>
    <p:sldId id="1350" r:id="rId117"/>
    <p:sldId id="1351" r:id="rId118"/>
    <p:sldId id="1352" r:id="rId119"/>
    <p:sldId id="1353" r:id="rId120"/>
    <p:sldId id="1354" r:id="rId121"/>
    <p:sldId id="1355" r:id="rId122"/>
    <p:sldId id="1356" r:id="rId123"/>
    <p:sldId id="1357" r:id="rId124"/>
    <p:sldId id="1358" r:id="rId125"/>
    <p:sldId id="1359" r:id="rId126"/>
    <p:sldId id="1360" r:id="rId127"/>
    <p:sldId id="1361" r:id="rId128"/>
    <p:sldId id="1362" r:id="rId129"/>
    <p:sldId id="1363" r:id="rId130"/>
    <p:sldId id="1364" r:id="rId131"/>
    <p:sldId id="1365" r:id="rId132"/>
    <p:sldId id="1366" r:id="rId133"/>
    <p:sldId id="1367" r:id="rId134"/>
    <p:sldId id="1368" r:id="rId135"/>
    <p:sldId id="1369" r:id="rId136"/>
    <p:sldId id="1370" r:id="rId137"/>
    <p:sldId id="1371" r:id="rId138"/>
    <p:sldId id="1372" r:id="rId139"/>
    <p:sldId id="1373" r:id="rId140"/>
    <p:sldId id="1374" r:id="rId141"/>
    <p:sldId id="1375" r:id="rId142"/>
    <p:sldId id="1376" r:id="rId143"/>
    <p:sldId id="1377" r:id="rId144"/>
    <p:sldId id="1378" r:id="rId145"/>
    <p:sldId id="1379" r:id="rId146"/>
    <p:sldId id="1380" r:id="rId147"/>
    <p:sldId id="1381" r:id="rId148"/>
    <p:sldId id="1382" r:id="rId149"/>
    <p:sldId id="1383" r:id="rId150"/>
    <p:sldId id="1384" r:id="rId151"/>
    <p:sldId id="1385" r:id="rId152"/>
    <p:sldId id="1386" r:id="rId153"/>
    <p:sldId id="1387" r:id="rId154"/>
    <p:sldId id="1388" r:id="rId155"/>
    <p:sldId id="1389" r:id="rId156"/>
    <p:sldId id="1390" r:id="rId157"/>
    <p:sldId id="1391" r:id="rId158"/>
    <p:sldId id="1392" r:id="rId159"/>
    <p:sldId id="1393" r:id="rId160"/>
    <p:sldId id="1394" r:id="rId161"/>
    <p:sldId id="1395" r:id="rId162"/>
    <p:sldId id="1396" r:id="rId163"/>
    <p:sldId id="1397" r:id="rId164"/>
    <p:sldId id="1398" r:id="rId165"/>
    <p:sldId id="1399" r:id="rId166"/>
    <p:sldId id="1400" r:id="rId167"/>
    <p:sldId id="1401" r:id="rId168"/>
    <p:sldId id="1402" r:id="rId169"/>
    <p:sldId id="1403" r:id="rId170"/>
    <p:sldId id="1404" r:id="rId171"/>
    <p:sldId id="1405" r:id="rId172"/>
    <p:sldId id="1406" r:id="rId173"/>
    <p:sldId id="1407" r:id="rId174"/>
    <p:sldId id="1408" r:id="rId175"/>
    <p:sldId id="1409" r:id="rId176"/>
    <p:sldId id="1410" r:id="rId177"/>
    <p:sldId id="1411" r:id="rId178"/>
    <p:sldId id="1465" r:id="rId179"/>
    <p:sldId id="1466" r:id="rId180"/>
    <p:sldId id="1467" r:id="rId181"/>
    <p:sldId id="1468" r:id="rId182"/>
    <p:sldId id="1412" r:id="rId183"/>
    <p:sldId id="1469" r:id="rId184"/>
    <p:sldId id="1413" r:id="rId185"/>
    <p:sldId id="1470" r:id="rId186"/>
    <p:sldId id="1414" r:id="rId187"/>
    <p:sldId id="1471" r:id="rId188"/>
    <p:sldId id="1415" r:id="rId189"/>
    <p:sldId id="1476" r:id="rId190"/>
    <p:sldId id="1416" r:id="rId191"/>
    <p:sldId id="1475" r:id="rId192"/>
    <p:sldId id="1417" r:id="rId193"/>
    <p:sldId id="1477" r:id="rId194"/>
    <p:sldId id="1418" r:id="rId195"/>
    <p:sldId id="1419" r:id="rId196"/>
    <p:sldId id="1420" r:id="rId197"/>
    <p:sldId id="1421" r:id="rId198"/>
    <p:sldId id="1422" r:id="rId199"/>
    <p:sldId id="1423" r:id="rId200"/>
    <p:sldId id="1424" r:id="rId201"/>
    <p:sldId id="1425" r:id="rId202"/>
    <p:sldId id="1426" r:id="rId203"/>
    <p:sldId id="1427" r:id="rId204"/>
    <p:sldId id="1428" r:id="rId205"/>
    <p:sldId id="1429" r:id="rId206"/>
    <p:sldId id="1430" r:id="rId207"/>
    <p:sldId id="1431" r:id="rId208"/>
    <p:sldId id="1432" r:id="rId209"/>
    <p:sldId id="1433" r:id="rId210"/>
    <p:sldId id="1434" r:id="rId211"/>
    <p:sldId id="1435" r:id="rId212"/>
    <p:sldId id="1436" r:id="rId213"/>
    <p:sldId id="1437" r:id="rId214"/>
    <p:sldId id="1438" r:id="rId215"/>
    <p:sldId id="1439" r:id="rId216"/>
    <p:sldId id="1440" r:id="rId217"/>
    <p:sldId id="1441" r:id="rId218"/>
    <p:sldId id="1442" r:id="rId219"/>
    <p:sldId id="1443" r:id="rId220"/>
    <p:sldId id="1444" r:id="rId221"/>
    <p:sldId id="1445" r:id="rId222"/>
    <p:sldId id="1446" r:id="rId223"/>
    <p:sldId id="1447" r:id="rId224"/>
    <p:sldId id="1448" r:id="rId225"/>
    <p:sldId id="1449" r:id="rId226"/>
    <p:sldId id="1450" r:id="rId227"/>
    <p:sldId id="1451" r:id="rId228"/>
    <p:sldId id="1452" r:id="rId229"/>
    <p:sldId id="1453" r:id="rId230"/>
    <p:sldId id="1454" r:id="rId231"/>
    <p:sldId id="1455" r:id="rId232"/>
    <p:sldId id="1456" r:id="rId233"/>
    <p:sldId id="1457" r:id="rId234"/>
    <p:sldId id="1458" r:id="rId235"/>
    <p:sldId id="1459" r:id="rId236"/>
    <p:sldId id="1460" r:id="rId237"/>
    <p:sldId id="1461" r:id="rId238"/>
    <p:sldId id="1462" r:id="rId239"/>
    <p:sldId id="1463" r:id="rId240"/>
    <p:sldId id="1464" r:id="rId241"/>
    <p:sldId id="1292" r:id="rId242"/>
    <p:sldId id="1301" r:id="rId243"/>
    <p:sldId id="1308" r:id="rId244"/>
    <p:sldId id="1302" r:id="rId245"/>
    <p:sldId id="1303" r:id="rId246"/>
    <p:sldId id="1304" r:id="rId247"/>
    <p:sldId id="1305" r:id="rId248"/>
    <p:sldId id="1306" r:id="rId249"/>
    <p:sldId id="1253" r:id="rId250"/>
    <p:sldId id="986" r:id="rId251"/>
    <p:sldId id="987" r:id="rId252"/>
    <p:sldId id="988" r:id="rId253"/>
    <p:sldId id="990" r:id="rId254"/>
    <p:sldId id="1316" r:id="rId255"/>
    <p:sldId id="1317" r:id="rId256"/>
    <p:sldId id="1318" r:id="rId257"/>
    <p:sldId id="1319" r:id="rId258"/>
    <p:sldId id="1320" r:id="rId259"/>
    <p:sldId id="1321" r:id="rId260"/>
    <p:sldId id="1322" r:id="rId261"/>
    <p:sldId id="1323" r:id="rId262"/>
    <p:sldId id="1324" r:id="rId263"/>
    <p:sldId id="1325" r:id="rId264"/>
    <p:sldId id="1326" r:id="rId265"/>
    <p:sldId id="1327" r:id="rId266"/>
    <p:sldId id="1328" r:id="rId267"/>
    <p:sldId id="1329" r:id="rId268"/>
    <p:sldId id="1330" r:id="rId269"/>
    <p:sldId id="1331" r:id="rId270"/>
    <p:sldId id="1332" r:id="rId271"/>
    <p:sldId id="1333" r:id="rId272"/>
    <p:sldId id="1334" r:id="rId273"/>
    <p:sldId id="1335" r:id="rId274"/>
    <p:sldId id="1336" r:id="rId275"/>
    <p:sldId id="1337" r:id="rId276"/>
    <p:sldId id="1338" r:id="rId277"/>
    <p:sldId id="1339" r:id="rId278"/>
    <p:sldId id="1341" r:id="rId279"/>
    <p:sldId id="991" r:id="rId280"/>
    <p:sldId id="992" r:id="rId281"/>
    <p:sldId id="993" r:id="rId282"/>
    <p:sldId id="994" r:id="rId283"/>
    <p:sldId id="995" r:id="rId284"/>
    <p:sldId id="996" r:id="rId285"/>
    <p:sldId id="997" r:id="rId286"/>
    <p:sldId id="998" r:id="rId287"/>
    <p:sldId id="999" r:id="rId288"/>
    <p:sldId id="1000" r:id="rId289"/>
    <p:sldId id="1001" r:id="rId290"/>
    <p:sldId id="1273" r:id="rId291"/>
    <p:sldId id="1274" r:id="rId292"/>
    <p:sldId id="1275" r:id="rId293"/>
    <p:sldId id="1276" r:id="rId294"/>
    <p:sldId id="1277" r:id="rId295"/>
    <p:sldId id="1278" r:id="rId296"/>
    <p:sldId id="1279" r:id="rId297"/>
    <p:sldId id="1280" r:id="rId298"/>
    <p:sldId id="1281" r:id="rId299"/>
    <p:sldId id="1282" r:id="rId300"/>
    <p:sldId id="1283" r:id="rId301"/>
    <p:sldId id="1284" r:id="rId302"/>
    <p:sldId id="1285" r:id="rId303"/>
    <p:sldId id="1286" r:id="rId304"/>
    <p:sldId id="1287" r:id="rId305"/>
    <p:sldId id="1288" r:id="rId306"/>
    <p:sldId id="1290" r:id="rId307"/>
    <p:sldId id="1004" r:id="rId308"/>
    <p:sldId id="1205" r:id="rId309"/>
    <p:sldId id="1307" r:id="rId310"/>
    <p:sldId id="1207" r:id="rId311"/>
    <p:sldId id="1208" r:id="rId312"/>
    <p:sldId id="1209" r:id="rId313"/>
    <p:sldId id="1210" r:id="rId314"/>
    <p:sldId id="1211" r:id="rId315"/>
    <p:sldId id="1212" r:id="rId316"/>
    <p:sldId id="1213" r:id="rId317"/>
    <p:sldId id="1214" r:id="rId318"/>
    <p:sldId id="1215" r:id="rId319"/>
    <p:sldId id="1216" r:id="rId320"/>
    <p:sldId id="1217" r:id="rId321"/>
    <p:sldId id="1218" r:id="rId322"/>
    <p:sldId id="1219" r:id="rId323"/>
    <p:sldId id="1220" r:id="rId324"/>
    <p:sldId id="1221" r:id="rId325"/>
    <p:sldId id="1238" r:id="rId326"/>
    <p:sldId id="1239" r:id="rId327"/>
    <p:sldId id="1240" r:id="rId328"/>
    <p:sldId id="1241" r:id="rId329"/>
    <p:sldId id="1242" r:id="rId330"/>
    <p:sldId id="1243" r:id="rId331"/>
    <p:sldId id="1244" r:id="rId332"/>
    <p:sldId id="1245" r:id="rId333"/>
    <p:sldId id="1246" r:id="rId334"/>
    <p:sldId id="1251" r:id="rId335"/>
    <p:sldId id="1248" r:id="rId336"/>
    <p:sldId id="1249" r:id="rId337"/>
    <p:sldId id="1250" r:id="rId338"/>
    <p:sldId id="375" r:id="rId339"/>
    <p:sldId id="601" r:id="rId340"/>
    <p:sldId id="376" r:id="rId341"/>
    <p:sldId id="377" r:id="rId342"/>
    <p:sldId id="411" r:id="rId343"/>
    <p:sldId id="274" r:id="rId344"/>
    <p:sldId id="412" r:id="rId345"/>
    <p:sldId id="413" r:id="rId346"/>
    <p:sldId id="275" r:id="rId347"/>
    <p:sldId id="896" r:id="rId348"/>
    <p:sldId id="1260" r:id="rId349"/>
    <p:sldId id="643" r:id="rId350"/>
    <p:sldId id="1034" r:id="rId351"/>
    <p:sldId id="1255" r:id="rId352"/>
    <p:sldId id="1272" r:id="rId353"/>
    <p:sldId id="1256" r:id="rId354"/>
    <p:sldId id="1035" r:id="rId355"/>
    <p:sldId id="1036" r:id="rId356"/>
    <p:sldId id="1037" r:id="rId357"/>
    <p:sldId id="1038" r:id="rId358"/>
    <p:sldId id="1039" r:id="rId359"/>
    <p:sldId id="1040" r:id="rId360"/>
    <p:sldId id="1041" r:id="rId361"/>
    <p:sldId id="1042" r:id="rId362"/>
    <p:sldId id="1043" r:id="rId363"/>
    <p:sldId id="1044" r:id="rId364"/>
    <p:sldId id="1045" r:id="rId365"/>
    <p:sldId id="1046" r:id="rId366"/>
    <p:sldId id="1047" r:id="rId367"/>
    <p:sldId id="1048" r:id="rId368"/>
    <p:sldId id="1049" r:id="rId369"/>
    <p:sldId id="1050" r:id="rId370"/>
    <p:sldId id="1051" r:id="rId371"/>
    <p:sldId id="1052" r:id="rId372"/>
    <p:sldId id="1053" r:id="rId373"/>
    <p:sldId id="1054" r:id="rId374"/>
    <p:sldId id="1055" r:id="rId375"/>
    <p:sldId id="1056" r:id="rId376"/>
    <p:sldId id="1057" r:id="rId377"/>
    <p:sldId id="1058" r:id="rId378"/>
    <p:sldId id="1059" r:id="rId379"/>
    <p:sldId id="1060" r:id="rId380"/>
    <p:sldId id="1061" r:id="rId381"/>
    <p:sldId id="1062" r:id="rId382"/>
    <p:sldId id="1063" r:id="rId383"/>
    <p:sldId id="1064" r:id="rId384"/>
    <p:sldId id="1065" r:id="rId385"/>
    <p:sldId id="1066" r:id="rId386"/>
    <p:sldId id="1067" r:id="rId387"/>
    <p:sldId id="1068" r:id="rId388"/>
    <p:sldId id="1069" r:id="rId389"/>
    <p:sldId id="1070" r:id="rId390"/>
    <p:sldId id="1071" r:id="rId391"/>
    <p:sldId id="1072" r:id="rId392"/>
    <p:sldId id="1073" r:id="rId393"/>
    <p:sldId id="1074" r:id="rId394"/>
    <p:sldId id="1075" r:id="rId395"/>
    <p:sldId id="1076" r:id="rId396"/>
    <p:sldId id="1077" r:id="rId397"/>
    <p:sldId id="1078" r:id="rId398"/>
    <p:sldId id="1079" r:id="rId399"/>
    <p:sldId id="1080" r:id="rId400"/>
    <p:sldId id="1081" r:id="rId401"/>
    <p:sldId id="1082" r:id="rId402"/>
    <p:sldId id="1083" r:id="rId403"/>
    <p:sldId id="1084" r:id="rId404"/>
    <p:sldId id="1085" r:id="rId405"/>
    <p:sldId id="1086" r:id="rId406"/>
    <p:sldId id="1087" r:id="rId407"/>
    <p:sldId id="1088" r:id="rId408"/>
    <p:sldId id="1089" r:id="rId409"/>
    <p:sldId id="1090" r:id="rId410"/>
    <p:sldId id="1091" r:id="rId411"/>
    <p:sldId id="1092" r:id="rId412"/>
    <p:sldId id="1093" r:id="rId413"/>
    <p:sldId id="1094" r:id="rId414"/>
    <p:sldId id="1095" r:id="rId415"/>
    <p:sldId id="1096" r:id="rId416"/>
    <p:sldId id="1480" r:id="rId417"/>
    <p:sldId id="1202" r:id="rId418"/>
    <p:sldId id="1203" r:id="rId419"/>
    <p:sldId id="1254" r:id="rId420"/>
    <p:sldId id="556" r:id="rId421"/>
    <p:sldId id="1097" r:id="rId422"/>
    <p:sldId id="1259" r:id="rId423"/>
    <p:sldId id="518" r:id="rId424"/>
    <p:sldId id="523" r:id="rId425"/>
    <p:sldId id="1204" r:id="rId426"/>
    <p:sldId id="524" r:id="rId427"/>
    <p:sldId id="434" r:id="rId428"/>
    <p:sldId id="685" r:id="rId4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147825"/>
    <a:srgbClr val="000000"/>
    <a:srgbClr val="FFFF00"/>
    <a:srgbClr val="A7F3C6"/>
    <a:srgbClr val="33CC33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00" autoAdjust="0"/>
    <p:restoredTop sz="93741" autoAdjust="0"/>
  </p:normalViewPr>
  <p:slideViewPr>
    <p:cSldViewPr>
      <p:cViewPr varScale="1">
        <p:scale>
          <a:sx n="66" d="100"/>
          <a:sy n="66" d="100"/>
        </p:scale>
        <p:origin x="18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1.xml"/><Relationship Id="rId299" Type="http://schemas.openxmlformats.org/officeDocument/2006/relationships/slide" Target="slides/slide253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17.xml"/><Relationship Id="rId159" Type="http://schemas.openxmlformats.org/officeDocument/2006/relationships/slide" Target="slides/slide113.xml"/><Relationship Id="rId324" Type="http://schemas.openxmlformats.org/officeDocument/2006/relationships/slide" Target="slides/slide278.xml"/><Relationship Id="rId366" Type="http://schemas.openxmlformats.org/officeDocument/2006/relationships/slide" Target="slides/slide320.xml"/><Relationship Id="rId170" Type="http://schemas.openxmlformats.org/officeDocument/2006/relationships/slide" Target="slides/slide124.xml"/><Relationship Id="rId226" Type="http://schemas.openxmlformats.org/officeDocument/2006/relationships/slide" Target="slides/slide180.xml"/><Relationship Id="rId433" Type="http://schemas.openxmlformats.org/officeDocument/2006/relationships/viewProps" Target="viewProps.xml"/><Relationship Id="rId268" Type="http://schemas.openxmlformats.org/officeDocument/2006/relationships/slide" Target="slides/slide222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28.xml"/><Relationship Id="rId128" Type="http://schemas.openxmlformats.org/officeDocument/2006/relationships/slide" Target="slides/slide82.xml"/><Relationship Id="rId335" Type="http://schemas.openxmlformats.org/officeDocument/2006/relationships/slide" Target="slides/slide289.xml"/><Relationship Id="rId377" Type="http://schemas.openxmlformats.org/officeDocument/2006/relationships/slide" Target="slides/slide331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35.xml"/><Relationship Id="rId237" Type="http://schemas.openxmlformats.org/officeDocument/2006/relationships/slide" Target="slides/slide191.xml"/><Relationship Id="rId402" Type="http://schemas.openxmlformats.org/officeDocument/2006/relationships/slide" Target="slides/slide356.xml"/><Relationship Id="rId279" Type="http://schemas.openxmlformats.org/officeDocument/2006/relationships/slide" Target="slides/slide233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93.xml"/><Relationship Id="rId290" Type="http://schemas.openxmlformats.org/officeDocument/2006/relationships/slide" Target="slides/slide244.xml"/><Relationship Id="rId304" Type="http://schemas.openxmlformats.org/officeDocument/2006/relationships/slide" Target="slides/slide258.xml"/><Relationship Id="rId346" Type="http://schemas.openxmlformats.org/officeDocument/2006/relationships/slide" Target="slides/slide300.xml"/><Relationship Id="rId388" Type="http://schemas.openxmlformats.org/officeDocument/2006/relationships/slide" Target="slides/slide342.xml"/><Relationship Id="rId85" Type="http://schemas.openxmlformats.org/officeDocument/2006/relationships/slide" Target="slides/slide39.xml"/><Relationship Id="rId150" Type="http://schemas.openxmlformats.org/officeDocument/2006/relationships/slide" Target="slides/slide104.xml"/><Relationship Id="rId192" Type="http://schemas.openxmlformats.org/officeDocument/2006/relationships/slide" Target="slides/slide146.xml"/><Relationship Id="rId206" Type="http://schemas.openxmlformats.org/officeDocument/2006/relationships/slide" Target="slides/slide160.xml"/><Relationship Id="rId413" Type="http://schemas.openxmlformats.org/officeDocument/2006/relationships/slide" Target="slides/slide367.xml"/><Relationship Id="rId248" Type="http://schemas.openxmlformats.org/officeDocument/2006/relationships/slide" Target="slides/slide202.xml"/><Relationship Id="rId269" Type="http://schemas.openxmlformats.org/officeDocument/2006/relationships/slide" Target="slides/slide223.xml"/><Relationship Id="rId434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2.xml"/><Relationship Id="rId129" Type="http://schemas.openxmlformats.org/officeDocument/2006/relationships/slide" Target="slides/slide83.xml"/><Relationship Id="rId280" Type="http://schemas.openxmlformats.org/officeDocument/2006/relationships/slide" Target="slides/slide234.xml"/><Relationship Id="rId315" Type="http://schemas.openxmlformats.org/officeDocument/2006/relationships/slide" Target="slides/slide269.xml"/><Relationship Id="rId336" Type="http://schemas.openxmlformats.org/officeDocument/2006/relationships/slide" Target="slides/slide290.xml"/><Relationship Id="rId357" Type="http://schemas.openxmlformats.org/officeDocument/2006/relationships/slide" Target="slides/slide311.xml"/><Relationship Id="rId54" Type="http://schemas.openxmlformats.org/officeDocument/2006/relationships/slide" Target="slides/slide8.xml"/><Relationship Id="rId75" Type="http://schemas.openxmlformats.org/officeDocument/2006/relationships/slide" Target="slides/slide29.xml"/><Relationship Id="rId96" Type="http://schemas.openxmlformats.org/officeDocument/2006/relationships/slide" Target="slides/slide50.xml"/><Relationship Id="rId140" Type="http://schemas.openxmlformats.org/officeDocument/2006/relationships/slide" Target="slides/slide94.xml"/><Relationship Id="rId161" Type="http://schemas.openxmlformats.org/officeDocument/2006/relationships/slide" Target="slides/slide115.xml"/><Relationship Id="rId182" Type="http://schemas.openxmlformats.org/officeDocument/2006/relationships/slide" Target="slides/slide136.xml"/><Relationship Id="rId217" Type="http://schemas.openxmlformats.org/officeDocument/2006/relationships/slide" Target="slides/slide171.xml"/><Relationship Id="rId378" Type="http://schemas.openxmlformats.org/officeDocument/2006/relationships/slide" Target="slides/slide332.xml"/><Relationship Id="rId399" Type="http://schemas.openxmlformats.org/officeDocument/2006/relationships/slide" Target="slides/slide353.xml"/><Relationship Id="rId403" Type="http://schemas.openxmlformats.org/officeDocument/2006/relationships/slide" Target="slides/slide357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92.xml"/><Relationship Id="rId259" Type="http://schemas.openxmlformats.org/officeDocument/2006/relationships/slide" Target="slides/slide213.xml"/><Relationship Id="rId424" Type="http://schemas.openxmlformats.org/officeDocument/2006/relationships/slide" Target="slides/slide378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3.xml"/><Relationship Id="rId270" Type="http://schemas.openxmlformats.org/officeDocument/2006/relationships/slide" Target="slides/slide224.xml"/><Relationship Id="rId291" Type="http://schemas.openxmlformats.org/officeDocument/2006/relationships/slide" Target="slides/slide245.xml"/><Relationship Id="rId305" Type="http://schemas.openxmlformats.org/officeDocument/2006/relationships/slide" Target="slides/slide259.xml"/><Relationship Id="rId326" Type="http://schemas.openxmlformats.org/officeDocument/2006/relationships/slide" Target="slides/slide280.xml"/><Relationship Id="rId347" Type="http://schemas.openxmlformats.org/officeDocument/2006/relationships/slide" Target="slides/slide301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19.xml"/><Relationship Id="rId86" Type="http://schemas.openxmlformats.org/officeDocument/2006/relationships/slide" Target="slides/slide40.xml"/><Relationship Id="rId130" Type="http://schemas.openxmlformats.org/officeDocument/2006/relationships/slide" Target="slides/slide84.xml"/><Relationship Id="rId151" Type="http://schemas.openxmlformats.org/officeDocument/2006/relationships/slide" Target="slides/slide105.xml"/><Relationship Id="rId368" Type="http://schemas.openxmlformats.org/officeDocument/2006/relationships/slide" Target="slides/slide322.xml"/><Relationship Id="rId389" Type="http://schemas.openxmlformats.org/officeDocument/2006/relationships/slide" Target="slides/slide343.xml"/><Relationship Id="rId172" Type="http://schemas.openxmlformats.org/officeDocument/2006/relationships/slide" Target="slides/slide126.xml"/><Relationship Id="rId193" Type="http://schemas.openxmlformats.org/officeDocument/2006/relationships/slide" Target="slides/slide147.xml"/><Relationship Id="rId207" Type="http://schemas.openxmlformats.org/officeDocument/2006/relationships/slide" Target="slides/slide161.xml"/><Relationship Id="rId228" Type="http://schemas.openxmlformats.org/officeDocument/2006/relationships/slide" Target="slides/slide182.xml"/><Relationship Id="rId249" Type="http://schemas.openxmlformats.org/officeDocument/2006/relationships/slide" Target="slides/slide203.xml"/><Relationship Id="rId414" Type="http://schemas.openxmlformats.org/officeDocument/2006/relationships/slide" Target="slides/slide368.xml"/><Relationship Id="rId435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63.xml"/><Relationship Id="rId260" Type="http://schemas.openxmlformats.org/officeDocument/2006/relationships/slide" Target="slides/slide214.xml"/><Relationship Id="rId281" Type="http://schemas.openxmlformats.org/officeDocument/2006/relationships/slide" Target="slides/slide235.xml"/><Relationship Id="rId316" Type="http://schemas.openxmlformats.org/officeDocument/2006/relationships/slide" Target="slides/slide270.xml"/><Relationship Id="rId337" Type="http://schemas.openxmlformats.org/officeDocument/2006/relationships/slide" Target="slides/slide291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Relationship Id="rId120" Type="http://schemas.openxmlformats.org/officeDocument/2006/relationships/slide" Target="slides/slide74.xml"/><Relationship Id="rId141" Type="http://schemas.openxmlformats.org/officeDocument/2006/relationships/slide" Target="slides/slide95.xml"/><Relationship Id="rId358" Type="http://schemas.openxmlformats.org/officeDocument/2006/relationships/slide" Target="slides/slide312.xml"/><Relationship Id="rId379" Type="http://schemas.openxmlformats.org/officeDocument/2006/relationships/slide" Target="slides/slide33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16.xml"/><Relationship Id="rId183" Type="http://schemas.openxmlformats.org/officeDocument/2006/relationships/slide" Target="slides/slide137.xml"/><Relationship Id="rId218" Type="http://schemas.openxmlformats.org/officeDocument/2006/relationships/slide" Target="slides/slide172.xml"/><Relationship Id="rId239" Type="http://schemas.openxmlformats.org/officeDocument/2006/relationships/slide" Target="slides/slide193.xml"/><Relationship Id="rId390" Type="http://schemas.openxmlformats.org/officeDocument/2006/relationships/slide" Target="slides/slide344.xml"/><Relationship Id="rId404" Type="http://schemas.openxmlformats.org/officeDocument/2006/relationships/slide" Target="slides/slide358.xml"/><Relationship Id="rId425" Type="http://schemas.openxmlformats.org/officeDocument/2006/relationships/slide" Target="slides/slide379.xml"/><Relationship Id="rId250" Type="http://schemas.openxmlformats.org/officeDocument/2006/relationships/slide" Target="slides/slide204.xml"/><Relationship Id="rId271" Type="http://schemas.openxmlformats.org/officeDocument/2006/relationships/slide" Target="slides/slide225.xml"/><Relationship Id="rId292" Type="http://schemas.openxmlformats.org/officeDocument/2006/relationships/slide" Target="slides/slide246.xml"/><Relationship Id="rId306" Type="http://schemas.openxmlformats.org/officeDocument/2006/relationships/slide" Target="slides/slide260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0.xml"/><Relationship Id="rId87" Type="http://schemas.openxmlformats.org/officeDocument/2006/relationships/slide" Target="slides/slide41.xml"/><Relationship Id="rId110" Type="http://schemas.openxmlformats.org/officeDocument/2006/relationships/slide" Target="slides/slide64.xml"/><Relationship Id="rId131" Type="http://schemas.openxmlformats.org/officeDocument/2006/relationships/slide" Target="slides/slide85.xml"/><Relationship Id="rId327" Type="http://schemas.openxmlformats.org/officeDocument/2006/relationships/slide" Target="slides/slide281.xml"/><Relationship Id="rId348" Type="http://schemas.openxmlformats.org/officeDocument/2006/relationships/slide" Target="slides/slide302.xml"/><Relationship Id="rId369" Type="http://schemas.openxmlformats.org/officeDocument/2006/relationships/slide" Target="slides/slide323.xml"/><Relationship Id="rId152" Type="http://schemas.openxmlformats.org/officeDocument/2006/relationships/slide" Target="slides/slide106.xml"/><Relationship Id="rId173" Type="http://schemas.openxmlformats.org/officeDocument/2006/relationships/slide" Target="slides/slide127.xml"/><Relationship Id="rId194" Type="http://schemas.openxmlformats.org/officeDocument/2006/relationships/slide" Target="slides/slide148.xml"/><Relationship Id="rId208" Type="http://schemas.openxmlformats.org/officeDocument/2006/relationships/slide" Target="slides/slide162.xml"/><Relationship Id="rId229" Type="http://schemas.openxmlformats.org/officeDocument/2006/relationships/slide" Target="slides/slide183.xml"/><Relationship Id="rId380" Type="http://schemas.openxmlformats.org/officeDocument/2006/relationships/slide" Target="slides/slide334.xml"/><Relationship Id="rId415" Type="http://schemas.openxmlformats.org/officeDocument/2006/relationships/slide" Target="slides/slide369.xml"/><Relationship Id="rId240" Type="http://schemas.openxmlformats.org/officeDocument/2006/relationships/slide" Target="slides/slide194.xml"/><Relationship Id="rId261" Type="http://schemas.openxmlformats.org/officeDocument/2006/relationships/slide" Target="slides/slide215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0.xml"/><Relationship Id="rId77" Type="http://schemas.openxmlformats.org/officeDocument/2006/relationships/slide" Target="slides/slide31.xml"/><Relationship Id="rId100" Type="http://schemas.openxmlformats.org/officeDocument/2006/relationships/slide" Target="slides/slide54.xml"/><Relationship Id="rId282" Type="http://schemas.openxmlformats.org/officeDocument/2006/relationships/slide" Target="slides/slide236.xml"/><Relationship Id="rId317" Type="http://schemas.openxmlformats.org/officeDocument/2006/relationships/slide" Target="slides/slide271.xml"/><Relationship Id="rId338" Type="http://schemas.openxmlformats.org/officeDocument/2006/relationships/slide" Target="slides/slide292.xml"/><Relationship Id="rId359" Type="http://schemas.openxmlformats.org/officeDocument/2006/relationships/slide" Target="slides/slide313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52.xml"/><Relationship Id="rId121" Type="http://schemas.openxmlformats.org/officeDocument/2006/relationships/slide" Target="slides/slide75.xml"/><Relationship Id="rId142" Type="http://schemas.openxmlformats.org/officeDocument/2006/relationships/slide" Target="slides/slide96.xml"/><Relationship Id="rId163" Type="http://schemas.openxmlformats.org/officeDocument/2006/relationships/slide" Target="slides/slide117.xml"/><Relationship Id="rId184" Type="http://schemas.openxmlformats.org/officeDocument/2006/relationships/slide" Target="slides/slide138.xml"/><Relationship Id="rId219" Type="http://schemas.openxmlformats.org/officeDocument/2006/relationships/slide" Target="slides/slide173.xml"/><Relationship Id="rId370" Type="http://schemas.openxmlformats.org/officeDocument/2006/relationships/slide" Target="slides/slide324.xml"/><Relationship Id="rId391" Type="http://schemas.openxmlformats.org/officeDocument/2006/relationships/slide" Target="slides/slide345.xml"/><Relationship Id="rId405" Type="http://schemas.openxmlformats.org/officeDocument/2006/relationships/slide" Target="slides/slide359.xml"/><Relationship Id="rId426" Type="http://schemas.openxmlformats.org/officeDocument/2006/relationships/slide" Target="slides/slide380.xml"/><Relationship Id="rId230" Type="http://schemas.openxmlformats.org/officeDocument/2006/relationships/slide" Target="slides/slide184.xml"/><Relationship Id="rId251" Type="http://schemas.openxmlformats.org/officeDocument/2006/relationships/slide" Target="slides/slide205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1.xml"/><Relationship Id="rId272" Type="http://schemas.openxmlformats.org/officeDocument/2006/relationships/slide" Target="slides/slide226.xml"/><Relationship Id="rId293" Type="http://schemas.openxmlformats.org/officeDocument/2006/relationships/slide" Target="slides/slide247.xml"/><Relationship Id="rId307" Type="http://schemas.openxmlformats.org/officeDocument/2006/relationships/slide" Target="slides/slide261.xml"/><Relationship Id="rId328" Type="http://schemas.openxmlformats.org/officeDocument/2006/relationships/slide" Target="slides/slide282.xml"/><Relationship Id="rId349" Type="http://schemas.openxmlformats.org/officeDocument/2006/relationships/slide" Target="slides/slide303.xml"/><Relationship Id="rId88" Type="http://schemas.openxmlformats.org/officeDocument/2006/relationships/slide" Target="slides/slide42.xml"/><Relationship Id="rId111" Type="http://schemas.openxmlformats.org/officeDocument/2006/relationships/slide" Target="slides/slide65.xml"/><Relationship Id="rId132" Type="http://schemas.openxmlformats.org/officeDocument/2006/relationships/slide" Target="slides/slide86.xml"/><Relationship Id="rId153" Type="http://schemas.openxmlformats.org/officeDocument/2006/relationships/slide" Target="slides/slide107.xml"/><Relationship Id="rId174" Type="http://schemas.openxmlformats.org/officeDocument/2006/relationships/slide" Target="slides/slide128.xml"/><Relationship Id="rId195" Type="http://schemas.openxmlformats.org/officeDocument/2006/relationships/slide" Target="slides/slide149.xml"/><Relationship Id="rId209" Type="http://schemas.openxmlformats.org/officeDocument/2006/relationships/slide" Target="slides/slide163.xml"/><Relationship Id="rId360" Type="http://schemas.openxmlformats.org/officeDocument/2006/relationships/slide" Target="slides/slide314.xml"/><Relationship Id="rId381" Type="http://schemas.openxmlformats.org/officeDocument/2006/relationships/slide" Target="slides/slide335.xml"/><Relationship Id="rId416" Type="http://schemas.openxmlformats.org/officeDocument/2006/relationships/slide" Target="slides/slide370.xml"/><Relationship Id="rId220" Type="http://schemas.openxmlformats.org/officeDocument/2006/relationships/slide" Target="slides/slide174.xml"/><Relationship Id="rId241" Type="http://schemas.openxmlformats.org/officeDocument/2006/relationships/slide" Target="slides/slide195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1.xml"/><Relationship Id="rId262" Type="http://schemas.openxmlformats.org/officeDocument/2006/relationships/slide" Target="slides/slide216.xml"/><Relationship Id="rId283" Type="http://schemas.openxmlformats.org/officeDocument/2006/relationships/slide" Target="slides/slide237.xml"/><Relationship Id="rId318" Type="http://schemas.openxmlformats.org/officeDocument/2006/relationships/slide" Target="slides/slide272.xml"/><Relationship Id="rId339" Type="http://schemas.openxmlformats.org/officeDocument/2006/relationships/slide" Target="slides/slide293.xml"/><Relationship Id="rId78" Type="http://schemas.openxmlformats.org/officeDocument/2006/relationships/slide" Target="slides/slide32.xml"/><Relationship Id="rId99" Type="http://schemas.openxmlformats.org/officeDocument/2006/relationships/slide" Target="slides/slide53.xml"/><Relationship Id="rId101" Type="http://schemas.openxmlformats.org/officeDocument/2006/relationships/slide" Target="slides/slide55.xml"/><Relationship Id="rId122" Type="http://schemas.openxmlformats.org/officeDocument/2006/relationships/slide" Target="slides/slide76.xml"/><Relationship Id="rId143" Type="http://schemas.openxmlformats.org/officeDocument/2006/relationships/slide" Target="slides/slide97.xml"/><Relationship Id="rId164" Type="http://schemas.openxmlformats.org/officeDocument/2006/relationships/slide" Target="slides/slide118.xml"/><Relationship Id="rId185" Type="http://schemas.openxmlformats.org/officeDocument/2006/relationships/slide" Target="slides/slide139.xml"/><Relationship Id="rId350" Type="http://schemas.openxmlformats.org/officeDocument/2006/relationships/slide" Target="slides/slide304.xml"/><Relationship Id="rId371" Type="http://schemas.openxmlformats.org/officeDocument/2006/relationships/slide" Target="slides/slide325.xml"/><Relationship Id="rId406" Type="http://schemas.openxmlformats.org/officeDocument/2006/relationships/slide" Target="slides/slide360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64.xml"/><Relationship Id="rId392" Type="http://schemas.openxmlformats.org/officeDocument/2006/relationships/slide" Target="slides/slide346.xml"/><Relationship Id="rId427" Type="http://schemas.openxmlformats.org/officeDocument/2006/relationships/slide" Target="slides/slide381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85.xml"/><Relationship Id="rId252" Type="http://schemas.openxmlformats.org/officeDocument/2006/relationships/slide" Target="slides/slide206.xml"/><Relationship Id="rId273" Type="http://schemas.openxmlformats.org/officeDocument/2006/relationships/slide" Target="slides/slide227.xml"/><Relationship Id="rId294" Type="http://schemas.openxmlformats.org/officeDocument/2006/relationships/slide" Target="slides/slide248.xml"/><Relationship Id="rId308" Type="http://schemas.openxmlformats.org/officeDocument/2006/relationships/slide" Target="slides/slide262.xml"/><Relationship Id="rId329" Type="http://schemas.openxmlformats.org/officeDocument/2006/relationships/slide" Target="slides/slide283.xml"/><Relationship Id="rId47" Type="http://schemas.openxmlformats.org/officeDocument/2006/relationships/slide" Target="slides/slide1.xml"/><Relationship Id="rId68" Type="http://schemas.openxmlformats.org/officeDocument/2006/relationships/slide" Target="slides/slide22.xml"/><Relationship Id="rId89" Type="http://schemas.openxmlformats.org/officeDocument/2006/relationships/slide" Target="slides/slide43.xml"/><Relationship Id="rId112" Type="http://schemas.openxmlformats.org/officeDocument/2006/relationships/slide" Target="slides/slide66.xml"/><Relationship Id="rId133" Type="http://schemas.openxmlformats.org/officeDocument/2006/relationships/slide" Target="slides/slide87.xml"/><Relationship Id="rId154" Type="http://schemas.openxmlformats.org/officeDocument/2006/relationships/slide" Target="slides/slide108.xml"/><Relationship Id="rId175" Type="http://schemas.openxmlformats.org/officeDocument/2006/relationships/slide" Target="slides/slide129.xml"/><Relationship Id="rId340" Type="http://schemas.openxmlformats.org/officeDocument/2006/relationships/slide" Target="slides/slide294.xml"/><Relationship Id="rId361" Type="http://schemas.openxmlformats.org/officeDocument/2006/relationships/slide" Target="slides/slide315.xml"/><Relationship Id="rId196" Type="http://schemas.openxmlformats.org/officeDocument/2006/relationships/slide" Target="slides/slide150.xml"/><Relationship Id="rId200" Type="http://schemas.openxmlformats.org/officeDocument/2006/relationships/slide" Target="slides/slide154.xml"/><Relationship Id="rId382" Type="http://schemas.openxmlformats.org/officeDocument/2006/relationships/slide" Target="slides/slide336.xml"/><Relationship Id="rId417" Type="http://schemas.openxmlformats.org/officeDocument/2006/relationships/slide" Target="slides/slide371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75.xml"/><Relationship Id="rId242" Type="http://schemas.openxmlformats.org/officeDocument/2006/relationships/slide" Target="slides/slide196.xml"/><Relationship Id="rId263" Type="http://schemas.openxmlformats.org/officeDocument/2006/relationships/slide" Target="slides/slide217.xml"/><Relationship Id="rId284" Type="http://schemas.openxmlformats.org/officeDocument/2006/relationships/slide" Target="slides/slide238.xml"/><Relationship Id="rId319" Type="http://schemas.openxmlformats.org/officeDocument/2006/relationships/slide" Target="slides/slide273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2.xml"/><Relationship Id="rId79" Type="http://schemas.openxmlformats.org/officeDocument/2006/relationships/slide" Target="slides/slide33.xml"/><Relationship Id="rId102" Type="http://schemas.openxmlformats.org/officeDocument/2006/relationships/slide" Target="slides/slide56.xml"/><Relationship Id="rId123" Type="http://schemas.openxmlformats.org/officeDocument/2006/relationships/slide" Target="slides/slide77.xml"/><Relationship Id="rId144" Type="http://schemas.openxmlformats.org/officeDocument/2006/relationships/slide" Target="slides/slide98.xml"/><Relationship Id="rId330" Type="http://schemas.openxmlformats.org/officeDocument/2006/relationships/slide" Target="slides/slide284.xml"/><Relationship Id="rId90" Type="http://schemas.openxmlformats.org/officeDocument/2006/relationships/slide" Target="slides/slide44.xml"/><Relationship Id="rId165" Type="http://schemas.openxmlformats.org/officeDocument/2006/relationships/slide" Target="slides/slide119.xml"/><Relationship Id="rId186" Type="http://schemas.openxmlformats.org/officeDocument/2006/relationships/slide" Target="slides/slide140.xml"/><Relationship Id="rId351" Type="http://schemas.openxmlformats.org/officeDocument/2006/relationships/slide" Target="slides/slide305.xml"/><Relationship Id="rId372" Type="http://schemas.openxmlformats.org/officeDocument/2006/relationships/slide" Target="slides/slide326.xml"/><Relationship Id="rId393" Type="http://schemas.openxmlformats.org/officeDocument/2006/relationships/slide" Target="slides/slide347.xml"/><Relationship Id="rId407" Type="http://schemas.openxmlformats.org/officeDocument/2006/relationships/slide" Target="slides/slide361.xml"/><Relationship Id="rId428" Type="http://schemas.openxmlformats.org/officeDocument/2006/relationships/slide" Target="slides/slide382.xml"/><Relationship Id="rId211" Type="http://schemas.openxmlformats.org/officeDocument/2006/relationships/slide" Target="slides/slide165.xml"/><Relationship Id="rId232" Type="http://schemas.openxmlformats.org/officeDocument/2006/relationships/slide" Target="slides/slide186.xml"/><Relationship Id="rId253" Type="http://schemas.openxmlformats.org/officeDocument/2006/relationships/slide" Target="slides/slide207.xml"/><Relationship Id="rId274" Type="http://schemas.openxmlformats.org/officeDocument/2006/relationships/slide" Target="slides/slide228.xml"/><Relationship Id="rId295" Type="http://schemas.openxmlformats.org/officeDocument/2006/relationships/slide" Target="slides/slide249.xml"/><Relationship Id="rId309" Type="http://schemas.openxmlformats.org/officeDocument/2006/relationships/slide" Target="slides/slide263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2.xml"/><Relationship Id="rId69" Type="http://schemas.openxmlformats.org/officeDocument/2006/relationships/slide" Target="slides/slide23.xml"/><Relationship Id="rId113" Type="http://schemas.openxmlformats.org/officeDocument/2006/relationships/slide" Target="slides/slide67.xml"/><Relationship Id="rId134" Type="http://schemas.openxmlformats.org/officeDocument/2006/relationships/slide" Target="slides/slide88.xml"/><Relationship Id="rId320" Type="http://schemas.openxmlformats.org/officeDocument/2006/relationships/slide" Target="slides/slide274.xml"/><Relationship Id="rId80" Type="http://schemas.openxmlformats.org/officeDocument/2006/relationships/slide" Target="slides/slide34.xml"/><Relationship Id="rId155" Type="http://schemas.openxmlformats.org/officeDocument/2006/relationships/slide" Target="slides/slide109.xml"/><Relationship Id="rId176" Type="http://schemas.openxmlformats.org/officeDocument/2006/relationships/slide" Target="slides/slide130.xml"/><Relationship Id="rId197" Type="http://schemas.openxmlformats.org/officeDocument/2006/relationships/slide" Target="slides/slide151.xml"/><Relationship Id="rId341" Type="http://schemas.openxmlformats.org/officeDocument/2006/relationships/slide" Target="slides/slide295.xml"/><Relationship Id="rId362" Type="http://schemas.openxmlformats.org/officeDocument/2006/relationships/slide" Target="slides/slide316.xml"/><Relationship Id="rId383" Type="http://schemas.openxmlformats.org/officeDocument/2006/relationships/slide" Target="slides/slide337.xml"/><Relationship Id="rId418" Type="http://schemas.openxmlformats.org/officeDocument/2006/relationships/slide" Target="slides/slide372.xml"/><Relationship Id="rId201" Type="http://schemas.openxmlformats.org/officeDocument/2006/relationships/slide" Target="slides/slide155.xml"/><Relationship Id="rId222" Type="http://schemas.openxmlformats.org/officeDocument/2006/relationships/slide" Target="slides/slide176.xml"/><Relationship Id="rId243" Type="http://schemas.openxmlformats.org/officeDocument/2006/relationships/slide" Target="slides/slide197.xml"/><Relationship Id="rId264" Type="http://schemas.openxmlformats.org/officeDocument/2006/relationships/slide" Target="slides/slide218.xml"/><Relationship Id="rId285" Type="http://schemas.openxmlformats.org/officeDocument/2006/relationships/slide" Target="slides/slide239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3.xml"/><Relationship Id="rId103" Type="http://schemas.openxmlformats.org/officeDocument/2006/relationships/slide" Target="slides/slide57.xml"/><Relationship Id="rId124" Type="http://schemas.openxmlformats.org/officeDocument/2006/relationships/slide" Target="slides/slide78.xml"/><Relationship Id="rId310" Type="http://schemas.openxmlformats.org/officeDocument/2006/relationships/slide" Target="slides/slide264.xml"/><Relationship Id="rId70" Type="http://schemas.openxmlformats.org/officeDocument/2006/relationships/slide" Target="slides/slide24.xml"/><Relationship Id="rId91" Type="http://schemas.openxmlformats.org/officeDocument/2006/relationships/slide" Target="slides/slide45.xml"/><Relationship Id="rId145" Type="http://schemas.openxmlformats.org/officeDocument/2006/relationships/slide" Target="slides/slide99.xml"/><Relationship Id="rId166" Type="http://schemas.openxmlformats.org/officeDocument/2006/relationships/slide" Target="slides/slide120.xml"/><Relationship Id="rId187" Type="http://schemas.openxmlformats.org/officeDocument/2006/relationships/slide" Target="slides/slide141.xml"/><Relationship Id="rId331" Type="http://schemas.openxmlformats.org/officeDocument/2006/relationships/slide" Target="slides/slide285.xml"/><Relationship Id="rId352" Type="http://schemas.openxmlformats.org/officeDocument/2006/relationships/slide" Target="slides/slide306.xml"/><Relationship Id="rId373" Type="http://schemas.openxmlformats.org/officeDocument/2006/relationships/slide" Target="slides/slide327.xml"/><Relationship Id="rId394" Type="http://schemas.openxmlformats.org/officeDocument/2006/relationships/slide" Target="slides/slide348.xml"/><Relationship Id="rId408" Type="http://schemas.openxmlformats.org/officeDocument/2006/relationships/slide" Target="slides/slide362.xml"/><Relationship Id="rId429" Type="http://schemas.openxmlformats.org/officeDocument/2006/relationships/slide" Target="slides/slide3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66.xml"/><Relationship Id="rId233" Type="http://schemas.openxmlformats.org/officeDocument/2006/relationships/slide" Target="slides/slide187.xml"/><Relationship Id="rId254" Type="http://schemas.openxmlformats.org/officeDocument/2006/relationships/slide" Target="slides/slide208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3.xml"/><Relationship Id="rId114" Type="http://schemas.openxmlformats.org/officeDocument/2006/relationships/slide" Target="slides/slide68.xml"/><Relationship Id="rId275" Type="http://schemas.openxmlformats.org/officeDocument/2006/relationships/slide" Target="slides/slide229.xml"/><Relationship Id="rId296" Type="http://schemas.openxmlformats.org/officeDocument/2006/relationships/slide" Target="slides/slide250.xml"/><Relationship Id="rId300" Type="http://schemas.openxmlformats.org/officeDocument/2006/relationships/slide" Target="slides/slide254.xml"/><Relationship Id="rId60" Type="http://schemas.openxmlformats.org/officeDocument/2006/relationships/slide" Target="slides/slide14.xml"/><Relationship Id="rId81" Type="http://schemas.openxmlformats.org/officeDocument/2006/relationships/slide" Target="slides/slide35.xml"/><Relationship Id="rId135" Type="http://schemas.openxmlformats.org/officeDocument/2006/relationships/slide" Target="slides/slide89.xml"/><Relationship Id="rId156" Type="http://schemas.openxmlformats.org/officeDocument/2006/relationships/slide" Target="slides/slide110.xml"/><Relationship Id="rId177" Type="http://schemas.openxmlformats.org/officeDocument/2006/relationships/slide" Target="slides/slide131.xml"/><Relationship Id="rId198" Type="http://schemas.openxmlformats.org/officeDocument/2006/relationships/slide" Target="slides/slide152.xml"/><Relationship Id="rId321" Type="http://schemas.openxmlformats.org/officeDocument/2006/relationships/slide" Target="slides/slide275.xml"/><Relationship Id="rId342" Type="http://schemas.openxmlformats.org/officeDocument/2006/relationships/slide" Target="slides/slide296.xml"/><Relationship Id="rId363" Type="http://schemas.openxmlformats.org/officeDocument/2006/relationships/slide" Target="slides/slide317.xml"/><Relationship Id="rId384" Type="http://schemas.openxmlformats.org/officeDocument/2006/relationships/slide" Target="slides/slide338.xml"/><Relationship Id="rId419" Type="http://schemas.openxmlformats.org/officeDocument/2006/relationships/slide" Target="slides/slide373.xml"/><Relationship Id="rId202" Type="http://schemas.openxmlformats.org/officeDocument/2006/relationships/slide" Target="slides/slide156.xml"/><Relationship Id="rId223" Type="http://schemas.openxmlformats.org/officeDocument/2006/relationships/slide" Target="slides/slide177.xml"/><Relationship Id="rId244" Type="http://schemas.openxmlformats.org/officeDocument/2006/relationships/slide" Target="slides/slide198.xml"/><Relationship Id="rId430" Type="http://schemas.openxmlformats.org/officeDocument/2006/relationships/notesMaster" Target="notesMasters/notesMaster1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19.xml"/><Relationship Id="rId286" Type="http://schemas.openxmlformats.org/officeDocument/2006/relationships/slide" Target="slides/slide240.xml"/><Relationship Id="rId50" Type="http://schemas.openxmlformats.org/officeDocument/2006/relationships/slide" Target="slides/slide4.xml"/><Relationship Id="rId104" Type="http://schemas.openxmlformats.org/officeDocument/2006/relationships/slide" Target="slides/slide58.xml"/><Relationship Id="rId125" Type="http://schemas.openxmlformats.org/officeDocument/2006/relationships/slide" Target="slides/slide79.xml"/><Relationship Id="rId146" Type="http://schemas.openxmlformats.org/officeDocument/2006/relationships/slide" Target="slides/slide100.xml"/><Relationship Id="rId167" Type="http://schemas.openxmlformats.org/officeDocument/2006/relationships/slide" Target="slides/slide121.xml"/><Relationship Id="rId188" Type="http://schemas.openxmlformats.org/officeDocument/2006/relationships/slide" Target="slides/slide142.xml"/><Relationship Id="rId311" Type="http://schemas.openxmlformats.org/officeDocument/2006/relationships/slide" Target="slides/slide265.xml"/><Relationship Id="rId332" Type="http://schemas.openxmlformats.org/officeDocument/2006/relationships/slide" Target="slides/slide286.xml"/><Relationship Id="rId353" Type="http://schemas.openxmlformats.org/officeDocument/2006/relationships/slide" Target="slides/slide307.xml"/><Relationship Id="rId374" Type="http://schemas.openxmlformats.org/officeDocument/2006/relationships/slide" Target="slides/slide328.xml"/><Relationship Id="rId395" Type="http://schemas.openxmlformats.org/officeDocument/2006/relationships/slide" Target="slides/slide349.xml"/><Relationship Id="rId409" Type="http://schemas.openxmlformats.org/officeDocument/2006/relationships/slide" Target="slides/slide363.xml"/><Relationship Id="rId71" Type="http://schemas.openxmlformats.org/officeDocument/2006/relationships/slide" Target="slides/slide25.xml"/><Relationship Id="rId92" Type="http://schemas.openxmlformats.org/officeDocument/2006/relationships/slide" Target="slides/slide46.xml"/><Relationship Id="rId213" Type="http://schemas.openxmlformats.org/officeDocument/2006/relationships/slide" Target="slides/slide167.xml"/><Relationship Id="rId234" Type="http://schemas.openxmlformats.org/officeDocument/2006/relationships/slide" Target="slides/slide188.xml"/><Relationship Id="rId420" Type="http://schemas.openxmlformats.org/officeDocument/2006/relationships/slide" Target="slides/slide37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09.xml"/><Relationship Id="rId276" Type="http://schemas.openxmlformats.org/officeDocument/2006/relationships/slide" Target="slides/slide230.xml"/><Relationship Id="rId297" Type="http://schemas.openxmlformats.org/officeDocument/2006/relationships/slide" Target="slides/slide251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69.xml"/><Relationship Id="rId136" Type="http://schemas.openxmlformats.org/officeDocument/2006/relationships/slide" Target="slides/slide90.xml"/><Relationship Id="rId157" Type="http://schemas.openxmlformats.org/officeDocument/2006/relationships/slide" Target="slides/slide111.xml"/><Relationship Id="rId178" Type="http://schemas.openxmlformats.org/officeDocument/2006/relationships/slide" Target="slides/slide132.xml"/><Relationship Id="rId301" Type="http://schemas.openxmlformats.org/officeDocument/2006/relationships/slide" Target="slides/slide255.xml"/><Relationship Id="rId322" Type="http://schemas.openxmlformats.org/officeDocument/2006/relationships/slide" Target="slides/slide276.xml"/><Relationship Id="rId343" Type="http://schemas.openxmlformats.org/officeDocument/2006/relationships/slide" Target="slides/slide297.xml"/><Relationship Id="rId364" Type="http://schemas.openxmlformats.org/officeDocument/2006/relationships/slide" Target="slides/slide318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199" Type="http://schemas.openxmlformats.org/officeDocument/2006/relationships/slide" Target="slides/slide153.xml"/><Relationship Id="rId203" Type="http://schemas.openxmlformats.org/officeDocument/2006/relationships/slide" Target="slides/slide157.xml"/><Relationship Id="rId385" Type="http://schemas.openxmlformats.org/officeDocument/2006/relationships/slide" Target="slides/slide339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78.xml"/><Relationship Id="rId245" Type="http://schemas.openxmlformats.org/officeDocument/2006/relationships/slide" Target="slides/slide199.xml"/><Relationship Id="rId266" Type="http://schemas.openxmlformats.org/officeDocument/2006/relationships/slide" Target="slides/slide220.xml"/><Relationship Id="rId287" Type="http://schemas.openxmlformats.org/officeDocument/2006/relationships/slide" Target="slides/slide241.xml"/><Relationship Id="rId410" Type="http://schemas.openxmlformats.org/officeDocument/2006/relationships/slide" Target="slides/slide364.xml"/><Relationship Id="rId431" Type="http://schemas.openxmlformats.org/officeDocument/2006/relationships/handoutMaster" Target="handoutMasters/handoutMaster1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59.xml"/><Relationship Id="rId126" Type="http://schemas.openxmlformats.org/officeDocument/2006/relationships/slide" Target="slides/slide80.xml"/><Relationship Id="rId147" Type="http://schemas.openxmlformats.org/officeDocument/2006/relationships/slide" Target="slides/slide101.xml"/><Relationship Id="rId168" Type="http://schemas.openxmlformats.org/officeDocument/2006/relationships/slide" Target="slides/slide122.xml"/><Relationship Id="rId312" Type="http://schemas.openxmlformats.org/officeDocument/2006/relationships/slide" Target="slides/slide266.xml"/><Relationship Id="rId333" Type="http://schemas.openxmlformats.org/officeDocument/2006/relationships/slide" Target="slides/slide287.xml"/><Relationship Id="rId354" Type="http://schemas.openxmlformats.org/officeDocument/2006/relationships/slide" Target="slides/slide30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93" Type="http://schemas.openxmlformats.org/officeDocument/2006/relationships/slide" Target="slides/slide47.xml"/><Relationship Id="rId189" Type="http://schemas.openxmlformats.org/officeDocument/2006/relationships/slide" Target="slides/slide143.xml"/><Relationship Id="rId375" Type="http://schemas.openxmlformats.org/officeDocument/2006/relationships/slide" Target="slides/slide329.xml"/><Relationship Id="rId396" Type="http://schemas.openxmlformats.org/officeDocument/2006/relationships/slide" Target="slides/slide35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68.xml"/><Relationship Id="rId235" Type="http://schemas.openxmlformats.org/officeDocument/2006/relationships/slide" Target="slides/slide189.xml"/><Relationship Id="rId256" Type="http://schemas.openxmlformats.org/officeDocument/2006/relationships/slide" Target="slides/slide210.xml"/><Relationship Id="rId277" Type="http://schemas.openxmlformats.org/officeDocument/2006/relationships/slide" Target="slides/slide231.xml"/><Relationship Id="rId298" Type="http://schemas.openxmlformats.org/officeDocument/2006/relationships/slide" Target="slides/slide252.xml"/><Relationship Id="rId400" Type="http://schemas.openxmlformats.org/officeDocument/2006/relationships/slide" Target="slides/slide354.xml"/><Relationship Id="rId421" Type="http://schemas.openxmlformats.org/officeDocument/2006/relationships/slide" Target="slides/slide375.xml"/><Relationship Id="rId116" Type="http://schemas.openxmlformats.org/officeDocument/2006/relationships/slide" Target="slides/slide70.xml"/><Relationship Id="rId137" Type="http://schemas.openxmlformats.org/officeDocument/2006/relationships/slide" Target="slides/slide91.xml"/><Relationship Id="rId158" Type="http://schemas.openxmlformats.org/officeDocument/2006/relationships/slide" Target="slides/slide112.xml"/><Relationship Id="rId302" Type="http://schemas.openxmlformats.org/officeDocument/2006/relationships/slide" Target="slides/slide256.xml"/><Relationship Id="rId323" Type="http://schemas.openxmlformats.org/officeDocument/2006/relationships/slide" Target="slides/slide277.xml"/><Relationship Id="rId344" Type="http://schemas.openxmlformats.org/officeDocument/2006/relationships/slide" Target="slides/slide29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6.xml"/><Relationship Id="rId83" Type="http://schemas.openxmlformats.org/officeDocument/2006/relationships/slide" Target="slides/slide37.xml"/><Relationship Id="rId179" Type="http://schemas.openxmlformats.org/officeDocument/2006/relationships/slide" Target="slides/slide133.xml"/><Relationship Id="rId365" Type="http://schemas.openxmlformats.org/officeDocument/2006/relationships/slide" Target="slides/slide319.xml"/><Relationship Id="rId386" Type="http://schemas.openxmlformats.org/officeDocument/2006/relationships/slide" Target="slides/slide340.xml"/><Relationship Id="rId190" Type="http://schemas.openxmlformats.org/officeDocument/2006/relationships/slide" Target="slides/slide144.xml"/><Relationship Id="rId204" Type="http://schemas.openxmlformats.org/officeDocument/2006/relationships/slide" Target="slides/slide158.xml"/><Relationship Id="rId225" Type="http://schemas.openxmlformats.org/officeDocument/2006/relationships/slide" Target="slides/slide179.xml"/><Relationship Id="rId246" Type="http://schemas.openxmlformats.org/officeDocument/2006/relationships/slide" Target="slides/slide200.xml"/><Relationship Id="rId267" Type="http://schemas.openxmlformats.org/officeDocument/2006/relationships/slide" Target="slides/slide221.xml"/><Relationship Id="rId288" Type="http://schemas.openxmlformats.org/officeDocument/2006/relationships/slide" Target="slides/slide242.xml"/><Relationship Id="rId411" Type="http://schemas.openxmlformats.org/officeDocument/2006/relationships/slide" Target="slides/slide365.xml"/><Relationship Id="rId432" Type="http://schemas.openxmlformats.org/officeDocument/2006/relationships/presProps" Target="presProps.xml"/><Relationship Id="rId106" Type="http://schemas.openxmlformats.org/officeDocument/2006/relationships/slide" Target="slides/slide60.xml"/><Relationship Id="rId127" Type="http://schemas.openxmlformats.org/officeDocument/2006/relationships/slide" Target="slides/slide81.xml"/><Relationship Id="rId313" Type="http://schemas.openxmlformats.org/officeDocument/2006/relationships/slide" Target="slides/slide26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6.xml"/><Relationship Id="rId73" Type="http://schemas.openxmlformats.org/officeDocument/2006/relationships/slide" Target="slides/slide27.xml"/><Relationship Id="rId94" Type="http://schemas.openxmlformats.org/officeDocument/2006/relationships/slide" Target="slides/slide48.xml"/><Relationship Id="rId148" Type="http://schemas.openxmlformats.org/officeDocument/2006/relationships/slide" Target="slides/slide102.xml"/><Relationship Id="rId169" Type="http://schemas.openxmlformats.org/officeDocument/2006/relationships/slide" Target="slides/slide123.xml"/><Relationship Id="rId334" Type="http://schemas.openxmlformats.org/officeDocument/2006/relationships/slide" Target="slides/slide288.xml"/><Relationship Id="rId355" Type="http://schemas.openxmlformats.org/officeDocument/2006/relationships/slide" Target="slides/slide309.xml"/><Relationship Id="rId376" Type="http://schemas.openxmlformats.org/officeDocument/2006/relationships/slide" Target="slides/slide330.xml"/><Relationship Id="rId397" Type="http://schemas.openxmlformats.org/officeDocument/2006/relationships/slide" Target="slides/slide351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34.xml"/><Relationship Id="rId215" Type="http://schemas.openxmlformats.org/officeDocument/2006/relationships/slide" Target="slides/slide169.xml"/><Relationship Id="rId236" Type="http://schemas.openxmlformats.org/officeDocument/2006/relationships/slide" Target="slides/slide190.xml"/><Relationship Id="rId257" Type="http://schemas.openxmlformats.org/officeDocument/2006/relationships/slide" Target="slides/slide211.xml"/><Relationship Id="rId278" Type="http://schemas.openxmlformats.org/officeDocument/2006/relationships/slide" Target="slides/slide232.xml"/><Relationship Id="rId401" Type="http://schemas.openxmlformats.org/officeDocument/2006/relationships/slide" Target="slides/slide355.xml"/><Relationship Id="rId422" Type="http://schemas.openxmlformats.org/officeDocument/2006/relationships/slide" Target="slides/slide376.xml"/><Relationship Id="rId303" Type="http://schemas.openxmlformats.org/officeDocument/2006/relationships/slide" Target="slides/slide257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38.xml"/><Relationship Id="rId138" Type="http://schemas.openxmlformats.org/officeDocument/2006/relationships/slide" Target="slides/slide92.xml"/><Relationship Id="rId345" Type="http://schemas.openxmlformats.org/officeDocument/2006/relationships/slide" Target="slides/slide299.xml"/><Relationship Id="rId387" Type="http://schemas.openxmlformats.org/officeDocument/2006/relationships/slide" Target="slides/slide341.xml"/><Relationship Id="rId191" Type="http://schemas.openxmlformats.org/officeDocument/2006/relationships/slide" Target="slides/slide145.xml"/><Relationship Id="rId205" Type="http://schemas.openxmlformats.org/officeDocument/2006/relationships/slide" Target="slides/slide159.xml"/><Relationship Id="rId247" Type="http://schemas.openxmlformats.org/officeDocument/2006/relationships/slide" Target="slides/slide201.xml"/><Relationship Id="rId412" Type="http://schemas.openxmlformats.org/officeDocument/2006/relationships/slide" Target="slides/slide366.xml"/><Relationship Id="rId107" Type="http://schemas.openxmlformats.org/officeDocument/2006/relationships/slide" Target="slides/slide61.xml"/><Relationship Id="rId289" Type="http://schemas.openxmlformats.org/officeDocument/2006/relationships/slide" Target="slides/slide243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7.xml"/><Relationship Id="rId149" Type="http://schemas.openxmlformats.org/officeDocument/2006/relationships/slide" Target="slides/slide103.xml"/><Relationship Id="rId314" Type="http://schemas.openxmlformats.org/officeDocument/2006/relationships/slide" Target="slides/slide268.xml"/><Relationship Id="rId356" Type="http://schemas.openxmlformats.org/officeDocument/2006/relationships/slide" Target="slides/slide310.xml"/><Relationship Id="rId398" Type="http://schemas.openxmlformats.org/officeDocument/2006/relationships/slide" Target="slides/slide352.xml"/><Relationship Id="rId95" Type="http://schemas.openxmlformats.org/officeDocument/2006/relationships/slide" Target="slides/slide49.xml"/><Relationship Id="rId160" Type="http://schemas.openxmlformats.org/officeDocument/2006/relationships/slide" Target="slides/slide114.xml"/><Relationship Id="rId216" Type="http://schemas.openxmlformats.org/officeDocument/2006/relationships/slide" Target="slides/slide170.xml"/><Relationship Id="rId423" Type="http://schemas.openxmlformats.org/officeDocument/2006/relationships/slide" Target="slides/slide377.xml"/><Relationship Id="rId258" Type="http://schemas.openxmlformats.org/officeDocument/2006/relationships/slide" Target="slides/slide212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18.xml"/><Relationship Id="rId118" Type="http://schemas.openxmlformats.org/officeDocument/2006/relationships/slide" Target="slides/slide72.xml"/><Relationship Id="rId325" Type="http://schemas.openxmlformats.org/officeDocument/2006/relationships/slide" Target="slides/slide279.xml"/><Relationship Id="rId367" Type="http://schemas.openxmlformats.org/officeDocument/2006/relationships/slide" Target="slides/slide321.xml"/><Relationship Id="rId171" Type="http://schemas.openxmlformats.org/officeDocument/2006/relationships/slide" Target="slides/slide125.xml"/><Relationship Id="rId227" Type="http://schemas.openxmlformats.org/officeDocument/2006/relationships/slide" Target="slides/slide18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DB18E-7F99-4575-A9ED-77353421F2F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12042A9-B199-4D21-A99A-41FD16649DE3}">
      <dgm:prSet phldrT="[Texto]"/>
      <dgm:spPr/>
      <dgm:t>
        <a:bodyPr/>
        <a:lstStyle/>
        <a:p>
          <a:r>
            <a:rPr lang="pt-BR" b="1" dirty="0" smtClean="0">
              <a:solidFill>
                <a:srgbClr val="000099"/>
              </a:solidFill>
            </a:rPr>
            <a:t>Mendes</a:t>
          </a:r>
          <a:endParaRPr lang="pt-BR" b="1" dirty="0">
            <a:solidFill>
              <a:srgbClr val="000099"/>
            </a:solidFill>
          </a:endParaRPr>
        </a:p>
      </dgm:t>
    </dgm:pt>
    <dgm:pt modelId="{A093AAC5-577D-4E81-B828-67AD5A426420}" type="parTrans" cxnId="{8BA0687A-D477-4028-B43D-B75E125D87C9}">
      <dgm:prSet/>
      <dgm:spPr/>
      <dgm:t>
        <a:bodyPr/>
        <a:lstStyle/>
        <a:p>
          <a:endParaRPr lang="pt-BR"/>
        </a:p>
      </dgm:t>
    </dgm:pt>
    <dgm:pt modelId="{5C94C46F-98A2-4FFD-9401-74DBEF9D2CE9}" type="sibTrans" cxnId="{8BA0687A-D477-4028-B43D-B75E125D87C9}">
      <dgm:prSet/>
      <dgm:spPr/>
      <dgm:t>
        <a:bodyPr/>
        <a:lstStyle/>
        <a:p>
          <a:endParaRPr lang="pt-BR"/>
        </a:p>
      </dgm:t>
    </dgm:pt>
    <dgm:pt modelId="{9005BA19-0ED7-41A6-BDB5-46DD2DD11FA0}">
      <dgm:prSet phldrT="[Texto]"/>
      <dgm:spPr/>
      <dgm:t>
        <a:bodyPr/>
        <a:lstStyle/>
        <a:p>
          <a:r>
            <a:rPr lang="pt-BR" b="1" dirty="0" smtClean="0">
              <a:solidFill>
                <a:srgbClr val="000000"/>
              </a:solidFill>
            </a:rPr>
            <a:t>Facilitador</a:t>
          </a:r>
          <a:endParaRPr lang="pt-BR" b="1" dirty="0">
            <a:solidFill>
              <a:srgbClr val="000000"/>
            </a:solidFill>
          </a:endParaRPr>
        </a:p>
      </dgm:t>
    </dgm:pt>
    <dgm:pt modelId="{B737A151-C6C3-4FEF-B634-B73AA4B0AD66}" type="parTrans" cxnId="{16FF45FE-B9BE-430F-94A2-2E541245040D}">
      <dgm:prSet/>
      <dgm:spPr/>
      <dgm:t>
        <a:bodyPr/>
        <a:lstStyle/>
        <a:p>
          <a:endParaRPr lang="pt-BR"/>
        </a:p>
      </dgm:t>
    </dgm:pt>
    <dgm:pt modelId="{20430631-FC8E-47EC-BBE9-33DB3F1A4C57}" type="sibTrans" cxnId="{16FF45FE-B9BE-430F-94A2-2E541245040D}">
      <dgm:prSet/>
      <dgm:spPr/>
      <dgm:t>
        <a:bodyPr/>
        <a:lstStyle/>
        <a:p>
          <a:endParaRPr lang="pt-BR"/>
        </a:p>
      </dgm:t>
    </dgm:pt>
    <dgm:pt modelId="{FCCFDDFC-4025-4740-9D73-EE00383840EC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Nelson</a:t>
          </a:r>
          <a:endParaRPr lang="pt-BR" b="1" dirty="0">
            <a:solidFill>
              <a:schemeClr val="bg1"/>
            </a:solidFill>
          </a:endParaRPr>
        </a:p>
      </dgm:t>
    </dgm:pt>
    <dgm:pt modelId="{4A1ADCB5-32D9-4A2E-8B0A-01877F6998E0}" type="parTrans" cxnId="{1E0662F6-7630-4F5E-9C43-E828927DC07D}">
      <dgm:prSet/>
      <dgm:spPr/>
      <dgm:t>
        <a:bodyPr/>
        <a:lstStyle/>
        <a:p>
          <a:endParaRPr lang="pt-BR"/>
        </a:p>
      </dgm:t>
    </dgm:pt>
    <dgm:pt modelId="{EBE53B59-4F9F-4307-B6C7-6230A738253F}" type="sibTrans" cxnId="{1E0662F6-7630-4F5E-9C43-E828927DC07D}">
      <dgm:prSet/>
      <dgm:spPr/>
      <dgm:t>
        <a:bodyPr/>
        <a:lstStyle/>
        <a:p>
          <a:endParaRPr lang="pt-BR"/>
        </a:p>
      </dgm:t>
    </dgm:pt>
    <dgm:pt modelId="{3DC74EC0-7BA3-4D61-AEB5-09995FAF03B0}" type="pres">
      <dgm:prSet presAssocID="{800DB18E-7F99-4575-A9ED-77353421F2F6}" presName="compositeShape" presStyleCnt="0">
        <dgm:presLayoutVars>
          <dgm:chMax val="7"/>
          <dgm:dir/>
          <dgm:resizeHandles val="exact"/>
        </dgm:presLayoutVars>
      </dgm:prSet>
      <dgm:spPr/>
    </dgm:pt>
    <dgm:pt modelId="{99E10160-AC6C-4A1B-BF85-18594A3DBA7B}" type="pres">
      <dgm:prSet presAssocID="{800DB18E-7F99-4575-A9ED-77353421F2F6}" presName="wedge1" presStyleLbl="node1" presStyleIdx="0" presStyleCnt="3" custScaleX="98822" custScaleY="92832" custLinFactNeighborX="3073" custLinFactNeighborY="-129"/>
      <dgm:spPr/>
      <dgm:t>
        <a:bodyPr/>
        <a:lstStyle/>
        <a:p>
          <a:endParaRPr lang="pt-BR"/>
        </a:p>
      </dgm:t>
    </dgm:pt>
    <dgm:pt modelId="{89482AE4-8A02-463F-8FC2-FBD718ACBEA4}" type="pres">
      <dgm:prSet presAssocID="{800DB18E-7F99-4575-A9ED-77353421F2F6}" presName="dummy1a" presStyleCnt="0"/>
      <dgm:spPr/>
    </dgm:pt>
    <dgm:pt modelId="{4809D117-6D74-4EC3-A5A0-BCECAC3BC76D}" type="pres">
      <dgm:prSet presAssocID="{800DB18E-7F99-4575-A9ED-77353421F2F6}" presName="dummy1b" presStyleCnt="0"/>
      <dgm:spPr/>
    </dgm:pt>
    <dgm:pt modelId="{96F8BC50-BDB3-4FA3-A324-0C666981C523}" type="pres">
      <dgm:prSet presAssocID="{800DB18E-7F99-4575-A9ED-77353421F2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8AABF4-E1A9-4CDF-A753-D988FB865714}" type="pres">
      <dgm:prSet presAssocID="{800DB18E-7F99-4575-A9ED-77353421F2F6}" presName="wedge2" presStyleLbl="node1" presStyleIdx="1" presStyleCnt="3" custLinFactNeighborX="135" custLinFactNeighborY="-117"/>
      <dgm:spPr/>
      <dgm:t>
        <a:bodyPr/>
        <a:lstStyle/>
        <a:p>
          <a:endParaRPr lang="pt-BR"/>
        </a:p>
      </dgm:t>
    </dgm:pt>
    <dgm:pt modelId="{CB8753BB-144B-4093-872C-ABF1C66B64FE}" type="pres">
      <dgm:prSet presAssocID="{800DB18E-7F99-4575-A9ED-77353421F2F6}" presName="dummy2a" presStyleCnt="0"/>
      <dgm:spPr/>
    </dgm:pt>
    <dgm:pt modelId="{FF289A22-5281-4F76-B0B4-1D2CA4C7BA77}" type="pres">
      <dgm:prSet presAssocID="{800DB18E-7F99-4575-A9ED-77353421F2F6}" presName="dummy2b" presStyleCnt="0"/>
      <dgm:spPr/>
    </dgm:pt>
    <dgm:pt modelId="{EA006120-5E19-4950-AA67-0C72925DC7E5}" type="pres">
      <dgm:prSet presAssocID="{800DB18E-7F99-4575-A9ED-77353421F2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2C1387-2C8B-449A-B06E-9A801F81B84F}" type="pres">
      <dgm:prSet presAssocID="{800DB18E-7F99-4575-A9ED-77353421F2F6}" presName="wedge3" presStyleLbl="node1" presStyleIdx="2" presStyleCnt="3" custScaleY="94383" custLinFactNeighborX="-3392" custLinFactNeighborY="646"/>
      <dgm:spPr/>
      <dgm:t>
        <a:bodyPr/>
        <a:lstStyle/>
        <a:p>
          <a:endParaRPr lang="pt-BR"/>
        </a:p>
      </dgm:t>
    </dgm:pt>
    <dgm:pt modelId="{DDD072C0-B297-46B1-BB9C-8E3A7287DF96}" type="pres">
      <dgm:prSet presAssocID="{800DB18E-7F99-4575-A9ED-77353421F2F6}" presName="dummy3a" presStyleCnt="0"/>
      <dgm:spPr/>
    </dgm:pt>
    <dgm:pt modelId="{E8F16C8C-7A8F-4218-A26C-A064540735A9}" type="pres">
      <dgm:prSet presAssocID="{800DB18E-7F99-4575-A9ED-77353421F2F6}" presName="dummy3b" presStyleCnt="0"/>
      <dgm:spPr/>
    </dgm:pt>
    <dgm:pt modelId="{E640A15F-F531-4E5E-AFC1-4F604BAA0B5D}" type="pres">
      <dgm:prSet presAssocID="{800DB18E-7F99-4575-A9ED-77353421F2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2EDDE4-118F-471B-B620-9FA546B2EEB2}" type="pres">
      <dgm:prSet presAssocID="{5C94C46F-98A2-4FFD-9401-74DBEF9D2CE9}" presName="arrowWedge1" presStyleLbl="fgSibTrans2D1" presStyleIdx="0" presStyleCnt="3"/>
      <dgm:spPr/>
    </dgm:pt>
    <dgm:pt modelId="{92DAA633-6FBF-449D-9011-E5A08ACA706F}" type="pres">
      <dgm:prSet presAssocID="{20430631-FC8E-47EC-BBE9-33DB3F1A4C57}" presName="arrowWedge2" presStyleLbl="fgSibTrans2D1" presStyleIdx="1" presStyleCnt="3"/>
      <dgm:spPr/>
    </dgm:pt>
    <dgm:pt modelId="{40BECC0E-A9BA-44DE-80A3-1349DC705A2A}" type="pres">
      <dgm:prSet presAssocID="{EBE53B59-4F9F-4307-B6C7-6230A738253F}" presName="arrowWedge3" presStyleLbl="fgSibTrans2D1" presStyleIdx="2" presStyleCnt="3"/>
      <dgm:spPr/>
    </dgm:pt>
  </dgm:ptLst>
  <dgm:cxnLst>
    <dgm:cxn modelId="{8BA0687A-D477-4028-B43D-B75E125D87C9}" srcId="{800DB18E-7F99-4575-A9ED-77353421F2F6}" destId="{112042A9-B199-4D21-A99A-41FD16649DE3}" srcOrd="0" destOrd="0" parTransId="{A093AAC5-577D-4E81-B828-67AD5A426420}" sibTransId="{5C94C46F-98A2-4FFD-9401-74DBEF9D2CE9}"/>
    <dgm:cxn modelId="{DD2ED8D6-4EFA-4362-94BE-9C0A852E7B87}" type="presOf" srcId="{9005BA19-0ED7-41A6-BDB5-46DD2DD11FA0}" destId="{FB8AABF4-E1A9-4CDF-A753-D988FB865714}" srcOrd="0" destOrd="0" presId="urn:microsoft.com/office/officeart/2005/8/layout/cycle8"/>
    <dgm:cxn modelId="{4BC6C476-5B4C-4A7B-AAE7-6AC98F28FD21}" type="presOf" srcId="{800DB18E-7F99-4575-A9ED-77353421F2F6}" destId="{3DC74EC0-7BA3-4D61-AEB5-09995FAF03B0}" srcOrd="0" destOrd="0" presId="urn:microsoft.com/office/officeart/2005/8/layout/cycle8"/>
    <dgm:cxn modelId="{1E0662F6-7630-4F5E-9C43-E828927DC07D}" srcId="{800DB18E-7F99-4575-A9ED-77353421F2F6}" destId="{FCCFDDFC-4025-4740-9D73-EE00383840EC}" srcOrd="2" destOrd="0" parTransId="{4A1ADCB5-32D9-4A2E-8B0A-01877F6998E0}" sibTransId="{EBE53B59-4F9F-4307-B6C7-6230A738253F}"/>
    <dgm:cxn modelId="{BB578C3A-4B3B-42D4-AFF5-DBCE346C08DD}" type="presOf" srcId="{FCCFDDFC-4025-4740-9D73-EE00383840EC}" destId="{122C1387-2C8B-449A-B06E-9A801F81B84F}" srcOrd="0" destOrd="0" presId="urn:microsoft.com/office/officeart/2005/8/layout/cycle8"/>
    <dgm:cxn modelId="{B8DAC5BA-5761-4A91-9B18-82E799261396}" type="presOf" srcId="{112042A9-B199-4D21-A99A-41FD16649DE3}" destId="{96F8BC50-BDB3-4FA3-A324-0C666981C523}" srcOrd="1" destOrd="0" presId="urn:microsoft.com/office/officeart/2005/8/layout/cycle8"/>
    <dgm:cxn modelId="{16FF45FE-B9BE-430F-94A2-2E541245040D}" srcId="{800DB18E-7F99-4575-A9ED-77353421F2F6}" destId="{9005BA19-0ED7-41A6-BDB5-46DD2DD11FA0}" srcOrd="1" destOrd="0" parTransId="{B737A151-C6C3-4FEF-B634-B73AA4B0AD66}" sibTransId="{20430631-FC8E-47EC-BBE9-33DB3F1A4C57}"/>
    <dgm:cxn modelId="{355297F4-DE77-4B7D-B238-0A9AF0F58320}" type="presOf" srcId="{9005BA19-0ED7-41A6-BDB5-46DD2DD11FA0}" destId="{EA006120-5E19-4950-AA67-0C72925DC7E5}" srcOrd="1" destOrd="0" presId="urn:microsoft.com/office/officeart/2005/8/layout/cycle8"/>
    <dgm:cxn modelId="{49FA14D0-069A-4312-A1C3-0D784A10125B}" type="presOf" srcId="{112042A9-B199-4D21-A99A-41FD16649DE3}" destId="{99E10160-AC6C-4A1B-BF85-18594A3DBA7B}" srcOrd="0" destOrd="0" presId="urn:microsoft.com/office/officeart/2005/8/layout/cycle8"/>
    <dgm:cxn modelId="{8846AC1D-EB81-4B3C-BA98-F5E2C6460509}" type="presOf" srcId="{FCCFDDFC-4025-4740-9D73-EE00383840EC}" destId="{E640A15F-F531-4E5E-AFC1-4F604BAA0B5D}" srcOrd="1" destOrd="0" presId="urn:microsoft.com/office/officeart/2005/8/layout/cycle8"/>
    <dgm:cxn modelId="{3680850D-F4E5-4783-9072-B967001268E4}" type="presParOf" srcId="{3DC74EC0-7BA3-4D61-AEB5-09995FAF03B0}" destId="{99E10160-AC6C-4A1B-BF85-18594A3DBA7B}" srcOrd="0" destOrd="0" presId="urn:microsoft.com/office/officeart/2005/8/layout/cycle8"/>
    <dgm:cxn modelId="{8B28BBF1-AD30-46C7-AA88-33099BA3F806}" type="presParOf" srcId="{3DC74EC0-7BA3-4D61-AEB5-09995FAF03B0}" destId="{89482AE4-8A02-463F-8FC2-FBD718ACBEA4}" srcOrd="1" destOrd="0" presId="urn:microsoft.com/office/officeart/2005/8/layout/cycle8"/>
    <dgm:cxn modelId="{D2D45AFA-B343-49AD-85ED-9F80C493A9C1}" type="presParOf" srcId="{3DC74EC0-7BA3-4D61-AEB5-09995FAF03B0}" destId="{4809D117-6D74-4EC3-A5A0-BCECAC3BC76D}" srcOrd="2" destOrd="0" presId="urn:microsoft.com/office/officeart/2005/8/layout/cycle8"/>
    <dgm:cxn modelId="{04FB2211-8711-4B4D-BA24-84D93B7A03B1}" type="presParOf" srcId="{3DC74EC0-7BA3-4D61-AEB5-09995FAF03B0}" destId="{96F8BC50-BDB3-4FA3-A324-0C666981C523}" srcOrd="3" destOrd="0" presId="urn:microsoft.com/office/officeart/2005/8/layout/cycle8"/>
    <dgm:cxn modelId="{DB224AA5-782F-422A-9CC5-B4445D0E5673}" type="presParOf" srcId="{3DC74EC0-7BA3-4D61-AEB5-09995FAF03B0}" destId="{FB8AABF4-E1A9-4CDF-A753-D988FB865714}" srcOrd="4" destOrd="0" presId="urn:microsoft.com/office/officeart/2005/8/layout/cycle8"/>
    <dgm:cxn modelId="{2774E88C-6F74-4991-8E06-33AFB300A7AE}" type="presParOf" srcId="{3DC74EC0-7BA3-4D61-AEB5-09995FAF03B0}" destId="{CB8753BB-144B-4093-872C-ABF1C66B64FE}" srcOrd="5" destOrd="0" presId="urn:microsoft.com/office/officeart/2005/8/layout/cycle8"/>
    <dgm:cxn modelId="{C20310E0-EC27-4109-AD4A-E92081736FBA}" type="presParOf" srcId="{3DC74EC0-7BA3-4D61-AEB5-09995FAF03B0}" destId="{FF289A22-5281-4F76-B0B4-1D2CA4C7BA77}" srcOrd="6" destOrd="0" presId="urn:microsoft.com/office/officeart/2005/8/layout/cycle8"/>
    <dgm:cxn modelId="{DB5D2CE0-43E0-4701-8AA1-A152DBBB2F6B}" type="presParOf" srcId="{3DC74EC0-7BA3-4D61-AEB5-09995FAF03B0}" destId="{EA006120-5E19-4950-AA67-0C72925DC7E5}" srcOrd="7" destOrd="0" presId="urn:microsoft.com/office/officeart/2005/8/layout/cycle8"/>
    <dgm:cxn modelId="{B9A58BF2-C7D8-4312-B103-3066F09BE17D}" type="presParOf" srcId="{3DC74EC0-7BA3-4D61-AEB5-09995FAF03B0}" destId="{122C1387-2C8B-449A-B06E-9A801F81B84F}" srcOrd="8" destOrd="0" presId="urn:microsoft.com/office/officeart/2005/8/layout/cycle8"/>
    <dgm:cxn modelId="{37A619F0-5E0A-44CF-A487-CC0B59F09FEF}" type="presParOf" srcId="{3DC74EC0-7BA3-4D61-AEB5-09995FAF03B0}" destId="{DDD072C0-B297-46B1-BB9C-8E3A7287DF96}" srcOrd="9" destOrd="0" presId="urn:microsoft.com/office/officeart/2005/8/layout/cycle8"/>
    <dgm:cxn modelId="{3A20466E-8659-4782-8936-1DF735EB1B33}" type="presParOf" srcId="{3DC74EC0-7BA3-4D61-AEB5-09995FAF03B0}" destId="{E8F16C8C-7A8F-4218-A26C-A064540735A9}" srcOrd="10" destOrd="0" presId="urn:microsoft.com/office/officeart/2005/8/layout/cycle8"/>
    <dgm:cxn modelId="{4B62F1FF-A779-45EE-A090-80D8F83AA00D}" type="presParOf" srcId="{3DC74EC0-7BA3-4D61-AEB5-09995FAF03B0}" destId="{E640A15F-F531-4E5E-AFC1-4F604BAA0B5D}" srcOrd="11" destOrd="0" presId="urn:microsoft.com/office/officeart/2005/8/layout/cycle8"/>
    <dgm:cxn modelId="{0450B8AC-E262-45F0-9B9D-86E66B2997AC}" type="presParOf" srcId="{3DC74EC0-7BA3-4D61-AEB5-09995FAF03B0}" destId="{582EDDE4-118F-471B-B620-9FA546B2EEB2}" srcOrd="12" destOrd="0" presId="urn:microsoft.com/office/officeart/2005/8/layout/cycle8"/>
    <dgm:cxn modelId="{EFC0F1B9-7D24-490E-85BC-9221A58B858F}" type="presParOf" srcId="{3DC74EC0-7BA3-4D61-AEB5-09995FAF03B0}" destId="{92DAA633-6FBF-449D-9011-E5A08ACA706F}" srcOrd="13" destOrd="0" presId="urn:microsoft.com/office/officeart/2005/8/layout/cycle8"/>
    <dgm:cxn modelId="{8CC38703-3C59-4D2E-9BDB-7F6AE31060FF}" type="presParOf" srcId="{3DC74EC0-7BA3-4D61-AEB5-09995FAF03B0}" destId="{40BECC0E-A9BA-44DE-80A3-1349DC705A2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1DF434-ABCF-431F-A84C-A2F0918DED0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24DEE19-AEAD-4A6A-B1EC-DCEB300E954A}">
      <dgm:prSet phldrT="[Texto]"/>
      <dgm:spPr/>
      <dgm:t>
        <a:bodyPr/>
        <a:lstStyle/>
        <a:p>
          <a:r>
            <a:rPr lang="pt-BR" b="1" dirty="0" smtClean="0"/>
            <a:t>De</a:t>
          </a:r>
          <a:endParaRPr lang="pt-BR" b="1" dirty="0"/>
        </a:p>
      </dgm:t>
    </dgm:pt>
    <dgm:pt modelId="{06F655CB-80AA-4A57-86F1-3FB5B8721810}" type="parTrans" cxnId="{CD1A20C3-9E35-493D-A0CF-1765E1AEE21A}">
      <dgm:prSet/>
      <dgm:spPr/>
      <dgm:t>
        <a:bodyPr/>
        <a:lstStyle/>
        <a:p>
          <a:endParaRPr lang="pt-BR"/>
        </a:p>
      </dgm:t>
    </dgm:pt>
    <dgm:pt modelId="{8E03DCA5-C4B4-44F3-8B50-7AA34EFEB87E}" type="sibTrans" cxnId="{CD1A20C3-9E35-493D-A0CF-1765E1AEE21A}">
      <dgm:prSet/>
      <dgm:spPr/>
      <dgm:t>
        <a:bodyPr/>
        <a:lstStyle/>
        <a:p>
          <a:endParaRPr lang="pt-BR" dirty="0"/>
        </a:p>
      </dgm:t>
    </dgm:pt>
    <dgm:pt modelId="{CADBB726-DB6C-4DDE-8C4B-3FB35FAACA76}">
      <dgm:prSet phldrT="[Texto]"/>
      <dgm:spPr/>
      <dgm:t>
        <a:bodyPr/>
        <a:lstStyle/>
        <a:p>
          <a:r>
            <a:rPr lang="pt-BR" b="1" dirty="0" smtClean="0"/>
            <a:t>Assistência</a:t>
          </a:r>
          <a:endParaRPr lang="pt-BR" b="1" dirty="0"/>
        </a:p>
      </dgm:t>
    </dgm:pt>
    <dgm:pt modelId="{91FEFF48-6C99-4B30-BA6B-59D4281972F5}" type="parTrans" cxnId="{A6B00652-18AC-4269-9F92-4AF418DD1CE7}">
      <dgm:prSet/>
      <dgm:spPr/>
      <dgm:t>
        <a:bodyPr/>
        <a:lstStyle/>
        <a:p>
          <a:endParaRPr lang="pt-BR"/>
        </a:p>
      </dgm:t>
    </dgm:pt>
    <dgm:pt modelId="{E5981C11-6F28-409C-B416-A575D7EB90BB}" type="sibTrans" cxnId="{A6B00652-18AC-4269-9F92-4AF418DD1CE7}">
      <dgm:prSet/>
      <dgm:spPr/>
      <dgm:t>
        <a:bodyPr/>
        <a:lstStyle/>
        <a:p>
          <a:endParaRPr lang="pt-BR" dirty="0"/>
        </a:p>
      </dgm:t>
    </dgm:pt>
    <dgm:pt modelId="{A1FE0F05-2AD3-44B5-96CA-93143FD0BF84}">
      <dgm:prSet phldrT="[Texto]"/>
      <dgm:spPr/>
      <dgm:t>
        <a:bodyPr/>
        <a:lstStyle/>
        <a:p>
          <a:r>
            <a:rPr lang="pt-BR" b="1" dirty="0" smtClean="0"/>
            <a:t>Espiritual</a:t>
          </a:r>
          <a:endParaRPr lang="pt-BR" b="1" dirty="0"/>
        </a:p>
      </dgm:t>
    </dgm:pt>
    <dgm:pt modelId="{51735BC4-89DC-488E-98F5-928B4C966CA7}" type="parTrans" cxnId="{49A114E4-A1C9-4A00-99ED-3C1F807D6CAD}">
      <dgm:prSet/>
      <dgm:spPr/>
      <dgm:t>
        <a:bodyPr/>
        <a:lstStyle/>
        <a:p>
          <a:endParaRPr lang="pt-BR"/>
        </a:p>
      </dgm:t>
    </dgm:pt>
    <dgm:pt modelId="{98D52B97-ED5F-4CF0-AE93-F1B92821405B}" type="sibTrans" cxnId="{49A114E4-A1C9-4A00-99ED-3C1F807D6CAD}">
      <dgm:prSet/>
      <dgm:spPr/>
      <dgm:t>
        <a:bodyPr/>
        <a:lstStyle/>
        <a:p>
          <a:endParaRPr lang="pt-BR" dirty="0"/>
        </a:p>
      </dgm:t>
    </dgm:pt>
    <dgm:pt modelId="{5F6948D0-3CF8-46CE-AF38-C6F64AB8489A}">
      <dgm:prSet phldrT="[Texto]"/>
      <dgm:spPr/>
      <dgm:t>
        <a:bodyPr/>
        <a:lstStyle/>
        <a:p>
          <a:r>
            <a:rPr lang="pt-BR" b="1" dirty="0" smtClean="0"/>
            <a:t>CEOS e DEC 2014</a:t>
          </a:r>
          <a:endParaRPr lang="pt-BR" b="1" dirty="0"/>
        </a:p>
      </dgm:t>
    </dgm:pt>
    <dgm:pt modelId="{7BB76150-3BBF-4A3F-B768-3FAB1CC0F4F3}" type="parTrans" cxnId="{DBAE6B24-7497-4470-9FD0-F715A41FDD01}">
      <dgm:prSet/>
      <dgm:spPr/>
      <dgm:t>
        <a:bodyPr/>
        <a:lstStyle/>
        <a:p>
          <a:endParaRPr lang="pt-BR"/>
        </a:p>
      </dgm:t>
    </dgm:pt>
    <dgm:pt modelId="{17B7BB0E-85E9-4B06-8B77-A8979FF04F56}" type="sibTrans" cxnId="{DBAE6B24-7497-4470-9FD0-F715A41FDD01}">
      <dgm:prSet/>
      <dgm:spPr/>
      <dgm:t>
        <a:bodyPr/>
        <a:lstStyle/>
        <a:p>
          <a:endParaRPr lang="pt-BR" dirty="0"/>
        </a:p>
      </dgm:t>
    </dgm:pt>
    <dgm:pt modelId="{0FB24CC3-AAFC-4D37-B215-3FB5124BB595}">
      <dgm:prSet phldrT="[Texto]"/>
      <dgm:spPr/>
      <dgm:t>
        <a:bodyPr/>
        <a:lstStyle/>
        <a:p>
          <a:r>
            <a:rPr lang="pt-BR" b="1" dirty="0" smtClean="0"/>
            <a:t>Curso</a:t>
          </a:r>
          <a:endParaRPr lang="pt-BR" b="1" dirty="0"/>
        </a:p>
      </dgm:t>
    </dgm:pt>
    <dgm:pt modelId="{C2FCC37C-A0B3-492B-8CC2-03A97C0ED3C5}" type="parTrans" cxnId="{EE94B7BC-7D6B-4201-9EC5-30308D2FD459}">
      <dgm:prSet/>
      <dgm:spPr/>
      <dgm:t>
        <a:bodyPr/>
        <a:lstStyle/>
        <a:p>
          <a:endParaRPr lang="pt-BR"/>
        </a:p>
      </dgm:t>
    </dgm:pt>
    <dgm:pt modelId="{69E7A040-AEEF-421E-96B8-CF4A124A6B4E}" type="sibTrans" cxnId="{EE94B7BC-7D6B-4201-9EC5-30308D2FD459}">
      <dgm:prSet/>
      <dgm:spPr/>
      <dgm:t>
        <a:bodyPr/>
        <a:lstStyle/>
        <a:p>
          <a:endParaRPr lang="pt-BR" dirty="0"/>
        </a:p>
      </dgm:t>
    </dgm:pt>
    <dgm:pt modelId="{7260A7DF-AB40-494D-B4DB-5A4AA3229C6F}" type="pres">
      <dgm:prSet presAssocID="{181DF434-ABCF-431F-A84C-A2F0918DED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82BA86F-3E7E-4A42-9DB1-3ECBC4FAAC75}" type="pres">
      <dgm:prSet presAssocID="{024DEE19-AEAD-4A6A-B1EC-DCEB300E954A}" presName="dummy" presStyleCnt="0"/>
      <dgm:spPr/>
    </dgm:pt>
    <dgm:pt modelId="{0D66F04F-EC11-45EA-B413-7B3537099E56}" type="pres">
      <dgm:prSet presAssocID="{024DEE19-AEAD-4A6A-B1EC-DCEB300E954A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E5BB02-3243-4FFA-9F33-215090994056}" type="pres">
      <dgm:prSet presAssocID="{8E03DCA5-C4B4-44F3-8B50-7AA34EFEB87E}" presName="sibTrans" presStyleLbl="node1" presStyleIdx="0" presStyleCnt="5"/>
      <dgm:spPr/>
      <dgm:t>
        <a:bodyPr/>
        <a:lstStyle/>
        <a:p>
          <a:endParaRPr lang="pt-BR"/>
        </a:p>
      </dgm:t>
    </dgm:pt>
    <dgm:pt modelId="{3F2BB4FA-E7DA-4235-ADAA-9490223D3732}" type="pres">
      <dgm:prSet presAssocID="{CADBB726-DB6C-4DDE-8C4B-3FB35FAACA76}" presName="dummy" presStyleCnt="0"/>
      <dgm:spPr/>
    </dgm:pt>
    <dgm:pt modelId="{69691096-0F8E-4139-B3F7-80B590377D27}" type="pres">
      <dgm:prSet presAssocID="{CADBB726-DB6C-4DDE-8C4B-3FB35FAACA76}" presName="node" presStyleLbl="revTx" presStyleIdx="1" presStyleCnt="5" custScaleX="1395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171697-B459-407C-8046-1DBED0515757}" type="pres">
      <dgm:prSet presAssocID="{E5981C11-6F28-409C-B416-A575D7EB90BB}" presName="sibTrans" presStyleLbl="node1" presStyleIdx="1" presStyleCnt="5" custLinFactNeighborX="3582" custLinFactNeighborY="273"/>
      <dgm:spPr/>
      <dgm:t>
        <a:bodyPr/>
        <a:lstStyle/>
        <a:p>
          <a:endParaRPr lang="pt-BR"/>
        </a:p>
      </dgm:t>
    </dgm:pt>
    <dgm:pt modelId="{3EDA005E-D018-484F-B45E-557C4C598069}" type="pres">
      <dgm:prSet presAssocID="{A1FE0F05-2AD3-44B5-96CA-93143FD0BF84}" presName="dummy" presStyleCnt="0"/>
      <dgm:spPr/>
    </dgm:pt>
    <dgm:pt modelId="{32ECF970-E4A5-4DAC-A33D-2BE183549FFC}" type="pres">
      <dgm:prSet presAssocID="{A1FE0F05-2AD3-44B5-96CA-93143FD0BF84}" presName="node" presStyleLbl="revTx" presStyleIdx="2" presStyleCnt="5" custRadScaleRad="104853" custRadScaleInc="-104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10AE2B-81A3-4F80-8590-B346CF098527}" type="pres">
      <dgm:prSet presAssocID="{98D52B97-ED5F-4CF0-AE93-F1B92821405B}" presName="sibTrans" presStyleLbl="node1" presStyleIdx="2" presStyleCnt="5" custLinFactNeighborX="-2268" custLinFactNeighborY="-458"/>
      <dgm:spPr/>
      <dgm:t>
        <a:bodyPr/>
        <a:lstStyle/>
        <a:p>
          <a:endParaRPr lang="pt-BR"/>
        </a:p>
      </dgm:t>
    </dgm:pt>
    <dgm:pt modelId="{7C41C2C5-6612-4D9E-8CB8-60EF69525AC7}" type="pres">
      <dgm:prSet presAssocID="{5F6948D0-3CF8-46CE-AF38-C6F64AB8489A}" presName="dummy" presStyleCnt="0"/>
      <dgm:spPr/>
    </dgm:pt>
    <dgm:pt modelId="{886B0C01-910E-4BC4-B3B0-E36C7D829D14}" type="pres">
      <dgm:prSet presAssocID="{5F6948D0-3CF8-46CE-AF38-C6F64AB8489A}" presName="node" presStyleLbl="revTx" presStyleIdx="3" presStyleCnt="5" custScaleX="1718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EAA538-2B9E-4F54-96FD-D40C49F4CAA1}" type="pres">
      <dgm:prSet presAssocID="{17B7BB0E-85E9-4B06-8B77-A8979FF04F56}" presName="sibTrans" presStyleLbl="node1" presStyleIdx="3" presStyleCnt="5"/>
      <dgm:spPr/>
      <dgm:t>
        <a:bodyPr/>
        <a:lstStyle/>
        <a:p>
          <a:endParaRPr lang="pt-BR"/>
        </a:p>
      </dgm:t>
    </dgm:pt>
    <dgm:pt modelId="{5FECDCA1-7B19-4E3E-9F24-643A6E89CB96}" type="pres">
      <dgm:prSet presAssocID="{0FB24CC3-AAFC-4D37-B215-3FB5124BB595}" presName="dummy" presStyleCnt="0"/>
      <dgm:spPr/>
    </dgm:pt>
    <dgm:pt modelId="{8D7CDEA6-C1B5-4B6A-A56B-D25BC19537B2}" type="pres">
      <dgm:prSet presAssocID="{0FB24CC3-AAFC-4D37-B215-3FB5124BB595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E670EA-3537-4E72-B48E-DA9616BA6ADF}" type="pres">
      <dgm:prSet presAssocID="{69E7A040-AEEF-421E-96B8-CF4A124A6B4E}" presName="sibTrans" presStyleLbl="node1" presStyleIdx="4" presStyleCnt="5"/>
      <dgm:spPr/>
      <dgm:t>
        <a:bodyPr/>
        <a:lstStyle/>
        <a:p>
          <a:endParaRPr lang="pt-BR"/>
        </a:p>
      </dgm:t>
    </dgm:pt>
  </dgm:ptLst>
  <dgm:cxnLst>
    <dgm:cxn modelId="{A6B00652-18AC-4269-9F92-4AF418DD1CE7}" srcId="{181DF434-ABCF-431F-A84C-A2F0918DED0F}" destId="{CADBB726-DB6C-4DDE-8C4B-3FB35FAACA76}" srcOrd="1" destOrd="0" parTransId="{91FEFF48-6C99-4B30-BA6B-59D4281972F5}" sibTransId="{E5981C11-6F28-409C-B416-A575D7EB90BB}"/>
    <dgm:cxn modelId="{38A9C27A-9F68-404A-97F2-CC9DD5885449}" type="presOf" srcId="{0FB24CC3-AAFC-4D37-B215-3FB5124BB595}" destId="{8D7CDEA6-C1B5-4B6A-A56B-D25BC19537B2}" srcOrd="0" destOrd="0" presId="urn:microsoft.com/office/officeart/2005/8/layout/cycle1"/>
    <dgm:cxn modelId="{DBAE6B24-7497-4470-9FD0-F715A41FDD01}" srcId="{181DF434-ABCF-431F-A84C-A2F0918DED0F}" destId="{5F6948D0-3CF8-46CE-AF38-C6F64AB8489A}" srcOrd="3" destOrd="0" parTransId="{7BB76150-3BBF-4A3F-B768-3FAB1CC0F4F3}" sibTransId="{17B7BB0E-85E9-4B06-8B77-A8979FF04F56}"/>
    <dgm:cxn modelId="{CD1A20C3-9E35-493D-A0CF-1765E1AEE21A}" srcId="{181DF434-ABCF-431F-A84C-A2F0918DED0F}" destId="{024DEE19-AEAD-4A6A-B1EC-DCEB300E954A}" srcOrd="0" destOrd="0" parTransId="{06F655CB-80AA-4A57-86F1-3FB5B8721810}" sibTransId="{8E03DCA5-C4B4-44F3-8B50-7AA34EFEB87E}"/>
    <dgm:cxn modelId="{13ADDAD3-F945-4670-B3F3-8E87DFC4F2FC}" type="presOf" srcId="{181DF434-ABCF-431F-A84C-A2F0918DED0F}" destId="{7260A7DF-AB40-494D-B4DB-5A4AA3229C6F}" srcOrd="0" destOrd="0" presId="urn:microsoft.com/office/officeart/2005/8/layout/cycle1"/>
    <dgm:cxn modelId="{CA3074D0-75F3-4D27-901D-95550E4DC98E}" type="presOf" srcId="{69E7A040-AEEF-421E-96B8-CF4A124A6B4E}" destId="{69E670EA-3537-4E72-B48E-DA9616BA6ADF}" srcOrd="0" destOrd="0" presId="urn:microsoft.com/office/officeart/2005/8/layout/cycle1"/>
    <dgm:cxn modelId="{EE94B7BC-7D6B-4201-9EC5-30308D2FD459}" srcId="{181DF434-ABCF-431F-A84C-A2F0918DED0F}" destId="{0FB24CC3-AAFC-4D37-B215-3FB5124BB595}" srcOrd="4" destOrd="0" parTransId="{C2FCC37C-A0B3-492B-8CC2-03A97C0ED3C5}" sibTransId="{69E7A040-AEEF-421E-96B8-CF4A124A6B4E}"/>
    <dgm:cxn modelId="{B21A0DFA-A859-457E-AD43-6EC2A0EA7ED8}" type="presOf" srcId="{024DEE19-AEAD-4A6A-B1EC-DCEB300E954A}" destId="{0D66F04F-EC11-45EA-B413-7B3537099E56}" srcOrd="0" destOrd="0" presId="urn:microsoft.com/office/officeart/2005/8/layout/cycle1"/>
    <dgm:cxn modelId="{211C33EA-F1D7-448D-92EF-A9F882CF5B9C}" type="presOf" srcId="{A1FE0F05-2AD3-44B5-96CA-93143FD0BF84}" destId="{32ECF970-E4A5-4DAC-A33D-2BE183549FFC}" srcOrd="0" destOrd="0" presId="urn:microsoft.com/office/officeart/2005/8/layout/cycle1"/>
    <dgm:cxn modelId="{5179B29E-8E48-436D-8CDC-E363DDBD61AF}" type="presOf" srcId="{8E03DCA5-C4B4-44F3-8B50-7AA34EFEB87E}" destId="{05E5BB02-3243-4FFA-9F33-215090994056}" srcOrd="0" destOrd="0" presId="urn:microsoft.com/office/officeart/2005/8/layout/cycle1"/>
    <dgm:cxn modelId="{D57485CB-6894-4381-A173-AD016C6B88E0}" type="presOf" srcId="{CADBB726-DB6C-4DDE-8C4B-3FB35FAACA76}" destId="{69691096-0F8E-4139-B3F7-80B590377D27}" srcOrd="0" destOrd="0" presId="urn:microsoft.com/office/officeart/2005/8/layout/cycle1"/>
    <dgm:cxn modelId="{A75F3FD3-DBD1-447A-BB06-E80207F47AD1}" type="presOf" srcId="{98D52B97-ED5F-4CF0-AE93-F1B92821405B}" destId="{3410AE2B-81A3-4F80-8590-B346CF098527}" srcOrd="0" destOrd="0" presId="urn:microsoft.com/office/officeart/2005/8/layout/cycle1"/>
    <dgm:cxn modelId="{49A114E4-A1C9-4A00-99ED-3C1F807D6CAD}" srcId="{181DF434-ABCF-431F-A84C-A2F0918DED0F}" destId="{A1FE0F05-2AD3-44B5-96CA-93143FD0BF84}" srcOrd="2" destOrd="0" parTransId="{51735BC4-89DC-488E-98F5-928B4C966CA7}" sibTransId="{98D52B97-ED5F-4CF0-AE93-F1B92821405B}"/>
    <dgm:cxn modelId="{660B5272-F1F4-4CAD-8951-CE5CBA65ADB4}" type="presOf" srcId="{17B7BB0E-85E9-4B06-8B77-A8979FF04F56}" destId="{A1EAA538-2B9E-4F54-96FD-D40C49F4CAA1}" srcOrd="0" destOrd="0" presId="urn:microsoft.com/office/officeart/2005/8/layout/cycle1"/>
    <dgm:cxn modelId="{AB23F09C-EF9F-4ABA-9F53-C92E2A032443}" type="presOf" srcId="{E5981C11-6F28-409C-B416-A575D7EB90BB}" destId="{DE171697-B459-407C-8046-1DBED0515757}" srcOrd="0" destOrd="0" presId="urn:microsoft.com/office/officeart/2005/8/layout/cycle1"/>
    <dgm:cxn modelId="{C55C6CAF-B56B-44DC-A1F1-49A24E16663B}" type="presOf" srcId="{5F6948D0-3CF8-46CE-AF38-C6F64AB8489A}" destId="{886B0C01-910E-4BC4-B3B0-E36C7D829D14}" srcOrd="0" destOrd="0" presId="urn:microsoft.com/office/officeart/2005/8/layout/cycle1"/>
    <dgm:cxn modelId="{17BAF22F-20D9-476B-BFF2-505C1011CF33}" type="presParOf" srcId="{7260A7DF-AB40-494D-B4DB-5A4AA3229C6F}" destId="{282BA86F-3E7E-4A42-9DB1-3ECBC4FAAC75}" srcOrd="0" destOrd="0" presId="urn:microsoft.com/office/officeart/2005/8/layout/cycle1"/>
    <dgm:cxn modelId="{3468B2A1-18E7-49B2-8CA0-3989E2A44064}" type="presParOf" srcId="{7260A7DF-AB40-494D-B4DB-5A4AA3229C6F}" destId="{0D66F04F-EC11-45EA-B413-7B3537099E56}" srcOrd="1" destOrd="0" presId="urn:microsoft.com/office/officeart/2005/8/layout/cycle1"/>
    <dgm:cxn modelId="{D507FC78-8404-48EE-B453-1EFA3B811103}" type="presParOf" srcId="{7260A7DF-AB40-494D-B4DB-5A4AA3229C6F}" destId="{05E5BB02-3243-4FFA-9F33-215090994056}" srcOrd="2" destOrd="0" presId="urn:microsoft.com/office/officeart/2005/8/layout/cycle1"/>
    <dgm:cxn modelId="{A96153F7-0745-4F0C-8DCF-BD7F80CCAB7B}" type="presParOf" srcId="{7260A7DF-AB40-494D-B4DB-5A4AA3229C6F}" destId="{3F2BB4FA-E7DA-4235-ADAA-9490223D3732}" srcOrd="3" destOrd="0" presId="urn:microsoft.com/office/officeart/2005/8/layout/cycle1"/>
    <dgm:cxn modelId="{FB544256-F12D-4618-BD68-C43106695540}" type="presParOf" srcId="{7260A7DF-AB40-494D-B4DB-5A4AA3229C6F}" destId="{69691096-0F8E-4139-B3F7-80B590377D27}" srcOrd="4" destOrd="0" presId="urn:microsoft.com/office/officeart/2005/8/layout/cycle1"/>
    <dgm:cxn modelId="{BA988F78-F555-4D69-8D05-4FBF0B084F14}" type="presParOf" srcId="{7260A7DF-AB40-494D-B4DB-5A4AA3229C6F}" destId="{DE171697-B459-407C-8046-1DBED0515757}" srcOrd="5" destOrd="0" presId="urn:microsoft.com/office/officeart/2005/8/layout/cycle1"/>
    <dgm:cxn modelId="{036FD1FC-C80F-4468-B596-1600784EF570}" type="presParOf" srcId="{7260A7DF-AB40-494D-B4DB-5A4AA3229C6F}" destId="{3EDA005E-D018-484F-B45E-557C4C598069}" srcOrd="6" destOrd="0" presId="urn:microsoft.com/office/officeart/2005/8/layout/cycle1"/>
    <dgm:cxn modelId="{8B963FE5-863D-4FFC-AF5D-9F376C342B75}" type="presParOf" srcId="{7260A7DF-AB40-494D-B4DB-5A4AA3229C6F}" destId="{32ECF970-E4A5-4DAC-A33D-2BE183549FFC}" srcOrd="7" destOrd="0" presId="urn:microsoft.com/office/officeart/2005/8/layout/cycle1"/>
    <dgm:cxn modelId="{D3349A4D-9838-4ECB-A525-98A6A8350632}" type="presParOf" srcId="{7260A7DF-AB40-494D-B4DB-5A4AA3229C6F}" destId="{3410AE2B-81A3-4F80-8590-B346CF098527}" srcOrd="8" destOrd="0" presId="urn:microsoft.com/office/officeart/2005/8/layout/cycle1"/>
    <dgm:cxn modelId="{1DBDD87F-793A-4EFC-963D-60A9B0350C5B}" type="presParOf" srcId="{7260A7DF-AB40-494D-B4DB-5A4AA3229C6F}" destId="{7C41C2C5-6612-4D9E-8CB8-60EF69525AC7}" srcOrd="9" destOrd="0" presId="urn:microsoft.com/office/officeart/2005/8/layout/cycle1"/>
    <dgm:cxn modelId="{1A9148C1-8FA4-4191-985D-5D221A7FCC66}" type="presParOf" srcId="{7260A7DF-AB40-494D-B4DB-5A4AA3229C6F}" destId="{886B0C01-910E-4BC4-B3B0-E36C7D829D14}" srcOrd="10" destOrd="0" presId="urn:microsoft.com/office/officeart/2005/8/layout/cycle1"/>
    <dgm:cxn modelId="{8EFF7C8A-83DC-45D1-ACCE-BDB17A4D2151}" type="presParOf" srcId="{7260A7DF-AB40-494D-B4DB-5A4AA3229C6F}" destId="{A1EAA538-2B9E-4F54-96FD-D40C49F4CAA1}" srcOrd="11" destOrd="0" presId="urn:microsoft.com/office/officeart/2005/8/layout/cycle1"/>
    <dgm:cxn modelId="{D04C30E6-954E-479A-A556-7201E06A330E}" type="presParOf" srcId="{7260A7DF-AB40-494D-B4DB-5A4AA3229C6F}" destId="{5FECDCA1-7B19-4E3E-9F24-643A6E89CB96}" srcOrd="12" destOrd="0" presId="urn:microsoft.com/office/officeart/2005/8/layout/cycle1"/>
    <dgm:cxn modelId="{EF265326-B275-467A-AFE9-998F3960CE4F}" type="presParOf" srcId="{7260A7DF-AB40-494D-B4DB-5A4AA3229C6F}" destId="{8D7CDEA6-C1B5-4B6A-A56B-D25BC19537B2}" srcOrd="13" destOrd="0" presId="urn:microsoft.com/office/officeart/2005/8/layout/cycle1"/>
    <dgm:cxn modelId="{28F237B1-147E-4E06-927A-FB3FFA628FC1}" type="presParOf" srcId="{7260A7DF-AB40-494D-B4DB-5A4AA3229C6F}" destId="{69E670EA-3537-4E72-B48E-DA9616BA6AD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10160-AC6C-4A1B-BF85-18594A3DBA7B}">
      <dsp:nvSpPr>
        <dsp:cNvPr id="0" name=""/>
        <dsp:cNvSpPr/>
      </dsp:nvSpPr>
      <dsp:spPr>
        <a:xfrm>
          <a:off x="2376261" y="288044"/>
          <a:ext cx="2547558" cy="239314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>
              <a:solidFill>
                <a:srgbClr val="000099"/>
              </a:solidFill>
            </a:rPr>
            <a:t>Mendes</a:t>
          </a:r>
          <a:endParaRPr lang="pt-BR" sz="1700" b="1" kern="1200" dirty="0">
            <a:solidFill>
              <a:srgbClr val="000099"/>
            </a:solidFill>
          </a:endParaRPr>
        </a:p>
      </dsp:txBody>
      <dsp:txXfrm>
        <a:off x="3718885" y="795162"/>
        <a:ext cx="909842" cy="712244"/>
      </dsp:txXfrm>
    </dsp:sp>
    <dsp:sp modelId="{FB8AABF4-E1A9-4CDF-A753-D988FB865714}">
      <dsp:nvSpPr>
        <dsp:cNvPr id="0" name=""/>
        <dsp:cNvSpPr/>
      </dsp:nvSpPr>
      <dsp:spPr>
        <a:xfrm>
          <a:off x="2232244" y="288029"/>
          <a:ext cx="2577926" cy="257792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>
              <a:solidFill>
                <a:srgbClr val="000000"/>
              </a:solidFill>
            </a:rPr>
            <a:t>Facilitador</a:t>
          </a:r>
          <a:endParaRPr lang="pt-BR" sz="1700" b="1" kern="1200" dirty="0">
            <a:solidFill>
              <a:srgbClr val="000000"/>
            </a:solidFill>
          </a:endParaRPr>
        </a:p>
      </dsp:txBody>
      <dsp:txXfrm>
        <a:off x="2846036" y="1960612"/>
        <a:ext cx="1381032" cy="675171"/>
      </dsp:txXfrm>
    </dsp:sp>
    <dsp:sp modelId="{122C1387-2C8B-449A-B06E-9A801F81B84F}">
      <dsp:nvSpPr>
        <dsp:cNvPr id="0" name=""/>
        <dsp:cNvSpPr/>
      </dsp:nvSpPr>
      <dsp:spPr>
        <a:xfrm>
          <a:off x="2088228" y="288031"/>
          <a:ext cx="2577926" cy="243312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>
              <a:solidFill>
                <a:schemeClr val="bg1"/>
              </a:solidFill>
            </a:rPr>
            <a:t>Nelson</a:t>
          </a:r>
          <a:endParaRPr lang="pt-BR" sz="1700" b="1" kern="1200" dirty="0">
            <a:solidFill>
              <a:schemeClr val="bg1"/>
            </a:solidFill>
          </a:endParaRPr>
        </a:p>
      </dsp:txBody>
      <dsp:txXfrm>
        <a:off x="2386838" y="803621"/>
        <a:ext cx="920688" cy="724144"/>
      </dsp:txXfrm>
    </dsp:sp>
    <dsp:sp modelId="{582EDDE4-118F-471B-B620-9FA546B2EEB2}">
      <dsp:nvSpPr>
        <dsp:cNvPr id="0" name=""/>
        <dsp:cNvSpPr/>
      </dsp:nvSpPr>
      <dsp:spPr>
        <a:xfrm>
          <a:off x="2201916" y="37355"/>
          <a:ext cx="2897098" cy="289709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AA633-6FBF-449D-9011-E5A08ACA706F}">
      <dsp:nvSpPr>
        <dsp:cNvPr id="0" name=""/>
        <dsp:cNvSpPr/>
      </dsp:nvSpPr>
      <dsp:spPr>
        <a:xfrm>
          <a:off x="2072659" y="128280"/>
          <a:ext cx="2897098" cy="289709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ECC0E-A9BA-44DE-80A3-1349DC705A2A}">
      <dsp:nvSpPr>
        <dsp:cNvPr id="0" name=""/>
        <dsp:cNvSpPr/>
      </dsp:nvSpPr>
      <dsp:spPr>
        <a:xfrm>
          <a:off x="1928429" y="57055"/>
          <a:ext cx="2897098" cy="289709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6F04F-EC11-45EA-B413-7B3537099E56}">
      <dsp:nvSpPr>
        <dsp:cNvPr id="0" name=""/>
        <dsp:cNvSpPr/>
      </dsp:nvSpPr>
      <dsp:spPr>
        <a:xfrm>
          <a:off x="3407652" y="29693"/>
          <a:ext cx="1014790" cy="10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De</a:t>
          </a:r>
          <a:endParaRPr lang="pt-BR" sz="1600" b="1" kern="1200" dirty="0"/>
        </a:p>
      </dsp:txBody>
      <dsp:txXfrm>
        <a:off x="3407652" y="29693"/>
        <a:ext cx="1014790" cy="1014790"/>
      </dsp:txXfrm>
    </dsp:sp>
    <dsp:sp modelId="{05E5BB02-3243-4FFA-9F33-215090994056}">
      <dsp:nvSpPr>
        <dsp:cNvPr id="0" name=""/>
        <dsp:cNvSpPr/>
      </dsp:nvSpPr>
      <dsp:spPr>
        <a:xfrm>
          <a:off x="1015832" y="-225"/>
          <a:ext cx="3810617" cy="3810617"/>
        </a:xfrm>
        <a:prstGeom prst="circularArrow">
          <a:avLst>
            <a:gd name="adj1" fmla="val 5193"/>
            <a:gd name="adj2" fmla="val 335389"/>
            <a:gd name="adj3" fmla="val 21295376"/>
            <a:gd name="adj4" fmla="val 19764368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91096-0F8E-4139-B3F7-80B590377D27}">
      <dsp:nvSpPr>
        <dsp:cNvPr id="0" name=""/>
        <dsp:cNvSpPr/>
      </dsp:nvSpPr>
      <dsp:spPr>
        <a:xfrm>
          <a:off x="3821093" y="1920215"/>
          <a:ext cx="1416443" cy="10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Assistência</a:t>
          </a:r>
          <a:endParaRPr lang="pt-BR" sz="1600" b="1" kern="1200" dirty="0"/>
        </a:p>
      </dsp:txBody>
      <dsp:txXfrm>
        <a:off x="3821093" y="1920215"/>
        <a:ext cx="1416443" cy="1014790"/>
      </dsp:txXfrm>
    </dsp:sp>
    <dsp:sp modelId="{DE171697-B459-407C-8046-1DBED0515757}">
      <dsp:nvSpPr>
        <dsp:cNvPr id="0" name=""/>
        <dsp:cNvSpPr/>
      </dsp:nvSpPr>
      <dsp:spPr>
        <a:xfrm>
          <a:off x="1149130" y="14354"/>
          <a:ext cx="3810617" cy="3810617"/>
        </a:xfrm>
        <a:prstGeom prst="circularArrow">
          <a:avLst>
            <a:gd name="adj1" fmla="val 5193"/>
            <a:gd name="adj2" fmla="val 335389"/>
            <a:gd name="adj3" fmla="val 3843789"/>
            <a:gd name="adj4" fmla="val 2240707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CF970-E4A5-4DAC-A33D-2BE183549FFC}">
      <dsp:nvSpPr>
        <dsp:cNvPr id="0" name=""/>
        <dsp:cNvSpPr/>
      </dsp:nvSpPr>
      <dsp:spPr>
        <a:xfrm>
          <a:off x="2491100" y="3089665"/>
          <a:ext cx="1014790" cy="10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Espiritual</a:t>
          </a:r>
          <a:endParaRPr lang="pt-BR" sz="1600" b="1" kern="1200" dirty="0"/>
        </a:p>
      </dsp:txBody>
      <dsp:txXfrm>
        <a:off x="2491100" y="3089665"/>
        <a:ext cx="1014790" cy="1014790"/>
      </dsp:txXfrm>
    </dsp:sp>
    <dsp:sp modelId="{3410AE2B-81A3-4F80-8590-B346CF098527}">
      <dsp:nvSpPr>
        <dsp:cNvPr id="0" name=""/>
        <dsp:cNvSpPr/>
      </dsp:nvSpPr>
      <dsp:spPr>
        <a:xfrm>
          <a:off x="932196" y="-14036"/>
          <a:ext cx="3810617" cy="3810617"/>
        </a:xfrm>
        <a:prstGeom prst="circularArrow">
          <a:avLst>
            <a:gd name="adj1" fmla="val 5193"/>
            <a:gd name="adj2" fmla="val 335389"/>
            <a:gd name="adj3" fmla="val 8222535"/>
            <a:gd name="adj4" fmla="val 6289867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B0C01-910E-4BC4-B3B0-E36C7D829D14}">
      <dsp:nvSpPr>
        <dsp:cNvPr id="0" name=""/>
        <dsp:cNvSpPr/>
      </dsp:nvSpPr>
      <dsp:spPr>
        <a:xfrm>
          <a:off x="440851" y="1920215"/>
          <a:ext cx="1744231" cy="10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CEOS e DEC 2014</a:t>
          </a:r>
          <a:endParaRPr lang="pt-BR" sz="1600" b="1" kern="1200" dirty="0"/>
        </a:p>
      </dsp:txBody>
      <dsp:txXfrm>
        <a:off x="440851" y="1920215"/>
        <a:ext cx="1744231" cy="1014790"/>
      </dsp:txXfrm>
    </dsp:sp>
    <dsp:sp modelId="{A1EAA538-2B9E-4F54-96FD-D40C49F4CAA1}">
      <dsp:nvSpPr>
        <dsp:cNvPr id="0" name=""/>
        <dsp:cNvSpPr/>
      </dsp:nvSpPr>
      <dsp:spPr>
        <a:xfrm>
          <a:off x="1015832" y="-225"/>
          <a:ext cx="3810617" cy="3810617"/>
        </a:xfrm>
        <a:prstGeom prst="circularArrow">
          <a:avLst>
            <a:gd name="adj1" fmla="val 5193"/>
            <a:gd name="adj2" fmla="val 335389"/>
            <a:gd name="adj3" fmla="val 12300242"/>
            <a:gd name="adj4" fmla="val 1076923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CDEA6-C1B5-4B6A-A56B-D25BC19537B2}">
      <dsp:nvSpPr>
        <dsp:cNvPr id="0" name=""/>
        <dsp:cNvSpPr/>
      </dsp:nvSpPr>
      <dsp:spPr>
        <a:xfrm>
          <a:off x="1419839" y="29693"/>
          <a:ext cx="1014790" cy="10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Curso</a:t>
          </a:r>
          <a:endParaRPr lang="pt-BR" sz="1600" b="1" kern="1200" dirty="0"/>
        </a:p>
      </dsp:txBody>
      <dsp:txXfrm>
        <a:off x="1419839" y="29693"/>
        <a:ext cx="1014790" cy="1014790"/>
      </dsp:txXfrm>
    </dsp:sp>
    <dsp:sp modelId="{69E670EA-3537-4E72-B48E-DA9616BA6ADF}">
      <dsp:nvSpPr>
        <dsp:cNvPr id="0" name=""/>
        <dsp:cNvSpPr/>
      </dsp:nvSpPr>
      <dsp:spPr>
        <a:xfrm>
          <a:off x="1015832" y="-225"/>
          <a:ext cx="3810617" cy="3810617"/>
        </a:xfrm>
        <a:prstGeom prst="circularArrow">
          <a:avLst>
            <a:gd name="adj1" fmla="val 5193"/>
            <a:gd name="adj2" fmla="val 335389"/>
            <a:gd name="adj3" fmla="val 16867892"/>
            <a:gd name="adj4" fmla="val 15196719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0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image" Target="../media/image34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image" Target="../media/image34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5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image" Target="../media/image367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image" Target="../media/image367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image" Target="../media/image369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image" Target="../media/image370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image" Target="../media/image37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3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7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7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3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9.wmf"/><Relationship Id="rId1" Type="http://schemas.openxmlformats.org/officeDocument/2006/relationships/image" Target="../media/image50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emf"/><Relationship Id="rId1" Type="http://schemas.openxmlformats.org/officeDocument/2006/relationships/image" Target="../media/image30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 typeface="Wingdings" pitchFamily="2" charset="2"/>
              <a:buChar char="§"/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F35C56-F9E2-4417-9E20-D0FBC1AE8D8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873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95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52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52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A1E705B-B249-411C-83A8-60CEAC0437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4328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1939" indent="-2699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79906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1869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3832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5794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7757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9719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1682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ED9CE1-2E4F-420F-8D71-B292FD5BE62F}" type="slidenum">
              <a:rPr lang="pt-BR">
                <a:solidFill>
                  <a:prstClr val="black"/>
                </a:solidFill>
              </a:rPr>
              <a:pPr eaLnBrk="1" hangingPunct="1"/>
              <a:t>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1354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92DEF491-E180-443E-9C1C-D0E112D990A0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16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4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4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942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18E79720-598F-4C6A-BE6D-CC005335BFFD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17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0536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AE66619F-536D-4484-8228-6DC434F7F47C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18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6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51808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F6C65CED-CBAF-43C1-A674-644AFB363DC0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20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5950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1138F695-FA54-4B0B-98F3-3514C858648A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21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9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9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17304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95EEFD3A-11CD-49FF-B41C-A5ECE960F4D3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22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0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10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76061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F111115B-E1A0-4748-857E-FBA5B13E28C1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23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14685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72A338E0-195D-4ACA-AC9F-40FB678412BB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25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8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8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7593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3DABF183-EC55-4761-BD93-71208DEF6639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26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12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93169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2D37799-AFE0-4704-823B-C280ABA1FE95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36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1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748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1939" indent="-2699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79906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1869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3832" indent="-21598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5794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7757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9719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1682" indent="-215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ED9CE1-2E4F-420F-8D71-B292FD5BE62F}" type="slidenum">
              <a:rPr lang="pt-BR">
                <a:solidFill>
                  <a:prstClr val="black"/>
                </a:solidFill>
              </a:rPr>
              <a:pPr eaLnBrk="1" hangingPunct="1"/>
              <a:t>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9201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AA8DB0C-EBE5-4F16-AC1C-BED7CFB6E378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38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dirty="0" smtClean="0"/>
              <a:t>Estadeiam: exibem, ostentam.</a:t>
            </a:r>
          </a:p>
        </p:txBody>
      </p:sp>
    </p:spTree>
    <p:extLst>
      <p:ext uri="{BB962C8B-B14F-4D97-AF65-F5344CB8AC3E}">
        <p14:creationId xmlns:p14="http://schemas.microsoft.com/office/powerpoint/2010/main" val="782743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27F7FC-A785-4AF5-9254-760C9EC1BDB2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42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1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036443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3FCD1D9-F87D-4E26-A452-5905E8614801}" type="slidenum">
              <a:rPr lang="pt-BR" smtClean="0">
                <a:solidFill>
                  <a:prstClr val="black"/>
                </a:solidFill>
              </a:rPr>
              <a:pPr eaLnBrk="1" hangingPunct="1">
                <a:defRPr/>
              </a:pPr>
              <a:t>52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424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7680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03A3EF-3471-4C3A-9D2D-3EA58E1E8147}" type="slidenum">
              <a:rPr lang="pt-BR" smtClean="0"/>
              <a:pPr>
                <a:defRPr/>
              </a:pPr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3276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1941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3286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47543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7C364A6-B881-4705-B782-FCEDBF32632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142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48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41824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415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88836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EB965-BF12-44C7-9BA2-9335C7601ED6}" type="slidenum">
              <a:rPr lang="pt-BR" smtClean="0">
                <a:latin typeface="Arial" pitchFamily="34" charset="0"/>
              </a:rPr>
              <a:pPr>
                <a:defRPr/>
              </a:pPr>
              <a:t>5</a:t>
            </a:fld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14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88214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31821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40030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86742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676471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80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F9D98-740A-4B40-B84D-86DF20B6FBDE}" type="slidenum">
              <a:rPr lang="pt-BR">
                <a:solidFill>
                  <a:prstClr val="black"/>
                </a:solidFill>
              </a:rPr>
              <a:pPr>
                <a:defRPr/>
              </a:pPr>
              <a:t>204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920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59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B78784-FFEE-40F7-8FB0-ECD699C7C707}" type="slidenum">
              <a:rPr lang="pt-BR">
                <a:solidFill>
                  <a:prstClr val="black"/>
                </a:solidFill>
              </a:rPr>
              <a:pPr>
                <a:defRPr/>
              </a:pPr>
              <a:t>233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90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8B7A7D8-6495-4DAA-A7EA-592D68E820E5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238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E98CB30-FC9F-4239-92CB-A7FAA8D7DE4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253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96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245C93E-46A1-4B40-92BF-528D09D9B69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254</a:t>
            </a:fld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66003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83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8986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5A99D8-62EB-46D4-ABFF-8ACCEF2E7D8D}" type="slidenum">
              <a:rPr lang="pt-BR" smtClean="0">
                <a:latin typeface="Arial" pitchFamily="34" charset="0"/>
              </a:rPr>
              <a:pPr>
                <a:defRPr/>
              </a:pPr>
              <a:t>6</a:t>
            </a:fld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993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3E4E6BD-59D6-4C58-98F0-0126C2971E2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255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334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A6F271B-4B8E-411E-8BEE-5ABBB8B7AB4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261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370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B4A8A-C50F-41F1-B4B8-1E1A5C09769E}" type="slidenum">
              <a:rPr lang="pt-BR">
                <a:solidFill>
                  <a:prstClr val="black"/>
                </a:solidFill>
              </a:rPr>
              <a:pPr>
                <a:defRPr/>
              </a:pPr>
              <a:t>263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09300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8EABF84-0929-47E6-AB6A-E41055C61B6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264</a:t>
            </a:fld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84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97930-1A24-43E5-8C00-4D179F3A48F9}" type="slidenum">
              <a:rPr lang="pt-BR">
                <a:solidFill>
                  <a:prstClr val="black"/>
                </a:solidFill>
              </a:rPr>
              <a:pPr>
                <a:defRPr/>
              </a:pPr>
              <a:t>265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14149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4779CD-6310-4C00-95AB-BADE70513BC6}" type="slidenum">
              <a:rPr lang="pt-BR">
                <a:solidFill>
                  <a:prstClr val="black"/>
                </a:solidFill>
              </a:rPr>
              <a:pPr>
                <a:defRPr/>
              </a:pPr>
              <a:t>266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73450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6D935D-2101-4420-A4B7-E07A507EBBF3}" type="slidenum">
              <a:rPr lang="pt-BR">
                <a:solidFill>
                  <a:prstClr val="black"/>
                </a:solidFill>
              </a:rPr>
              <a:pPr>
                <a:defRPr/>
              </a:pPr>
              <a:t>267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449098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659E2-6C47-4BA9-9542-5DD10FFD7B2E}" type="slidenum">
              <a:rPr lang="pt-BR">
                <a:solidFill>
                  <a:prstClr val="black"/>
                </a:solidFill>
              </a:rPr>
              <a:pPr>
                <a:defRPr/>
              </a:pPr>
              <a:t>268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049533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AE1A6-7ED1-40B8-A6A6-2D78EA64D816}" type="slidenum">
              <a:rPr lang="pt-BR">
                <a:solidFill>
                  <a:prstClr val="black"/>
                </a:solidFill>
              </a:rPr>
              <a:pPr>
                <a:defRPr/>
              </a:pPr>
              <a:t>269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35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305281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CF718F41-3EEE-4FA7-900A-E47D6DDE84A1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270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2726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86F6CDF7-EFE0-4226-B8AC-6D2163C22D42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11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54654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570D4460-6767-4F5A-90D6-CF5C3E903104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271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399267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B7259C36-C2E7-4439-9EDC-3F5E45AB3560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272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17800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97140B08-EDCA-4DFE-A25A-1D91721488CB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273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69435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AFF83207-726C-43E2-A4EF-9DD5B735AFD2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274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74701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CB6D0D4D-1695-416F-BFC3-0186F14FE9A4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276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527530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04B1DAED-3E5E-4BFF-AA1C-F81F5A73F005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277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2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92228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F38FF95A-9D3E-4414-B494-C333BEA3D2CD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278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3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506274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81" tIns="43689" rIns="87381" bIns="43689" anchor="b"/>
          <a:lstStyle/>
          <a:p>
            <a:pPr algn="r" defTabSz="874425">
              <a:defRPr/>
            </a:pPr>
            <a:fld id="{0943251B-DBE3-428D-9FD9-A89C642DE19E}" type="slidenum">
              <a:rPr lang="pt-BR" sz="1100">
                <a:solidFill>
                  <a:prstClr val="black"/>
                </a:solidFill>
                <a:latin typeface="Arial" pitchFamily="34" charset="0"/>
                <a:cs typeface="+mn-cs"/>
              </a:rPr>
              <a:pPr algn="r" defTabSz="874425">
                <a:defRPr/>
              </a:pPr>
              <a:t>279</a:t>
            </a:fld>
            <a:endParaRPr lang="pt-BR" sz="11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580571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D38F3DD0-621A-416A-8283-C922C1F49074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5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572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369CDB08-730E-43A3-9E73-BA303FE9B0DC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281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6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9C00D507-F12D-4A97-A8F2-64F7EC5BD48D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12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0921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640497C5-AFFA-4873-9D66-22A597A6314A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7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759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76BCBEA-7FCA-46AA-8043-DCADEF8E80B6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8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270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4756BD25-E6BB-4AD9-B57B-0F186F4D27F6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284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49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AAE08FD-2706-4020-A386-BC7AA9DAD774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285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668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9969850-EA42-41C2-BDC0-C0360C53CB55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1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384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DF09E33-02B2-42B4-AAAA-91FD3C43E9EA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287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875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F6E23A6-EC91-4228-AADA-B783C2A3CBDD}" type="slidenum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288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61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3BF24D-928F-442A-A2C6-D06AC42AD609}" type="slidenum">
              <a:rPr lang="pt-BR">
                <a:solidFill>
                  <a:prstClr val="black"/>
                </a:solidFill>
              </a:rPr>
              <a:pPr>
                <a:defRPr/>
              </a:pPr>
              <a:t>290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714725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8FC1B-FC1D-41B2-A1CC-31B2B31841FE}" type="slidenum">
              <a:rPr lang="pt-BR">
                <a:solidFill>
                  <a:prstClr val="black"/>
                </a:solidFill>
              </a:rPr>
              <a:pPr>
                <a:defRPr/>
              </a:pPr>
              <a:t>291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5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717791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B5F829-A858-4934-BE39-A22634CE3DAA}" type="slidenum">
              <a:rPr lang="pt-BR">
                <a:solidFill>
                  <a:prstClr val="black"/>
                </a:solidFill>
              </a:rPr>
              <a:pPr>
                <a:defRPr/>
              </a:pPr>
              <a:t>292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56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1208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63F1A166-B761-4D16-9000-A9709FB6ACCA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13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215147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798D-82C6-482B-ACA4-16EB5E8688B5}" type="slidenum">
              <a:rPr lang="pt-BR" smtClean="0"/>
              <a:pPr>
                <a:defRPr/>
              </a:pPr>
              <a:t>293</a:t>
            </a:fld>
            <a:endParaRPr lang="pt-BR" dirty="0" smtClean="0"/>
          </a:p>
        </p:txBody>
      </p:sp>
      <p:sp>
        <p:nvSpPr>
          <p:cNvPr id="457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486927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7AB8EF-4F87-4C6B-BFEC-49FA85366A03}" type="slidenum">
              <a:rPr lang="pt-BR" smtClean="0"/>
              <a:pPr>
                <a:defRPr/>
              </a:pPr>
              <a:t>294</a:t>
            </a:fld>
            <a:endParaRPr lang="pt-BR" dirty="0" smtClean="0"/>
          </a:p>
        </p:txBody>
      </p:sp>
      <p:sp>
        <p:nvSpPr>
          <p:cNvPr id="458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753619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779631-DA00-4DEE-81FD-F632BBFA68B2}" type="slidenum">
              <a:rPr lang="pt-BR" smtClean="0"/>
              <a:pPr>
                <a:defRPr/>
              </a:pPr>
              <a:t>295</a:t>
            </a:fld>
            <a:endParaRPr lang="pt-BR" dirty="0" smtClean="0"/>
          </a:p>
        </p:txBody>
      </p:sp>
      <p:sp>
        <p:nvSpPr>
          <p:cNvPr id="459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979456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F2BE04-6AC9-46E6-B910-EA37552FB73B}" type="slidenum">
              <a:rPr lang="pt-BR" smtClean="0"/>
              <a:pPr>
                <a:defRPr/>
              </a:pPr>
              <a:t>296</a:t>
            </a:fld>
            <a:endParaRPr lang="pt-BR" dirty="0" smtClean="0"/>
          </a:p>
        </p:txBody>
      </p:sp>
      <p:sp>
        <p:nvSpPr>
          <p:cNvPr id="460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748869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3894F7-6113-4776-856A-CB093DC35D4E}" type="slidenum">
              <a:rPr lang="pt-BR" smtClean="0"/>
              <a:pPr>
                <a:defRPr/>
              </a:pPr>
              <a:t>297</a:t>
            </a:fld>
            <a:endParaRPr lang="pt-BR" dirty="0" smtClean="0"/>
          </a:p>
        </p:txBody>
      </p:sp>
      <p:sp>
        <p:nvSpPr>
          <p:cNvPr id="461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524169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972D76-52B0-46F2-BE19-57C92CDC964D}" type="slidenum">
              <a:rPr lang="pt-BR" smtClean="0"/>
              <a:pPr>
                <a:defRPr/>
              </a:pPr>
              <a:t>298</a:t>
            </a:fld>
            <a:endParaRPr lang="pt-BR" dirty="0" smtClean="0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060741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E1F15-C9EA-4DB4-AF88-A3D19A437BBC}" type="slidenum">
              <a:rPr lang="pt-BR" smtClean="0"/>
              <a:pPr>
                <a:defRPr/>
              </a:pPr>
              <a:t>299</a:t>
            </a:fld>
            <a:endParaRPr lang="pt-BR" dirty="0" smtClean="0"/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299542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6CC9B-9D7F-4D6B-841B-75FF0F338AF9}" type="slidenum">
              <a:rPr lang="pt-BR" smtClean="0"/>
              <a:pPr>
                <a:defRPr/>
              </a:pPr>
              <a:t>300</a:t>
            </a:fld>
            <a:endParaRPr lang="pt-BR" dirty="0" smtClean="0"/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843545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1A75D0-CBEE-454F-B75B-4704A2855D6E}" type="slidenum">
              <a:rPr lang="pt-BR" smtClean="0"/>
              <a:pPr>
                <a:defRPr/>
              </a:pPr>
              <a:t>301</a:t>
            </a:fld>
            <a:endParaRPr lang="pt-BR" dirty="0" smtClean="0"/>
          </a:p>
        </p:txBody>
      </p:sp>
      <p:sp>
        <p:nvSpPr>
          <p:cNvPr id="465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553515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DAB369-F4FC-4D51-8B8A-D53A5A255139}" type="slidenum">
              <a:rPr lang="pt-BR" smtClean="0"/>
              <a:pPr>
                <a:defRPr/>
              </a:pPr>
              <a:t>304</a:t>
            </a:fld>
            <a:endParaRPr lang="pt-BR" dirty="0" smtClean="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4664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5D978594-201D-40BC-8367-B3B92F5D7795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14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379240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C951A9-329D-432A-B191-44329A7F4319}" type="slidenum">
              <a:rPr lang="pt-BR">
                <a:solidFill>
                  <a:prstClr val="black"/>
                </a:solidFill>
              </a:rPr>
              <a:pPr>
                <a:defRPr/>
              </a:pPr>
              <a:t>306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6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328847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E705B-B249-411C-83A8-60CEAC0437BF}" type="slidenum">
              <a:rPr lang="pt-BR" smtClean="0"/>
              <a:pPr>
                <a:defRPr/>
              </a:pPr>
              <a:t>310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7787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89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21E23-4251-4756-AD26-07C6B757D5DF}" type="slidenum">
              <a:rPr lang="pt-BR">
                <a:solidFill>
                  <a:prstClr val="black"/>
                </a:solidFill>
              </a:rPr>
              <a:pPr>
                <a:defRPr/>
              </a:pPr>
              <a:t>372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68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8B061-59A0-47EF-9905-33A44D6499C2}" type="slidenum">
              <a:rPr lang="pt-BR">
                <a:solidFill>
                  <a:prstClr val="black"/>
                </a:solidFill>
              </a:rPr>
              <a:pPr>
                <a:defRPr/>
              </a:pPr>
              <a:t>374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70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069943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7CC425-0F8E-461E-BDFC-81E2715B262E}" type="slidenum">
              <a:rPr lang="pt-BR" smtClean="0"/>
              <a:pPr>
                <a:defRPr/>
              </a:pPr>
              <a:t>375</a:t>
            </a:fld>
            <a:endParaRPr lang="pt-BR" dirty="0" smtClean="0"/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944865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36A9FC-0393-4733-A829-85837BA15D4C}" type="slidenum">
              <a:rPr lang="pt-BR" smtClean="0"/>
              <a:pPr>
                <a:defRPr/>
              </a:pPr>
              <a:t>376</a:t>
            </a:fld>
            <a:endParaRPr lang="pt-BR" dirty="0" smtClean="0"/>
          </a:p>
        </p:txBody>
      </p:sp>
      <p:sp>
        <p:nvSpPr>
          <p:cNvPr id="472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265484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449F90-6998-4E69-B696-24B76C6DC376}" type="slidenum">
              <a:rPr lang="pt-BR" smtClean="0"/>
              <a:pPr>
                <a:defRPr/>
              </a:pPr>
              <a:t>377</a:t>
            </a:fld>
            <a:endParaRPr lang="pt-BR" dirty="0" smtClean="0"/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5686397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99F0AC-DAF7-490C-9C4E-3EAC4561CB59}" type="slidenum">
              <a:rPr lang="pt-BR" smtClean="0"/>
              <a:pPr>
                <a:defRPr/>
              </a:pPr>
              <a:t>378</a:t>
            </a:fld>
            <a:endParaRPr lang="pt-BR" dirty="0" smtClean="0"/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109480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48020F-75C9-48B2-82D4-83026AFD3AAA}" type="slidenum">
              <a:rPr lang="pt-BR" smtClean="0"/>
              <a:pPr>
                <a:defRPr/>
              </a:pPr>
              <a:t>379</a:t>
            </a:fld>
            <a:endParaRPr lang="pt-BR" dirty="0" smtClean="0"/>
          </a:p>
        </p:txBody>
      </p:sp>
      <p:sp>
        <p:nvSpPr>
          <p:cNvPr id="475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582584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368467-1D72-4E12-8FC7-A2E2463902C0}" type="slidenum">
              <a:rPr lang="pt-BR" smtClean="0"/>
              <a:pPr>
                <a:defRPr/>
              </a:pPr>
              <a:t>380</a:t>
            </a:fld>
            <a:endParaRPr lang="pt-BR" dirty="0" smtClean="0"/>
          </a:p>
        </p:txBody>
      </p:sp>
      <p:sp>
        <p:nvSpPr>
          <p:cNvPr id="476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71710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 Baltic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altic" pitchFamily="34" charset="0"/>
              </a:defRPr>
            </a:lvl9pPr>
          </a:lstStyle>
          <a:p>
            <a:pPr>
              <a:defRPr/>
            </a:pPr>
            <a:fld id="{F5058885-0AFB-4844-9320-99D74936447F}" type="slidenum">
              <a:rPr lang="de-CH" sz="10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15</a:t>
            </a:fld>
            <a:endParaRPr lang="de-CH" sz="10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085280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61B6F9-91B0-4FB5-919A-FABEDABC326E}" type="slidenum">
              <a:rPr lang="pt-BR" smtClean="0"/>
              <a:pPr>
                <a:defRPr/>
              </a:pPr>
              <a:t>381</a:t>
            </a:fld>
            <a:endParaRPr lang="pt-BR" dirty="0" smtClean="0"/>
          </a:p>
        </p:txBody>
      </p:sp>
      <p:sp>
        <p:nvSpPr>
          <p:cNvPr id="477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263013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F796-D327-4E76-8391-FD2B6BEE562E}" type="slidenum">
              <a:rPr lang="pt-BR" smtClean="0"/>
              <a:pPr>
                <a:defRPr/>
              </a:pPr>
              <a:t>382</a:t>
            </a:fld>
            <a:endParaRPr lang="pt-BR" dirty="0" smtClean="0"/>
          </a:p>
        </p:txBody>
      </p:sp>
      <p:sp>
        <p:nvSpPr>
          <p:cNvPr id="478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809149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3B3247-2855-4DA3-9385-F3C4CB1067FD}" type="slidenum">
              <a:rPr lang="pt-BR" smtClean="0"/>
              <a:pPr>
                <a:defRPr/>
              </a:pPr>
              <a:t>383</a:t>
            </a:fld>
            <a:endParaRPr lang="pt-BR" dirty="0" smtClean="0"/>
          </a:p>
        </p:txBody>
      </p:sp>
      <p:sp>
        <p:nvSpPr>
          <p:cNvPr id="479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6728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2.xml"/><Relationship Id="rId1" Type="http://schemas.openxmlformats.org/officeDocument/2006/relationships/themeOverride" Target="../theme/themeOverride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73"/>
              <a:ext cx="4299" cy="3372"/>
              <a:chOff x="0" y="5"/>
              <a:chExt cx="5533" cy="4334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5"/>
                <a:ext cx="5470" cy="4334"/>
                <a:chOff x="0" y="5"/>
                <a:chExt cx="5470" cy="4334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49"/>
                  <a:chOff x="1265" y="817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4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5"/>
                  <a:ext cx="5470" cy="4334"/>
                  <a:chOff x="0" y="5"/>
                  <a:chExt cx="5470" cy="4334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5"/>
                    <a:ext cx="1259" cy="2322"/>
                    <a:chOff x="3470" y="1533"/>
                    <a:chExt cx="1259" cy="2322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9"/>
                      <a:ext cx="1725" cy="313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5 w 2736"/>
                        <a:gd name="T5" fmla="*/ 1 h 504"/>
                        <a:gd name="T6" fmla="*/ 68 w 2736"/>
                        <a:gd name="T7" fmla="*/ 1 h 504"/>
                        <a:gd name="T8" fmla="*/ 68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6" y="3149"/>
                      <a:ext cx="923" cy="48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9 h 791"/>
                        <a:gd name="T8" fmla="*/ 9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28"/>
                    <a:chOff x="2864" y="2019"/>
                    <a:chExt cx="2462" cy="1328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1 w 2736"/>
                        <a:gd name="T7" fmla="*/ 1 h 504"/>
                        <a:gd name="T8" fmla="*/ 101 w 2736"/>
                        <a:gd name="T9" fmla="*/ 5 h 504"/>
                        <a:gd name="T10" fmla="*/ 66 w 2736"/>
                        <a:gd name="T11" fmla="*/ 5 h 504"/>
                        <a:gd name="T12" fmla="*/ 24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3"/>
                      <a:ext cx="974" cy="544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1 h 791"/>
                        <a:gd name="T8" fmla="*/ 15 w 1769"/>
                        <a:gd name="T9" fmla="*/ 31 h 791"/>
                        <a:gd name="T10" fmla="*/ 14 w 1769"/>
                        <a:gd name="T11" fmla="*/ 39 h 791"/>
                        <a:gd name="T12" fmla="*/ 13 w 1769"/>
                        <a:gd name="T13" fmla="*/ 32 h 791"/>
                        <a:gd name="T14" fmla="*/ 12 w 1769"/>
                        <a:gd name="T15" fmla="*/ 23 h 791"/>
                        <a:gd name="T16" fmla="*/ 9 w 1769"/>
                        <a:gd name="T17" fmla="*/ 14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1"/>
                    <a:ext cx="2478" cy="1065"/>
                    <a:chOff x="2896" y="1829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5"/>
                    </a:xfrm>
                    <a:custGeom>
                      <a:avLst/>
                      <a:gdLst>
                        <a:gd name="T0" fmla="*/ 0 w 2736"/>
                        <a:gd name="T1" fmla="*/ 9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7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8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6"/>
                    <a:chOff x="2924" y="1637"/>
                    <a:chExt cx="2472" cy="926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4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2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6 h 791"/>
                        <a:gd name="T8" fmla="*/ 8 w 1769"/>
                        <a:gd name="T9" fmla="*/ 22 h 791"/>
                        <a:gd name="T10" fmla="*/ 8 w 1769"/>
                        <a:gd name="T11" fmla="*/ 29 h 791"/>
                        <a:gd name="T12" fmla="*/ 7 w 1769"/>
                        <a:gd name="T13" fmla="*/ 24 h 791"/>
                        <a:gd name="T14" fmla="*/ 6 w 1769"/>
                        <a:gd name="T15" fmla="*/ 16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6"/>
                    <a:chOff x="2958" y="1414"/>
                    <a:chExt cx="2341" cy="656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1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79"/>
                      <a:ext cx="830" cy="49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10 h 791"/>
                        <a:gd name="T8" fmla="*/ 4 w 1769"/>
                        <a:gd name="T9" fmla="*/ 14 h 791"/>
                        <a:gd name="T10" fmla="*/ 4 w 1769"/>
                        <a:gd name="T11" fmla="*/ 17 h 791"/>
                        <a:gd name="T12" fmla="*/ 4 w 1769"/>
                        <a:gd name="T13" fmla="*/ 14 h 791"/>
                        <a:gd name="T14" fmla="*/ 3 w 1769"/>
                        <a:gd name="T15" fmla="*/ 10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1"/>
                    <a:chOff x="2983" y="1269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90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0"/>
                    <a:ext cx="1879" cy="426"/>
                    <a:chOff x="2938" y="918"/>
                    <a:chExt cx="1879" cy="426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21"/>
                      <a:ext cx="662" cy="3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8"/>
                    <a:ext cx="1255" cy="2321"/>
                    <a:chOff x="637" y="1656"/>
                    <a:chExt cx="1255" cy="2321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7" y="2362"/>
                      <a:ext cx="1721" cy="315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7 w 2736"/>
                        <a:gd name="T7" fmla="*/ 1 h 504"/>
                        <a:gd name="T8" fmla="*/ 67 w 2736"/>
                        <a:gd name="T9" fmla="*/ 3 h 504"/>
                        <a:gd name="T10" fmla="*/ 43 w 2736"/>
                        <a:gd name="T11" fmla="*/ 3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8" y="327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2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9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5"/>
                    <a:chOff x="-5" y="2196"/>
                    <a:chExt cx="2461" cy="1335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6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1 w 2736"/>
                        <a:gd name="T7" fmla="*/ 1 h 504"/>
                        <a:gd name="T8" fmla="*/ 101 w 2736"/>
                        <a:gd name="T9" fmla="*/ 5 h 504"/>
                        <a:gd name="T10" fmla="*/ 66 w 2736"/>
                        <a:gd name="T11" fmla="*/ 5 h 504"/>
                        <a:gd name="T12" fmla="*/ 24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5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3 h 791"/>
                        <a:gd name="T8" fmla="*/ 15 w 1769"/>
                        <a:gd name="T9" fmla="*/ 33 h 791"/>
                        <a:gd name="T10" fmla="*/ 14 w 1769"/>
                        <a:gd name="T11" fmla="*/ 42 h 791"/>
                        <a:gd name="T12" fmla="*/ 13 w 1769"/>
                        <a:gd name="T13" fmla="*/ 33 h 791"/>
                        <a:gd name="T14" fmla="*/ 12 w 1769"/>
                        <a:gd name="T15" fmla="*/ 24 h 791"/>
                        <a:gd name="T16" fmla="*/ 9 w 1769"/>
                        <a:gd name="T17" fmla="*/ 16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9"/>
                    <a:ext cx="2477" cy="1062"/>
                    <a:chOff x="-52" y="2007"/>
                    <a:chExt cx="2477" cy="1062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7"/>
                      <a:ext cx="1736" cy="303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3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7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3"/>
                    <a:ext cx="2472" cy="928"/>
                    <a:chOff x="-74" y="1811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3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7 h 791"/>
                        <a:gd name="T8" fmla="*/ 8 w 1769"/>
                        <a:gd name="T9" fmla="*/ 23 h 791"/>
                        <a:gd name="T10" fmla="*/ 8 w 1769"/>
                        <a:gd name="T11" fmla="*/ 30 h 791"/>
                        <a:gd name="T12" fmla="*/ 7 w 1769"/>
                        <a:gd name="T13" fmla="*/ 25 h 791"/>
                        <a:gd name="T14" fmla="*/ 6 w 1769"/>
                        <a:gd name="T15" fmla="*/ 17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2"/>
                    <a:ext cx="2339" cy="658"/>
                    <a:chOff x="23" y="1590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87"/>
                      <a:ext cx="1544" cy="311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6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9 h 791"/>
                        <a:gd name="T8" fmla="*/ 4 w 1769"/>
                        <a:gd name="T9" fmla="*/ 12 h 791"/>
                        <a:gd name="T10" fmla="*/ 4 w 1769"/>
                        <a:gd name="T11" fmla="*/ 16 h 791"/>
                        <a:gd name="T12" fmla="*/ 4 w 1769"/>
                        <a:gd name="T13" fmla="*/ 14 h 791"/>
                        <a:gd name="T14" fmla="*/ 3 w 1769"/>
                        <a:gd name="T15" fmla="*/ 9 h 791"/>
                        <a:gd name="T16" fmla="*/ 3 w 1769"/>
                        <a:gd name="T17" fmla="*/ 6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6"/>
                    <a:ext cx="2150" cy="346"/>
                    <a:chOff x="189" y="1444"/>
                    <a:chExt cx="2150" cy="346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5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4"/>
                      <a:ext cx="754" cy="34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6"/>
                    <a:chOff x="505" y="1094"/>
                    <a:chExt cx="1879" cy="426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4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1"/>
                      <a:ext cx="662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2"/>
                    <a:ext cx="1849" cy="554"/>
                    <a:chOff x="616" y="900"/>
                    <a:chExt cx="1849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41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3"/>
                      <a:ext cx="662" cy="33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0 h 791"/>
                        <a:gd name="T10" fmla="*/ 0 w 1769"/>
                        <a:gd name="T11" fmla="*/ 1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2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5"/>
                    <a:ext cx="1693" cy="888"/>
                    <a:chOff x="1120" y="305"/>
                    <a:chExt cx="1693" cy="888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8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2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2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1 w 1769"/>
                        <a:gd name="T7" fmla="*/ 0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70"/>
                    <a:ext cx="776" cy="1521"/>
                    <a:chOff x="1637" y="98"/>
                    <a:chExt cx="776" cy="1521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48" y="961"/>
                      <a:ext cx="1100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2 w 2736"/>
                        <a:gd name="T7" fmla="*/ 0 h 504"/>
                        <a:gd name="T8" fmla="*/ 2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4"/>
                      <a:ext cx="59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5"/>
                    <a:ext cx="634" cy="1535"/>
                    <a:chOff x="1935" y="33"/>
                    <a:chExt cx="634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30"/>
                      <a:ext cx="106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9"/>
                      <a:ext cx="569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4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19"/>
                    <a:chOff x="2683" y="443"/>
                    <a:chExt cx="1783" cy="719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8"/>
                    <a:ext cx="1026" cy="1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0" y="195"/>
                    <a:ext cx="550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6"/>
                    <a:ext cx="635" cy="1512"/>
                    <a:chOff x="2803" y="44"/>
                    <a:chExt cx="635" cy="1512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5"/>
                      <a:ext cx="1059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5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1"/>
                    <a:ext cx="1014" cy="1463"/>
                    <a:chOff x="2937" y="159"/>
                    <a:chExt cx="1014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06"/>
                      <a:ext cx="1157" cy="270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3 w 2736"/>
                        <a:gd name="T7" fmla="*/ 1 h 504"/>
                        <a:gd name="T8" fmla="*/ 3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6"/>
                      <a:ext cx="621" cy="422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2 h 791"/>
                        <a:gd name="T6" fmla="*/ 0 w 1769"/>
                        <a:gd name="T7" fmla="*/ 3 h 791"/>
                        <a:gd name="T8" fmla="*/ 0 w 1769"/>
                        <a:gd name="T9" fmla="*/ 4 h 791"/>
                        <a:gd name="T10" fmla="*/ 0 w 1769"/>
                        <a:gd name="T11" fmla="*/ 5 h 791"/>
                        <a:gd name="T12" fmla="*/ 0 w 1769"/>
                        <a:gd name="T13" fmla="*/ 4 h 791"/>
                        <a:gd name="T14" fmla="*/ 0 w 1769"/>
                        <a:gd name="T15" fmla="*/ 3 h 791"/>
                        <a:gd name="T16" fmla="*/ 0 w 1769"/>
                        <a:gd name="T17" fmla="*/ 2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7"/>
                    <a:ext cx="242" cy="1444"/>
                    <a:chOff x="2731" y="35"/>
                    <a:chExt cx="242" cy="1444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2" y="960"/>
                      <a:ext cx="950" cy="8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5"/>
                      <a:ext cx="508" cy="134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49"/>
                    <a:chOff x="943" y="1768"/>
                    <a:chExt cx="1083" cy="2449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6" cy="311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21 w 2736"/>
                        <a:gd name="T3" fmla="*/ 4 h 504"/>
                        <a:gd name="T4" fmla="*/ 45 w 2736"/>
                        <a:gd name="T5" fmla="*/ 1 h 504"/>
                        <a:gd name="T6" fmla="*/ 69 w 2736"/>
                        <a:gd name="T7" fmla="*/ 1 h 504"/>
                        <a:gd name="T8" fmla="*/ 69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9" y="3504"/>
                      <a:ext cx="923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9 h 791"/>
                        <a:gd name="T8" fmla="*/ 9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8" y="1901"/>
                    <a:ext cx="766" cy="2380"/>
                    <a:chOff x="1454" y="1929"/>
                    <a:chExt cx="766" cy="2380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37" y="2570"/>
                      <a:ext cx="1596" cy="309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12 w 2736"/>
                        <a:gd name="T3" fmla="*/ 4 h 504"/>
                        <a:gd name="T4" fmla="*/ 24 w 2736"/>
                        <a:gd name="T5" fmla="*/ 1 h 504"/>
                        <a:gd name="T6" fmla="*/ 36 w 2736"/>
                        <a:gd name="T7" fmla="*/ 1 h 504"/>
                        <a:gd name="T8" fmla="*/ 36 w 2736"/>
                        <a:gd name="T9" fmla="*/ 2 h 504"/>
                        <a:gd name="T10" fmla="*/ 23 w 2736"/>
                        <a:gd name="T11" fmla="*/ 2 h 504"/>
                        <a:gd name="T12" fmla="*/ 9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3639"/>
                      <a:ext cx="857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5 w 1769"/>
                        <a:gd name="T7" fmla="*/ 9 h 791"/>
                        <a:gd name="T8" fmla="*/ 5 w 1769"/>
                        <a:gd name="T9" fmla="*/ 12 h 791"/>
                        <a:gd name="T10" fmla="*/ 5 w 1769"/>
                        <a:gd name="T11" fmla="*/ 17 h 791"/>
                        <a:gd name="T12" fmla="*/ 5 w 1769"/>
                        <a:gd name="T13" fmla="*/ 14 h 791"/>
                        <a:gd name="T14" fmla="*/ 4 w 1769"/>
                        <a:gd name="T15" fmla="*/ 9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53" y="1948"/>
                    <a:ext cx="459" cy="2337"/>
                    <a:chOff x="1941" y="1976"/>
                    <a:chExt cx="492" cy="2613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7" y="2645"/>
                      <a:ext cx="1712" cy="302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1 w 2736"/>
                        <a:gd name="T3" fmla="*/ 3 h 504"/>
                        <a:gd name="T4" fmla="*/ 43 w 2736"/>
                        <a:gd name="T5" fmla="*/ 1 h 504"/>
                        <a:gd name="T6" fmla="*/ 64 w 2736"/>
                        <a:gd name="T7" fmla="*/ 1 h 504"/>
                        <a:gd name="T8" fmla="*/ 64 w 2736"/>
                        <a:gd name="T9" fmla="*/ 2 h 504"/>
                        <a:gd name="T10" fmla="*/ 41 w 2736"/>
                        <a:gd name="T11" fmla="*/ 2 h 504"/>
                        <a:gd name="T12" fmla="*/ 15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01" y="3883"/>
                      <a:ext cx="917" cy="48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8 w 1769"/>
                        <a:gd name="T7" fmla="*/ 7 h 791"/>
                        <a:gd name="T8" fmla="*/ 9 w 1769"/>
                        <a:gd name="T9" fmla="*/ 10 h 791"/>
                        <a:gd name="T10" fmla="*/ 9 w 1769"/>
                        <a:gd name="T11" fmla="*/ 14 h 791"/>
                        <a:gd name="T12" fmla="*/ 8 w 1769"/>
                        <a:gd name="T13" fmla="*/ 11 h 791"/>
                        <a:gd name="T14" fmla="*/ 7 w 1769"/>
                        <a:gd name="T15" fmla="*/ 8 h 791"/>
                        <a:gd name="T16" fmla="*/ 6 w 1769"/>
                        <a:gd name="T17" fmla="*/ 6 h 791"/>
                        <a:gd name="T18" fmla="*/ 3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9" y="1689"/>
                    <a:ext cx="1124" cy="2424"/>
                    <a:chOff x="3335" y="1717"/>
                    <a:chExt cx="1124" cy="2424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9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0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6 h 504"/>
                        <a:gd name="T14" fmla="*/ 0 w 2736"/>
                        <a:gd name="T15" fmla="*/ 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2"/>
                      <a:ext cx="923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9 h 791"/>
                        <a:gd name="T8" fmla="*/ 9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7"/>
                    <a:ext cx="882" cy="2426"/>
                    <a:chOff x="3180" y="1865"/>
                    <a:chExt cx="882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2" y="2537"/>
                      <a:ext cx="1652" cy="302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15 w 2736"/>
                        <a:gd name="T3" fmla="*/ 3 h 504"/>
                        <a:gd name="T4" fmla="*/ 31 w 2736"/>
                        <a:gd name="T5" fmla="*/ 1 h 504"/>
                        <a:gd name="T6" fmla="*/ 48 w 2736"/>
                        <a:gd name="T7" fmla="*/ 1 h 504"/>
                        <a:gd name="T8" fmla="*/ 47 w 2736"/>
                        <a:gd name="T9" fmla="*/ 2 h 504"/>
                        <a:gd name="T10" fmla="*/ 31 w 2736"/>
                        <a:gd name="T11" fmla="*/ 2 h 504"/>
                        <a:gd name="T12" fmla="*/ 11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6"/>
                      <a:ext cx="883" cy="46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4 w 1769"/>
                        <a:gd name="T5" fmla="*/ 3 h 791"/>
                        <a:gd name="T6" fmla="*/ 6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2 h 791"/>
                        <a:gd name="T12" fmla="*/ 6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4"/>
                    <a:chOff x="3006" y="1983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30" y="2659"/>
                      <a:ext cx="1598" cy="2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2 w 2736"/>
                        <a:gd name="T3" fmla="*/ 0 h 504"/>
                        <a:gd name="T4" fmla="*/ 24 w 2736"/>
                        <a:gd name="T5" fmla="*/ 0 h 504"/>
                        <a:gd name="T6" fmla="*/ 37 w 2736"/>
                        <a:gd name="T7" fmla="*/ 0 h 504"/>
                        <a:gd name="T8" fmla="*/ 37 w 2736"/>
                        <a:gd name="T9" fmla="*/ 0 h 504"/>
                        <a:gd name="T10" fmla="*/ 24 w 2736"/>
                        <a:gd name="T11" fmla="*/ 0 h 504"/>
                        <a:gd name="T12" fmla="*/ 9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5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4 w 1769"/>
                        <a:gd name="T5" fmla="*/ 0 h 791"/>
                        <a:gd name="T6" fmla="*/ 5 w 1769"/>
                        <a:gd name="T7" fmla="*/ 1 h 791"/>
                        <a:gd name="T8" fmla="*/ 5 w 1769"/>
                        <a:gd name="T9" fmla="*/ 2 h 791"/>
                        <a:gd name="T10" fmla="*/ 5 w 1769"/>
                        <a:gd name="T11" fmla="*/ 2 h 791"/>
                        <a:gd name="T12" fmla="*/ 5 w 1769"/>
                        <a:gd name="T13" fmla="*/ 2 h 791"/>
                        <a:gd name="T14" fmla="*/ 4 w 1769"/>
                        <a:gd name="T15" fmla="*/ 1 h 791"/>
                        <a:gd name="T16" fmla="*/ 3 w 1769"/>
                        <a:gd name="T17" fmla="*/ 1 h 791"/>
                        <a:gd name="T18" fmla="*/ 2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5" y="2071"/>
                    <a:ext cx="402" cy="2223"/>
                    <a:chOff x="2821" y="2099"/>
                    <a:chExt cx="402" cy="2223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8" y="2706"/>
                      <a:ext cx="1470" cy="25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6 w 2736"/>
                        <a:gd name="T3" fmla="*/ 0 h 504"/>
                        <a:gd name="T4" fmla="*/ 12 w 2736"/>
                        <a:gd name="T5" fmla="*/ 0 h 504"/>
                        <a:gd name="T6" fmla="*/ 19 w 2736"/>
                        <a:gd name="T7" fmla="*/ 0 h 504"/>
                        <a:gd name="T8" fmla="*/ 19 w 2736"/>
                        <a:gd name="T9" fmla="*/ 0 h 504"/>
                        <a:gd name="T10" fmla="*/ 12 w 2736"/>
                        <a:gd name="T11" fmla="*/ 0 h 504"/>
                        <a:gd name="T12" fmla="*/ 5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1" y="3732"/>
                      <a:ext cx="790" cy="39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1 h 791"/>
                        <a:gd name="T8" fmla="*/ 3 w 1769"/>
                        <a:gd name="T9" fmla="*/ 2 h 791"/>
                        <a:gd name="T10" fmla="*/ 3 w 1769"/>
                        <a:gd name="T11" fmla="*/ 2 h 791"/>
                        <a:gd name="T12" fmla="*/ 3 w 1769"/>
                        <a:gd name="T13" fmla="*/ 2 h 791"/>
                        <a:gd name="T14" fmla="*/ 2 w 1769"/>
                        <a:gd name="T15" fmla="*/ 1 h 791"/>
                        <a:gd name="T16" fmla="*/ 2 w 1769"/>
                        <a:gd name="T17" fmla="*/ 1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5" y="2105"/>
                    <a:ext cx="426" cy="2185"/>
                    <a:chOff x="2290" y="2133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8"/>
                      <a:ext cx="1438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10 w 2736"/>
                        <a:gd name="T5" fmla="*/ 0 h 504"/>
                        <a:gd name="T6" fmla="*/ 16 w 2736"/>
                        <a:gd name="T7" fmla="*/ 0 h 504"/>
                        <a:gd name="T8" fmla="*/ 16 w 2736"/>
                        <a:gd name="T9" fmla="*/ 0 h 504"/>
                        <a:gd name="T10" fmla="*/ 10 w 2736"/>
                        <a:gd name="T11" fmla="*/ 0 h 504"/>
                        <a:gd name="T12" fmla="*/ 4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4"/>
                      <a:ext cx="772" cy="29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0 h 791"/>
                        <a:gd name="T10" fmla="*/ 2 w 1769"/>
                        <a:gd name="T11" fmla="*/ 0 h 791"/>
                        <a:gd name="T12" fmla="*/ 2 w 1769"/>
                        <a:gd name="T13" fmla="*/ 0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 dirty="0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4"/>
                <a:ext cx="5460" cy="3666"/>
                <a:chOff x="73" y="314"/>
                <a:chExt cx="5460" cy="3666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4"/>
                  <a:ext cx="5460" cy="3666"/>
                  <a:chOff x="73" y="314"/>
                  <a:chExt cx="5460" cy="3666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7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3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1"/>
                    <a:ext cx="1851" cy="2305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2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3"/>
                  </a:xfrm>
                  <a:custGeom>
                    <a:avLst/>
                    <a:gdLst>
                      <a:gd name="T0" fmla="*/ 0 w 776"/>
                      <a:gd name="T1" fmla="*/ 2 h 2368"/>
                      <a:gd name="T2" fmla="*/ 2 w 776"/>
                      <a:gd name="T3" fmla="*/ 1 h 2368"/>
                      <a:gd name="T4" fmla="*/ 1 w 776"/>
                      <a:gd name="T5" fmla="*/ 5 h 2368"/>
                      <a:gd name="T6" fmla="*/ 2 w 776"/>
                      <a:gd name="T7" fmla="*/ 5 h 2368"/>
                      <a:gd name="T8" fmla="*/ 2 w 776"/>
                      <a:gd name="T9" fmla="*/ 9 h 2368"/>
                      <a:gd name="T10" fmla="*/ 3 w 776"/>
                      <a:gd name="T11" fmla="*/ 10 h 2368"/>
                      <a:gd name="T12" fmla="*/ 2 w 776"/>
                      <a:gd name="T13" fmla="*/ 14 h 2368"/>
                      <a:gd name="T14" fmla="*/ 3 w 776"/>
                      <a:gd name="T15" fmla="*/ 15 h 2368"/>
                      <a:gd name="T16" fmla="*/ 3 w 776"/>
                      <a:gd name="T17" fmla="*/ 17 h 2368"/>
                      <a:gd name="T18" fmla="*/ 4 w 776"/>
                      <a:gd name="T19" fmla="*/ 19 h 2368"/>
                      <a:gd name="T20" fmla="*/ 3 w 776"/>
                      <a:gd name="T21" fmla="*/ 21 h 2368"/>
                      <a:gd name="T22" fmla="*/ 4 w 776"/>
                      <a:gd name="T23" fmla="*/ 24 h 2368"/>
                      <a:gd name="T24" fmla="*/ 4 w 776"/>
                      <a:gd name="T25" fmla="*/ 27 h 2368"/>
                      <a:gd name="T26" fmla="*/ 5 w 776"/>
                      <a:gd name="T27" fmla="*/ 32 h 2368"/>
                      <a:gd name="T28" fmla="*/ 4 w 776"/>
                      <a:gd name="T29" fmla="*/ 35 h 2368"/>
                      <a:gd name="T30" fmla="*/ 5 w 776"/>
                      <a:gd name="T31" fmla="*/ 39 h 2368"/>
                      <a:gd name="T32" fmla="*/ 5 w 776"/>
                      <a:gd name="T33" fmla="*/ 42 h 2368"/>
                      <a:gd name="T34" fmla="*/ 5 w 776"/>
                      <a:gd name="T35" fmla="*/ 47 h 2368"/>
                      <a:gd name="T36" fmla="*/ 5 w 776"/>
                      <a:gd name="T37" fmla="*/ 50 h 2368"/>
                      <a:gd name="T38" fmla="*/ 5 w 776"/>
                      <a:gd name="T39" fmla="*/ 54 h 2368"/>
                      <a:gd name="T40" fmla="*/ 5 w 776"/>
                      <a:gd name="T41" fmla="*/ 59 h 2368"/>
                      <a:gd name="T42" fmla="*/ 5 w 776"/>
                      <a:gd name="T43" fmla="*/ 64 h 2368"/>
                      <a:gd name="T44" fmla="*/ 5 w 776"/>
                      <a:gd name="T45" fmla="*/ 66 h 2368"/>
                      <a:gd name="T46" fmla="*/ 5 w 776"/>
                      <a:gd name="T47" fmla="*/ 69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29"/>
                  <a:ext cx="443" cy="838"/>
                </a:xfrm>
                <a:custGeom>
                  <a:avLst/>
                  <a:gdLst>
                    <a:gd name="T0" fmla="*/ 0 w 776"/>
                    <a:gd name="T1" fmla="*/ 0 h 2368"/>
                    <a:gd name="T2" fmla="*/ 3 w 776"/>
                    <a:gd name="T3" fmla="*/ 0 h 2368"/>
                    <a:gd name="T4" fmla="*/ 1 w 776"/>
                    <a:gd name="T5" fmla="*/ 0 h 2368"/>
                    <a:gd name="T6" fmla="*/ 4 w 776"/>
                    <a:gd name="T7" fmla="*/ 0 h 2368"/>
                    <a:gd name="T8" fmla="*/ 2 w 776"/>
                    <a:gd name="T9" fmla="*/ 0 h 2368"/>
                    <a:gd name="T10" fmla="*/ 4 w 776"/>
                    <a:gd name="T11" fmla="*/ 0 h 2368"/>
                    <a:gd name="T12" fmla="*/ 3 w 776"/>
                    <a:gd name="T13" fmla="*/ 0 h 2368"/>
                    <a:gd name="T14" fmla="*/ 6 w 776"/>
                    <a:gd name="T15" fmla="*/ 0 h 2368"/>
                    <a:gd name="T16" fmla="*/ 4 w 776"/>
                    <a:gd name="T17" fmla="*/ 0 h 2368"/>
                    <a:gd name="T18" fmla="*/ 6 w 776"/>
                    <a:gd name="T19" fmla="*/ 0 h 2368"/>
                    <a:gd name="T20" fmla="*/ 6 w 776"/>
                    <a:gd name="T21" fmla="*/ 0 h 2368"/>
                    <a:gd name="T22" fmla="*/ 6 w 776"/>
                    <a:gd name="T23" fmla="*/ 0 h 2368"/>
                    <a:gd name="T24" fmla="*/ 6 w 776"/>
                    <a:gd name="T25" fmla="*/ 0 h 2368"/>
                    <a:gd name="T26" fmla="*/ 7 w 776"/>
                    <a:gd name="T27" fmla="*/ 0 h 2368"/>
                    <a:gd name="T28" fmla="*/ 7 w 776"/>
                    <a:gd name="T29" fmla="*/ 0 h 2368"/>
                    <a:gd name="T30" fmla="*/ 8 w 776"/>
                    <a:gd name="T31" fmla="*/ 0 h 2368"/>
                    <a:gd name="T32" fmla="*/ 7 w 776"/>
                    <a:gd name="T33" fmla="*/ 0 h 2368"/>
                    <a:gd name="T34" fmla="*/ 8 w 776"/>
                    <a:gd name="T35" fmla="*/ 0 h 2368"/>
                    <a:gd name="T36" fmla="*/ 7 w 776"/>
                    <a:gd name="T37" fmla="*/ 0 h 2368"/>
                    <a:gd name="T38" fmla="*/ 9 w 776"/>
                    <a:gd name="T39" fmla="*/ 0 h 2368"/>
                    <a:gd name="T40" fmla="*/ 8 w 776"/>
                    <a:gd name="T41" fmla="*/ 0 h 2368"/>
                    <a:gd name="T42" fmla="*/ 9 w 776"/>
                    <a:gd name="T43" fmla="*/ 0 h 2368"/>
                    <a:gd name="T44" fmla="*/ 8 w 776"/>
                    <a:gd name="T45" fmla="*/ 0 h 2368"/>
                    <a:gd name="T46" fmla="*/ 9 w 776"/>
                    <a:gd name="T47" fmla="*/ 1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76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2 h 2368"/>
                  <a:gd name="T2" fmla="*/ 3514 w 776"/>
                  <a:gd name="T3" fmla="*/ 1 h 2368"/>
                  <a:gd name="T4" fmla="*/ 1394 w 776"/>
                  <a:gd name="T5" fmla="*/ 5 h 2368"/>
                  <a:gd name="T6" fmla="*/ 4913 w 776"/>
                  <a:gd name="T7" fmla="*/ 5 h 2368"/>
                  <a:gd name="T8" fmla="*/ 2802 w 776"/>
                  <a:gd name="T9" fmla="*/ 9 h 2368"/>
                  <a:gd name="T10" fmla="*/ 5611 w 776"/>
                  <a:gd name="T11" fmla="*/ 10 h 2368"/>
                  <a:gd name="T12" fmla="*/ 4203 w 776"/>
                  <a:gd name="T13" fmla="*/ 14 h 2368"/>
                  <a:gd name="T14" fmla="*/ 7009 w 776"/>
                  <a:gd name="T15" fmla="*/ 15 h 2368"/>
                  <a:gd name="T16" fmla="*/ 5611 w 776"/>
                  <a:gd name="T17" fmla="*/ 17 h 2368"/>
                  <a:gd name="T18" fmla="*/ 7714 w 776"/>
                  <a:gd name="T19" fmla="*/ 19 h 2368"/>
                  <a:gd name="T20" fmla="*/ 7009 w 776"/>
                  <a:gd name="T21" fmla="*/ 21 h 2368"/>
                  <a:gd name="T22" fmla="*/ 8410 w 776"/>
                  <a:gd name="T23" fmla="*/ 24 h 2368"/>
                  <a:gd name="T24" fmla="*/ 8410 w 776"/>
                  <a:gd name="T25" fmla="*/ 27 h 2368"/>
                  <a:gd name="T26" fmla="*/ 9815 w 776"/>
                  <a:gd name="T27" fmla="*/ 32 h 2368"/>
                  <a:gd name="T28" fmla="*/ 9108 w 776"/>
                  <a:gd name="T29" fmla="*/ 36 h 2368"/>
                  <a:gd name="T30" fmla="*/ 10521 w 776"/>
                  <a:gd name="T31" fmla="*/ 39 h 2368"/>
                  <a:gd name="T32" fmla="*/ 9815 w 776"/>
                  <a:gd name="T33" fmla="*/ 43 h 2368"/>
                  <a:gd name="T34" fmla="*/ 10521 w 776"/>
                  <a:gd name="T35" fmla="*/ 47 h 2368"/>
                  <a:gd name="T36" fmla="*/ 9815 w 776"/>
                  <a:gd name="T37" fmla="*/ 50 h 2368"/>
                  <a:gd name="T38" fmla="*/ 11222 w 776"/>
                  <a:gd name="T39" fmla="*/ 54 h 2368"/>
                  <a:gd name="T40" fmla="*/ 10521 w 776"/>
                  <a:gd name="T41" fmla="*/ 59 h 2368"/>
                  <a:gd name="T42" fmla="*/ 11222 w 776"/>
                  <a:gd name="T43" fmla="*/ 64 h 2368"/>
                  <a:gd name="T44" fmla="*/ 10521 w 776"/>
                  <a:gd name="T45" fmla="*/ 66 h 2368"/>
                  <a:gd name="T46" fmla="*/ 112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2 h 2368"/>
                  <a:gd name="T2" fmla="*/ 100 w 776"/>
                  <a:gd name="T3" fmla="*/ 1 h 2368"/>
                  <a:gd name="T4" fmla="*/ 40 w 776"/>
                  <a:gd name="T5" fmla="*/ 5 h 2368"/>
                  <a:gd name="T6" fmla="*/ 141 w 776"/>
                  <a:gd name="T7" fmla="*/ 5 h 2368"/>
                  <a:gd name="T8" fmla="*/ 81 w 776"/>
                  <a:gd name="T9" fmla="*/ 9 h 2368"/>
                  <a:gd name="T10" fmla="*/ 160 w 776"/>
                  <a:gd name="T11" fmla="*/ 10 h 2368"/>
                  <a:gd name="T12" fmla="*/ 121 w 776"/>
                  <a:gd name="T13" fmla="*/ 14 h 2368"/>
                  <a:gd name="T14" fmla="*/ 201 w 776"/>
                  <a:gd name="T15" fmla="*/ 15 h 2368"/>
                  <a:gd name="T16" fmla="*/ 160 w 776"/>
                  <a:gd name="T17" fmla="*/ 17 h 2368"/>
                  <a:gd name="T18" fmla="*/ 222 w 776"/>
                  <a:gd name="T19" fmla="*/ 19 h 2368"/>
                  <a:gd name="T20" fmla="*/ 201 w 776"/>
                  <a:gd name="T21" fmla="*/ 21 h 2368"/>
                  <a:gd name="T22" fmla="*/ 241 w 776"/>
                  <a:gd name="T23" fmla="*/ 24 h 2368"/>
                  <a:gd name="T24" fmla="*/ 241 w 776"/>
                  <a:gd name="T25" fmla="*/ 27 h 2368"/>
                  <a:gd name="T26" fmla="*/ 282 w 776"/>
                  <a:gd name="T27" fmla="*/ 32 h 2368"/>
                  <a:gd name="T28" fmla="*/ 261 w 776"/>
                  <a:gd name="T29" fmla="*/ 36 h 2368"/>
                  <a:gd name="T30" fmla="*/ 300 w 776"/>
                  <a:gd name="T31" fmla="*/ 39 h 2368"/>
                  <a:gd name="T32" fmla="*/ 282 w 776"/>
                  <a:gd name="T33" fmla="*/ 43 h 2368"/>
                  <a:gd name="T34" fmla="*/ 300 w 776"/>
                  <a:gd name="T35" fmla="*/ 47 h 2368"/>
                  <a:gd name="T36" fmla="*/ 282 w 776"/>
                  <a:gd name="T37" fmla="*/ 50 h 2368"/>
                  <a:gd name="T38" fmla="*/ 322 w 776"/>
                  <a:gd name="T39" fmla="*/ 54 h 2368"/>
                  <a:gd name="T40" fmla="*/ 300 w 776"/>
                  <a:gd name="T41" fmla="*/ 59 h 2368"/>
                  <a:gd name="T42" fmla="*/ 322 w 776"/>
                  <a:gd name="T43" fmla="*/ 64 h 2368"/>
                  <a:gd name="T44" fmla="*/ 300 w 776"/>
                  <a:gd name="T45" fmla="*/ 66 h 2368"/>
                  <a:gd name="T46" fmla="*/ 3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3 h 2368"/>
                  <a:gd name="T2" fmla="*/ 1928 w 776"/>
                  <a:gd name="T3" fmla="*/ 1 h 2368"/>
                  <a:gd name="T4" fmla="*/ 773 w 776"/>
                  <a:gd name="T5" fmla="*/ 7 h 2368"/>
                  <a:gd name="T6" fmla="*/ 2699 w 776"/>
                  <a:gd name="T7" fmla="*/ 7 h 2368"/>
                  <a:gd name="T8" fmla="*/ 1543 w 776"/>
                  <a:gd name="T9" fmla="*/ 14 h 2368"/>
                  <a:gd name="T10" fmla="*/ 3083 w 776"/>
                  <a:gd name="T11" fmla="*/ 16 h 2368"/>
                  <a:gd name="T12" fmla="*/ 2314 w 776"/>
                  <a:gd name="T13" fmla="*/ 20 h 2368"/>
                  <a:gd name="T14" fmla="*/ 3859 w 776"/>
                  <a:gd name="T15" fmla="*/ 22 h 2368"/>
                  <a:gd name="T16" fmla="*/ 3083 w 776"/>
                  <a:gd name="T17" fmla="*/ 26 h 2368"/>
                  <a:gd name="T18" fmla="*/ 4249 w 776"/>
                  <a:gd name="T19" fmla="*/ 28 h 2368"/>
                  <a:gd name="T20" fmla="*/ 3859 w 776"/>
                  <a:gd name="T21" fmla="*/ 32 h 2368"/>
                  <a:gd name="T22" fmla="*/ 4626 w 776"/>
                  <a:gd name="T23" fmla="*/ 36 h 2368"/>
                  <a:gd name="T24" fmla="*/ 4626 w 776"/>
                  <a:gd name="T25" fmla="*/ 40 h 2368"/>
                  <a:gd name="T26" fmla="*/ 5404 w 776"/>
                  <a:gd name="T27" fmla="*/ 47 h 2368"/>
                  <a:gd name="T28" fmla="*/ 5019 w 776"/>
                  <a:gd name="T29" fmla="*/ 53 h 2368"/>
                  <a:gd name="T30" fmla="*/ 5789 w 776"/>
                  <a:gd name="T31" fmla="*/ 57 h 2368"/>
                  <a:gd name="T32" fmla="*/ 5404 w 776"/>
                  <a:gd name="T33" fmla="*/ 64 h 2368"/>
                  <a:gd name="T34" fmla="*/ 5789 w 776"/>
                  <a:gd name="T35" fmla="*/ 70 h 2368"/>
                  <a:gd name="T36" fmla="*/ 5404 w 776"/>
                  <a:gd name="T37" fmla="*/ 74 h 2368"/>
                  <a:gd name="T38" fmla="*/ 6180 w 776"/>
                  <a:gd name="T39" fmla="*/ 80 h 2368"/>
                  <a:gd name="T40" fmla="*/ 5789 w 776"/>
                  <a:gd name="T41" fmla="*/ 86 h 2368"/>
                  <a:gd name="T42" fmla="*/ 6180 w 776"/>
                  <a:gd name="T43" fmla="*/ 95 h 2368"/>
                  <a:gd name="T44" fmla="*/ 5789 w 776"/>
                  <a:gd name="T45" fmla="*/ 97 h 2368"/>
                  <a:gd name="T46" fmla="*/ 6180 w 776"/>
                  <a:gd name="T47" fmla="*/ 10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51381 w 776"/>
                  <a:gd name="T3" fmla="*/ 0 h 2368"/>
                  <a:gd name="T4" fmla="*/ 20614 w 776"/>
                  <a:gd name="T5" fmla="*/ 0 h 2368"/>
                  <a:gd name="T6" fmla="*/ 72017 w 776"/>
                  <a:gd name="T7" fmla="*/ 0 h 2368"/>
                  <a:gd name="T8" fmla="*/ 41256 w 776"/>
                  <a:gd name="T9" fmla="*/ 0 h 2368"/>
                  <a:gd name="T10" fmla="*/ 82326 w 776"/>
                  <a:gd name="T11" fmla="*/ 0 h 2368"/>
                  <a:gd name="T12" fmla="*/ 61704 w 776"/>
                  <a:gd name="T13" fmla="*/ 1 h 2368"/>
                  <a:gd name="T14" fmla="*/ 102956 w 776"/>
                  <a:gd name="T15" fmla="*/ 1 h 2368"/>
                  <a:gd name="T16" fmla="*/ 82326 w 776"/>
                  <a:gd name="T17" fmla="*/ 1 h 2368"/>
                  <a:gd name="T18" fmla="*/ 113234 w 776"/>
                  <a:gd name="T19" fmla="*/ 1 h 2368"/>
                  <a:gd name="T20" fmla="*/ 102956 w 776"/>
                  <a:gd name="T21" fmla="*/ 1 h 2368"/>
                  <a:gd name="T22" fmla="*/ 123543 w 776"/>
                  <a:gd name="T23" fmla="*/ 1 h 2368"/>
                  <a:gd name="T24" fmla="*/ 123543 w 776"/>
                  <a:gd name="T25" fmla="*/ 2 h 2368"/>
                  <a:gd name="T26" fmla="*/ 144120 w 776"/>
                  <a:gd name="T27" fmla="*/ 2 h 2368"/>
                  <a:gd name="T28" fmla="*/ 133852 w 776"/>
                  <a:gd name="T29" fmla="*/ 2 h 2368"/>
                  <a:gd name="T30" fmla="*/ 154310 w 776"/>
                  <a:gd name="T31" fmla="*/ 2 h 2368"/>
                  <a:gd name="T32" fmla="*/ 144120 w 776"/>
                  <a:gd name="T33" fmla="*/ 2 h 2368"/>
                  <a:gd name="T34" fmla="*/ 154310 w 776"/>
                  <a:gd name="T35" fmla="*/ 3 h 2368"/>
                  <a:gd name="T36" fmla="*/ 144120 w 776"/>
                  <a:gd name="T37" fmla="*/ 3 h 2368"/>
                  <a:gd name="T38" fmla="*/ 164615 w 776"/>
                  <a:gd name="T39" fmla="*/ 3 h 2368"/>
                  <a:gd name="T40" fmla="*/ 154310 w 776"/>
                  <a:gd name="T41" fmla="*/ 4 h 2368"/>
                  <a:gd name="T42" fmla="*/ 164615 w 776"/>
                  <a:gd name="T43" fmla="*/ 4 h 2368"/>
                  <a:gd name="T44" fmla="*/ 154310 w 776"/>
                  <a:gd name="T45" fmla="*/ 4 h 2368"/>
                  <a:gd name="T46" fmla="*/ 164615 w 776"/>
                  <a:gd name="T47" fmla="*/ 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1 h 2368"/>
                  <a:gd name="T2" fmla="*/ 68 w 776"/>
                  <a:gd name="T3" fmla="*/ 1 h 2368"/>
                  <a:gd name="T4" fmla="*/ 28 w 776"/>
                  <a:gd name="T5" fmla="*/ 3 h 2368"/>
                  <a:gd name="T6" fmla="*/ 97 w 776"/>
                  <a:gd name="T7" fmla="*/ 3 h 2368"/>
                  <a:gd name="T8" fmla="*/ 55 w 776"/>
                  <a:gd name="T9" fmla="*/ 5 h 2368"/>
                  <a:gd name="T10" fmla="*/ 110 w 776"/>
                  <a:gd name="T11" fmla="*/ 6 h 2368"/>
                  <a:gd name="T12" fmla="*/ 83 w 776"/>
                  <a:gd name="T13" fmla="*/ 8 h 2368"/>
                  <a:gd name="T14" fmla="*/ 139 w 776"/>
                  <a:gd name="T15" fmla="*/ 9 h 2368"/>
                  <a:gd name="T16" fmla="*/ 110 w 776"/>
                  <a:gd name="T17" fmla="*/ 11 h 2368"/>
                  <a:gd name="T18" fmla="*/ 151 w 776"/>
                  <a:gd name="T19" fmla="*/ 12 h 2368"/>
                  <a:gd name="T20" fmla="*/ 139 w 776"/>
                  <a:gd name="T21" fmla="*/ 13 h 2368"/>
                  <a:gd name="T22" fmla="*/ 165 w 776"/>
                  <a:gd name="T23" fmla="*/ 15 h 2368"/>
                  <a:gd name="T24" fmla="*/ 165 w 776"/>
                  <a:gd name="T25" fmla="*/ 17 h 2368"/>
                  <a:gd name="T26" fmla="*/ 193 w 776"/>
                  <a:gd name="T27" fmla="*/ 19 h 2368"/>
                  <a:gd name="T28" fmla="*/ 180 w 776"/>
                  <a:gd name="T29" fmla="*/ 22 h 2368"/>
                  <a:gd name="T30" fmla="*/ 206 w 776"/>
                  <a:gd name="T31" fmla="*/ 24 h 2368"/>
                  <a:gd name="T32" fmla="*/ 193 w 776"/>
                  <a:gd name="T33" fmla="*/ 27 h 2368"/>
                  <a:gd name="T34" fmla="*/ 206 w 776"/>
                  <a:gd name="T35" fmla="*/ 29 h 2368"/>
                  <a:gd name="T36" fmla="*/ 193 w 776"/>
                  <a:gd name="T37" fmla="*/ 31 h 2368"/>
                  <a:gd name="T38" fmla="*/ 221 w 776"/>
                  <a:gd name="T39" fmla="*/ 33 h 2368"/>
                  <a:gd name="T40" fmla="*/ 206 w 776"/>
                  <a:gd name="T41" fmla="*/ 36 h 2368"/>
                  <a:gd name="T42" fmla="*/ 221 w 776"/>
                  <a:gd name="T43" fmla="*/ 39 h 2368"/>
                  <a:gd name="T44" fmla="*/ 206 w 776"/>
                  <a:gd name="T45" fmla="*/ 41 h 2368"/>
                  <a:gd name="T46" fmla="*/ 221 w 776"/>
                  <a:gd name="T47" fmla="*/ 4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43123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3124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8B6F-F989-462F-A865-60C2B3CF5FA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969432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6338-02E2-4C64-8CF7-465166B7412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3089380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0" y="4714884"/>
            <a:ext cx="7215239" cy="86200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857496"/>
            <a:ext cx="7215238" cy="17859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78D2A7B-74F2-47B4-8812-800FD82ACD2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485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0246E5B-7FC8-4C9F-B14C-DF1ECC0CECB0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44803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7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2451B4-7E14-445A-A06C-B4F67E545DA4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00000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4572008"/>
            <a:ext cx="6400816" cy="928686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9D791D-E215-4F3F-B836-ABE09EBBA6D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0819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BA9B24-DD98-43EF-B0E8-874B6D632CA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3506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7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2E36717-3D8B-4FD4-8387-5357206BD0C0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8466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5014914"/>
            <a:ext cx="5486400" cy="4143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742960"/>
            <a:ext cx="5486400" cy="41148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altLang="ja-JP" noProof="0" dirty="0" smtClean="0"/>
              <a:t>Clique no ícone para adicionar uma imagem</a:t>
            </a:r>
            <a:endParaRPr lang="ja-JP" altLang="en-US" noProof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548165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dirty="0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E8C4C10-F770-4C04-B968-3A1CDE9803C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99958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7829576" cy="1011222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1285860"/>
            <a:ext cx="7829576" cy="4357718"/>
          </a:xfrm>
        </p:spPr>
        <p:txBody>
          <a:bodyPr vert="eaVert"/>
          <a:lstStyle/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 dirty="0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6F7E986-2C1C-42C7-B456-E6BC62786DB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40073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85730"/>
            <a:ext cx="1785950" cy="5565797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74640"/>
            <a:ext cx="5834090" cy="5583253"/>
          </a:xfrm>
        </p:spPr>
        <p:txBody>
          <a:bodyPr vert="eaVert"/>
          <a:lstStyle/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63" y="6356350"/>
            <a:ext cx="2133600" cy="3651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00" y="6356350"/>
            <a:ext cx="2133600" cy="3651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E53EFCD-FD0A-4496-8388-132A85F7988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0550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altLang="ja-JP" smtClean="0"/>
              <a:t>Clique para editar o estilo do subtítulo mestre</a:t>
            </a:r>
            <a:endParaRPr lang="ja-JP" altLang="en-US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3C97A84-3D3C-42EA-ADBC-E8C30040D36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241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8CFC-B57A-4273-9374-CE1ADAC9ED0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7511855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837F8F-3ABD-4CAB-943D-BEB1C42F84E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7190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F44DFE-72A3-4EF0-AD53-C83FCC439829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45486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F513F50-881B-4406-B98C-D3E51EE075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5876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DADAFE-26F5-40F3-B125-34C96F1EA4F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3509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E3B12EC-204F-4323-B75F-5FDA5B22A2F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76176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210669-B3FA-4775-BB1F-39B51760279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9078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592DC4-94EC-48EE-BBFC-7DD5518A82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56212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1274F0B-6F84-4561-A1ED-7E9367B437B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6979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BEB4A97-8D20-41C1-8D0F-83B92C8EC65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71808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AF6551-CB88-49F1-A3AA-D342331E10D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56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master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2634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86D74-7793-4962-A4B0-C085A840BA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1030767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27566E3-CF9A-495D-874A-9D3948560E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8165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294383C-6C34-415B-A0C3-37D87D7540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9069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2C378A7-EF90-4509-AE08-430368FBBAF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9248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E5FB85-804E-4EA0-94AE-881CEC5CD0ED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A30C391-6A8B-425A-A60F-1A083ED1A73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7181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2BDF61-F4B2-44BA-854F-0AE2A22A971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A3BFC06-8CAD-44EB-8D2A-B8AA0E35CFF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42838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33EEE5A-B50A-4828-804F-2E3B80DFB91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F5571F2-B39C-4B15-8A73-DAECCB589F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01020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1D9E447-F155-4572-A5B9-CFE139C6BB4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4E2B90E-54E6-4B13-AD65-773F4974029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4909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01B85A-13D7-481C-9C57-93D903E1EEB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F9A4E27-861C-41AD-B4BA-0504831897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40557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0461CFB-0AF5-4452-9E17-2ADC7FA6DAF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A6F7F74-D73F-4060-9558-9566585AC3F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22358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2DA2B6-A00C-4B3F-810A-4AAC08A7C8BF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F6B1BBE-E962-4A4D-BB75-2D9CB3D13D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505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2E8E-B104-4209-B5B0-47E6D90D64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691485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D02FF2D-F3D2-4A3C-A290-F4E40A4B35E6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592D998-0061-47AD-B356-6F3A2910C10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79116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281C638-F58A-46F4-A988-B97C64F5A244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11F6FB1-B711-4ABE-A620-0E403D0A8E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61083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8BAEFAE-D59C-4BD6-98C4-0A91DA66D57C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7236BAB-818B-4EC4-8EB9-9C1EA321E06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5857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217D86-FBEB-41AF-BEC3-A3053257ACE7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755B339-C63B-4FA2-8485-82A00D89A6D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8475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95DD9-7366-4B0E-B6CD-848559E5A67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4423886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65022B6-8D14-4768-9EE8-7D9B921984A6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3843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3D5368B-9F1D-4348-A985-C43665D84AD2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008808-C7CE-40CB-9799-326EC7E2DD7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288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4195BA-5B17-4CF1-B358-655146562CE2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4066EB-8E87-4812-84C4-2A706003FB7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68309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E1604AF-8EC4-427B-AF0A-E5D74EC16DE7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D62E137-4307-4A45-AA90-999579B3894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775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653E6CF-04A9-4B89-9AE2-E0890A889612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0A136FE-D05E-4172-821A-DB4398051D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966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26803-A8BB-42C7-8F9A-7528EE842AC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4713753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3E01EC-E401-4A84-88E5-E0A0F207272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14F72AC-9BF2-4D9B-A97C-0E3CEED373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26624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0635371-ED66-4E4E-AD67-CA05B4C9F3B1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3FAD63-E712-4DBF-B78E-120633CC639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85649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0F28973-6E45-45B5-9967-E19848354AB0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7014E0B-66FE-4737-B517-B3921983BF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8847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61B5B9-B0C5-4B2F-A683-05068B4E971E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16B4E4-9FBE-40A4-ACE7-CED1A48F05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474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BE05B8B-1827-4306-8ED0-9F92781A5572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406B3B-7550-48CF-AFB0-FCABF42B7C5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84761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C8EFDCF-720F-439B-B1E3-8ABF0DC7A5D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7CD5828-25E5-4275-AF96-6F81790959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3812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E832B3E-975E-4BCA-94D1-429ACA99202E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4FF297A-C8D3-436D-AE9D-00A4DED73E5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50989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572EA09-CCF8-44A3-AFDC-E358B5FA453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604544-9A1B-48FD-B8F7-5B732E26F4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0211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29BD78-FA50-49FC-802D-83341976DD24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F057C5D-A48B-4E67-B6AB-23B7C75B25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697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B7D1564-4A77-4ADA-8A15-F3345CBD014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47BA1C-4B42-4F30-9F88-BC674624A0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755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AE06D-0824-46AC-A668-A202E41167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4839106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B80CE6-D720-4FB6-A013-1A3522865F1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EF8D85-8027-4E68-A06C-69C0854C67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235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CAAAE0-C3E7-468F-A317-98A953ABD44B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49B8C5A-388A-40FC-B7EA-EA1251AA0D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73399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CC89761-DD72-4C9D-96F6-0E6D17A6930F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E82DE3-B3D1-499C-9854-C1C175B624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5522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6F1BE07-FD66-47EF-98F2-255BEFA9E28F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681BE56-5F83-4025-8A50-6B75B98000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6768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1D2E6B-2AEF-4409-89C7-B3BD0C4F7A3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8819379-2136-43BD-9566-5E4FABC511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821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69CF9D3-8B31-4C52-B6D4-CA3678DDF4E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4E8DD37-0217-4D74-9478-AB91E308F3A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09019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1696F2-638D-47E6-9B78-DE35E6788DCB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E5EC54-D86B-47CB-BAC6-28F7F1E2A1B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31530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EB5C4A-6502-4645-A39E-42A74DE13E7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D4AEDA-9EE4-416A-9626-8EB9DA790F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53162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EF2-8281-4BB9-89F0-B403A16605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4864079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9E5F4-1B74-4804-9FE3-8CF433E6F571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A8B74-1A3A-48E3-B62C-33C3D63BE11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011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D757-5195-4789-B0A4-EB6A5F4344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6563357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5D4CED-264D-4D43-9E49-A58DD22429EE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650BBF-27D5-4FA3-99EF-75A3227376E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80742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F895367B-5663-4F3A-90E4-6B5FB02868C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60D47-B31F-446D-87AB-65C7FE6BE7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4091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4997-ACB4-4C73-9932-9D53C83EB961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16C7-A2D5-4B63-A416-F5676D0BFE2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840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7E071-FE6C-4530-819E-A6AA747581C1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C2BDA-DA6D-4D29-BFE2-8225338C13E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0714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52DE32C-DCCB-4B09-B485-FB8B29D3BA2C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E3674C-4099-4B80-816D-5B4D362BE8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966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2F0B-D1B9-43ED-8EC0-0BBAF5BC46F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BC3B-0162-432D-B488-6CFDC2E5974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35223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9C3B148-77C1-4D9A-920A-A6A027C2D12D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5CE612C-B697-43E0-8BAB-3842511904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703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B01BF90-27D8-4350-A098-35E9FCA50714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7CA0B9-DD1B-42A9-BE29-74AA4237B7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475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037E-6C7C-4A24-B4CB-3F1159629F10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00E65-662C-474E-954A-E7654AF5E8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81451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C92F-859A-4946-AA98-EECBF95A0D4F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AB250-CB01-4061-AB53-781B7E86F99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343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0216D-CB2C-4F3C-95D8-23CD4C0F205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15166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81075"/>
            <a:ext cx="8893175" cy="5876925"/>
            <a:chOff x="0" y="1161"/>
            <a:chExt cx="5758" cy="3159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7" name="Freeform 6"/>
          <p:cNvSpPr>
            <a:spLocks/>
          </p:cNvSpPr>
          <p:nvPr/>
        </p:nvSpPr>
        <p:spPr bwMode="ltGray">
          <a:xfrm>
            <a:off x="1217613" y="981075"/>
            <a:ext cx="400050" cy="19050"/>
          </a:xfrm>
          <a:custGeom>
            <a:avLst/>
            <a:gdLst>
              <a:gd name="T0" fmla="*/ 400050 w 251"/>
              <a:gd name="T1" fmla="*/ 0 h 12"/>
              <a:gd name="T2" fmla="*/ 0 w 251"/>
              <a:gd name="T3" fmla="*/ 0 h 12"/>
              <a:gd name="T4" fmla="*/ 0 w 251"/>
              <a:gd name="T5" fmla="*/ 19050 h 12"/>
              <a:gd name="T6" fmla="*/ 400050 w 251"/>
              <a:gd name="T7" fmla="*/ 19050 h 12"/>
              <a:gd name="T8" fmla="*/ 400050 w 251"/>
              <a:gd name="T9" fmla="*/ 0 h 12"/>
              <a:gd name="T10" fmla="*/ 400050 w 251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8" name="Freeform 7"/>
          <p:cNvSpPr>
            <a:spLocks/>
          </p:cNvSpPr>
          <p:nvPr/>
        </p:nvSpPr>
        <p:spPr bwMode="ltGray">
          <a:xfrm>
            <a:off x="0" y="981075"/>
            <a:ext cx="557213" cy="19050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9050 h 12"/>
              <a:gd name="T4" fmla="*/ 557213 w 251"/>
              <a:gd name="T5" fmla="*/ 19050 h 12"/>
              <a:gd name="T6" fmla="*/ 557213 w 251"/>
              <a:gd name="T7" fmla="*/ 0 h 12"/>
              <a:gd name="T8" fmla="*/ 0 w 251"/>
              <a:gd name="T9" fmla="*/ 0 h 12"/>
              <a:gd name="T10" fmla="*/ 0 w 251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>
            <a:spLocks/>
          </p:cNvSpPr>
          <p:nvPr/>
        </p:nvSpPr>
        <p:spPr bwMode="ltGray">
          <a:xfrm>
            <a:off x="1617663" y="981075"/>
            <a:ext cx="7523162" cy="19050"/>
          </a:xfrm>
          <a:custGeom>
            <a:avLst/>
            <a:gdLst>
              <a:gd name="T0" fmla="*/ 7523162 w 4724"/>
              <a:gd name="T1" fmla="*/ 0 h 12"/>
              <a:gd name="T2" fmla="*/ 0 w 4724"/>
              <a:gd name="T3" fmla="*/ 0 h 12"/>
              <a:gd name="T4" fmla="*/ 0 w 4724"/>
              <a:gd name="T5" fmla="*/ 19050 h 12"/>
              <a:gd name="T6" fmla="*/ 7523162 w 4724"/>
              <a:gd name="T7" fmla="*/ 19050 h 12"/>
              <a:gd name="T8" fmla="*/ 7523162 w 4724"/>
              <a:gd name="T9" fmla="*/ 0 h 12"/>
              <a:gd name="T10" fmla="*/ 7523162 w 4724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24" h="12">
                <a:moveTo>
                  <a:pt x="4724" y="0"/>
                </a:moveTo>
                <a:lnTo>
                  <a:pt x="0" y="0"/>
                </a:lnTo>
                <a:lnTo>
                  <a:pt x="0" y="12"/>
                </a:lnTo>
                <a:lnTo>
                  <a:pt x="4724" y="12"/>
                </a:lnTo>
                <a:lnTo>
                  <a:pt x="4724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Freeform 11"/>
          <p:cNvSpPr>
            <a:spLocks/>
          </p:cNvSpPr>
          <p:nvPr/>
        </p:nvSpPr>
        <p:spPr bwMode="ltGray">
          <a:xfrm>
            <a:off x="1314450" y="288925"/>
            <a:ext cx="17463" cy="692150"/>
          </a:xfrm>
          <a:custGeom>
            <a:avLst/>
            <a:gdLst>
              <a:gd name="T0" fmla="*/ 17463 w 12"/>
              <a:gd name="T1" fmla="*/ 0 h 252"/>
              <a:gd name="T2" fmla="*/ 0 w 12"/>
              <a:gd name="T3" fmla="*/ 0 h 252"/>
              <a:gd name="T4" fmla="*/ 0 w 12"/>
              <a:gd name="T5" fmla="*/ 692150 h 252"/>
              <a:gd name="T6" fmla="*/ 17463 w 12"/>
              <a:gd name="T7" fmla="*/ 692150 h 252"/>
              <a:gd name="T8" fmla="*/ 17463 w 12"/>
              <a:gd name="T9" fmla="*/ 0 h 252"/>
              <a:gd name="T10" fmla="*/ 17463 w 12"/>
              <a:gd name="T11" fmla="*/ 0 h 2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252">
                <a:moveTo>
                  <a:pt x="12" y="0"/>
                </a:moveTo>
                <a:lnTo>
                  <a:pt x="0" y="0"/>
                </a:lnTo>
                <a:lnTo>
                  <a:pt x="0" y="252"/>
                </a:lnTo>
                <a:lnTo>
                  <a:pt x="12" y="252"/>
                </a:lnTo>
                <a:lnTo>
                  <a:pt x="12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1" name="Freeform 12"/>
          <p:cNvSpPr>
            <a:spLocks/>
          </p:cNvSpPr>
          <p:nvPr/>
        </p:nvSpPr>
        <p:spPr bwMode="ltGray">
          <a:xfrm>
            <a:off x="552450" y="981075"/>
            <a:ext cx="665163" cy="19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"/>
              </a:cxn>
              <a:cxn ang="0">
                <a:pos x="418" y="12"/>
              </a:cxn>
              <a:cxn ang="0">
                <a:pos x="41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18" h="12">
                <a:moveTo>
                  <a:pt x="0" y="0"/>
                </a:moveTo>
                <a:lnTo>
                  <a:pt x="0" y="12"/>
                </a:lnTo>
                <a:lnTo>
                  <a:pt x="418" y="12"/>
                </a:lnTo>
                <a:lnTo>
                  <a:pt x="41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4A2500"/>
              </a:solidFill>
              <a:latin typeface="Arial" charset="0"/>
              <a:cs typeface="+mn-cs"/>
            </a:endParaRPr>
          </a:p>
        </p:txBody>
      </p:sp>
      <p:sp>
        <p:nvSpPr>
          <p:cNvPr id="12" name="Line 43"/>
          <p:cNvSpPr>
            <a:spLocks noChangeShapeType="1"/>
          </p:cNvSpPr>
          <p:nvPr/>
        </p:nvSpPr>
        <p:spPr bwMode="auto">
          <a:xfrm>
            <a:off x="250825" y="981075"/>
            <a:ext cx="0" cy="58769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13" name="Picture 38"/>
          <p:cNvPicPr>
            <a:picLocks noChangeAspect="1" noChangeArrowheads="1"/>
          </p:cNvPicPr>
          <p:nvPr userDrawn="1"/>
        </p:nvPicPr>
        <p:blipFill>
          <a:blip r:embed="rId2" cstate="print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913"/>
            <a:ext cx="971550" cy="846137"/>
          </a:xfrm>
          <a:prstGeom prst="rect">
            <a:avLst/>
          </a:prstGeom>
          <a:solidFill>
            <a:srgbClr val="C2C0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9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1042988" y="1989138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29070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89A095B-DCA1-40DB-A46A-68D9B08475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97037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89907F-F598-4B3B-AA6F-5B9264410A8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16601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B281E5D-F4D6-4860-AE01-9E6BAD226F1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26879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7450" y="1989138"/>
            <a:ext cx="36226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62525" y="1989138"/>
            <a:ext cx="3624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49F267A-11E4-48B9-AD27-499938695E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32016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90C69C3-8F60-4FBD-A80F-81F98926A60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13171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0C3DC14-A14B-4AE1-A5D5-60B8C8FB58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0622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8165513-A75B-4840-93A7-1CFDF8D6FAD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65756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B79273F-509C-4A2A-99ED-349A7BBA0E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01316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D90EDD8-5F4F-4B27-92A1-F62E50871D9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65417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D7163A3-74EC-4F60-8830-360F5A0EE17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72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C6B2-E061-4A82-95FF-355E15E435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006234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37350" y="333375"/>
            <a:ext cx="1849438" cy="57705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87450" y="333375"/>
            <a:ext cx="5397500" cy="577056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EDC4FB-1527-4C26-9BE8-CCBFCD22BED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93140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40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6063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063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CAEA79F-0BE8-4926-B2FA-BBF278CB661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167963"/>
      </p:ext>
    </p:extLst>
  </p:cSld>
  <p:clrMapOvr>
    <a:masterClrMapping/>
  </p:clrMapOvr>
  <p:transition spd="med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62CD0B1-44DB-4323-BF1A-399133F0CE6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1283859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FC3E921-93B9-422D-9705-E62EDDCFB4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0325863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09A4A44-9E1B-48A7-9A5C-382A7632EA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310059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74F19D1-B0D1-45F8-9BDA-268285AE41C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9552155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CB03379-2EB5-4BB0-9010-1608C6B9F7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902598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105B71-68B4-494B-B325-9F4FA637EE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0800410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34AE98F-C862-4BEF-9FB5-01D06BEB696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686504"/>
      </p:ext>
    </p:extLst>
  </p:cSld>
  <p:clrMapOvr>
    <a:masterClrMapping/>
  </p:clrMapOvr>
  <p:transition spd="med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9BA576-EA42-4483-B64B-41766080A4B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0853930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BE24-0AAB-4108-A31B-C1B05E58AFC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8531280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4E6F8F-BF22-4746-B88B-893C1D5943C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463370"/>
      </p:ext>
    </p:extLst>
  </p:cSld>
  <p:clrMapOvr>
    <a:masterClrMapping/>
  </p:clrMapOvr>
  <p:transition spd="med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0292679-2920-4DAB-A8E7-1712A397E9E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144059"/>
      </p:ext>
    </p:extLst>
  </p:cSld>
  <p:clrMapOvr>
    <a:masterClrMapping/>
  </p:clrMapOvr>
  <p:transition spd="med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C4C5049-1826-4674-A6D2-9DC5E7ADDB05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7335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1B6CD9-D228-4198-B7A3-C0DBA8823BB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0639414"/>
      </p:ext>
    </p:extLst>
  </p:cSld>
  <p:clrMapOvr>
    <a:masterClrMapping/>
  </p:clrMapOvr>
  <p:transition spd="med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A94D4-2CC8-41A2-9653-96D7F7D448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9352293"/>
      </p:ext>
    </p:extLst>
  </p:cSld>
  <p:clrMapOvr>
    <a:masterClrMapping/>
  </p:clrMapOvr>
  <p:transition spd="med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2747C8-DEAB-4AFD-9326-29484A1D481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4986357"/>
      </p:ext>
    </p:extLst>
  </p:cSld>
  <p:clrMapOvr>
    <a:masterClrMapping/>
  </p:clrMapOvr>
  <p:transition spd="med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A17BE-56D8-49CC-84FA-D9179780E1C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044445"/>
      </p:ext>
    </p:extLst>
  </p:cSld>
  <p:clrMapOvr>
    <a:masterClrMapping/>
  </p:clrMapOvr>
  <p:transition spd="med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65A6-4D91-4191-94B1-9744E57BB69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9558252"/>
      </p:ext>
    </p:extLst>
  </p:cSld>
  <p:clrMapOvr>
    <a:masterClrMapping/>
  </p:clrMapOvr>
  <p:transition spd="med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EFB4-A8D1-4970-864C-6C141001EB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616333"/>
      </p:ext>
    </p:extLst>
  </p:cSld>
  <p:clrMapOvr>
    <a:masterClrMapping/>
  </p:clrMapOvr>
  <p:transition spd="med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D0C03B-B4BD-4762-88C2-A3050B103DF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846149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9AA6-22AC-4815-94FD-11578291CF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427987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40227-703F-4EBA-8923-3ABAC5C650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6920718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7D42-3E92-40F6-811F-A41A29F3645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7755739"/>
      </p:ext>
    </p:extLst>
  </p:cSld>
  <p:clrMapOvr>
    <a:masterClrMapping/>
  </p:clrMapOvr>
  <p:transition spd="med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CF0EB9-DA3D-449F-B4AA-E29A930EBCD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7943981"/>
      </p:ext>
    </p:extLst>
  </p:cSld>
  <p:clrMapOvr>
    <a:masterClrMapping/>
  </p:clrMapOvr>
  <p:transition spd="med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2B974-6843-47C5-98AF-053C140791E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15416"/>
      </p:ext>
    </p:extLst>
  </p:cSld>
  <p:clrMapOvr>
    <a:masterClrMapping/>
  </p:clrMapOvr>
  <p:transition spd="med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C0C19-BDE2-4210-A5A2-3062742141C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2910313"/>
      </p:ext>
    </p:extLst>
  </p:cSld>
  <p:clrMapOvr>
    <a:masterClrMapping/>
  </p:clrMapOvr>
  <p:transition spd="med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he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0"/>
            <a:ext cx="2293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0"/>
            <a:ext cx="2819400" cy="127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5088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812F5C7-443B-4B75-9CD2-D41D8DCF15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025"/>
            <a:ext cx="2820988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00818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9A5B-1C94-46A6-BABD-F38D0BBCDA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4938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he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9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>
          <a:xfrm>
            <a:off x="839788" y="6426200"/>
            <a:ext cx="2819400" cy="127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4116388" y="64008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01B84-176C-4DE1-8591-91B1E42E73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>
          <a:xfrm>
            <a:off x="838200" y="6296025"/>
            <a:ext cx="2820988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63327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5BB7F-410F-4A9F-B407-7476FB0425E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89702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20BBC-2FE5-4389-A131-80CCFDF5613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72662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D9B1A-E0C4-4002-AB9F-2238DDDBA63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136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1436A-6BF7-4C56-ABA7-B8BE4EEB4E3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6623683"/>
      </p:ext>
    </p:extLst>
  </p:cSld>
  <p:clrMapOvr>
    <a:masterClrMapping/>
  </p:clrMapOvr>
  <p:transition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BF21-9D2C-447B-990E-1187F653EC0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11253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/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EBC4-EEE4-4D3D-8B62-F15B201B52B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42204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/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8148-30C5-4B34-BE57-9F6A0FC5A53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98707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D892-5C05-4F39-B1EC-AF179F158D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35403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3BDD-5081-4A1E-859E-DF274424056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69312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A5286-5494-4788-AFE8-C03167169F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847633"/>
      </p:ext>
    </p:extLst>
  </p:cSld>
  <p:clrMapOvr>
    <a:masterClrMapping/>
  </p:clrMapOvr>
  <p:transition spd="med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E1FC2-2C76-4429-AC18-D4983577DF5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4928656"/>
      </p:ext>
    </p:extLst>
  </p:cSld>
  <p:clrMapOvr>
    <a:masterClrMapping/>
  </p:clrMapOvr>
  <p:transition spd="med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3F1E4-EEFB-4318-9E9F-17EF1E9A60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9169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B85DA-7624-4E07-A9E5-9DA9614E4C6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77450"/>
      </p:ext>
    </p:extLst>
  </p:cSld>
  <p:clrMapOvr>
    <a:masterClrMapping/>
  </p:clrMapOvr>
  <p:transition spd="med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1BC5-C068-4675-8D41-4652204A0DD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6847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32A66-6EC1-4455-A29D-F065F79E13D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3698968"/>
      </p:ext>
    </p:extLst>
  </p:cSld>
  <p:clrMapOvr>
    <a:masterClrMapping/>
  </p:clrMapOvr>
  <p:transition spd="slow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7C216-3447-4B20-8100-1FB0513484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831275"/>
      </p:ext>
    </p:extLst>
  </p:cSld>
  <p:clrMapOvr>
    <a:masterClrMapping/>
  </p:clrMapOvr>
  <p:transition spd="med">
    <p:dissolv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09A5-C98F-45B0-86C0-7682F46633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502585"/>
      </p:ext>
    </p:extLst>
  </p:cSld>
  <p:clrMapOvr>
    <a:masterClrMapping/>
  </p:clrMapOvr>
  <p:transition spd="med">
    <p:dissolv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DB28-1A2E-418E-A5A9-512BAABACC1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7947354"/>
      </p:ext>
    </p:extLst>
  </p:cSld>
  <p:clrMapOvr>
    <a:masterClrMapping/>
  </p:clrMapOvr>
  <p:transition spd="med">
    <p:dissolv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7DD4-1BC3-4F38-8A80-2C9D562D30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243595"/>
      </p:ext>
    </p:extLst>
  </p:cSld>
  <p:clrMapOvr>
    <a:masterClrMapping/>
  </p:clrMapOvr>
  <p:transition spd="med">
    <p:dissolv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37062-FC05-4165-A612-A4CC399F91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7084253"/>
      </p:ext>
    </p:extLst>
  </p:cSld>
  <p:clrMapOvr>
    <a:masterClrMapping/>
  </p:clrMapOvr>
  <p:transition spd="med">
    <p:dissolv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A41B-04A6-4AD8-9064-AAE7EA35B8D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3273988"/>
      </p:ext>
    </p:extLst>
  </p:cSld>
  <p:clrMapOvr>
    <a:masterClrMapping/>
  </p:clrMapOvr>
  <p:transition spd="med">
    <p:dissolv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1D7A5AF-12B5-47F5-AB1D-D09EF954EE0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597310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9DFEA-818A-4F32-B1CF-821360971A2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5474732"/>
      </p:ext>
    </p:extLst>
  </p:cSld>
  <p:clrMapOvr>
    <a:masterClrMapping/>
  </p:clrMapOvr>
  <p:transition spd="slow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pt-BR" sz="2400" dirty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pt-BR" sz="2400" dirty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5970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970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833528DA-812E-4CEB-A28B-CDED3324769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0092497"/>
      </p:ext>
    </p:extLst>
  </p:cSld>
  <p:clrMapOvr>
    <a:masterClrMapping/>
  </p:clrMapOvr>
  <p:transition spd="slow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D2449-FFD6-4787-B900-1D0F4BF873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794498"/>
      </p:ext>
    </p:extLst>
  </p:cSld>
  <p:clrMapOvr>
    <a:masterClrMapping/>
  </p:clrMapOvr>
  <p:transition spd="slow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982C-F880-41BC-9614-F619A84FE4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2483299"/>
      </p:ext>
    </p:extLst>
  </p:cSld>
  <p:clrMapOvr>
    <a:masterClrMapping/>
  </p:clrMapOvr>
  <p:transition spd="slow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Arredondar Retângulo em um Canto Únic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3A608-FCE6-4726-B708-A520D7901B1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934303"/>
      </p:ext>
    </p:extLst>
  </p:cSld>
  <p:clrMapOvr>
    <a:masterClrMapping/>
  </p:clrMapOvr>
  <p:transition spd="slow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E579-AC1B-47DD-BE5C-7DA3AA8812B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4756893"/>
      </p:ext>
    </p:extLst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7132-27B0-423A-B5B8-5CF432A4C8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6003145"/>
      </p:ext>
    </p:extLst>
  </p:cSld>
  <p:clrMapOvr>
    <a:masterClrMapping/>
  </p:clrMapOvr>
  <p:transition spd="slow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7633-EAB7-4D81-B9C5-43A3F490599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0911861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0290A-6DB1-4BBA-943B-1E6D9AAFEF2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1331982"/>
      </p:ext>
    </p:extLst>
  </p:cSld>
  <p:clrMapOvr>
    <a:masterClrMapping/>
  </p:clrMapOvr>
  <p:transition spd="slow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0F0F-ADBB-467F-A6AF-ED1030ED11C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6171548"/>
      </p:ext>
    </p:extLst>
  </p:cSld>
  <p:clrMapOvr>
    <a:masterClrMapping/>
  </p:clrMapOvr>
  <p:transition spd="slow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6656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1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7FE5-EBA9-48C0-9DF4-D5E46F763D3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65175"/>
      </p:ext>
    </p:extLst>
  </p:cSld>
  <p:clrMapOvr>
    <a:masterClrMapping/>
  </p:clrMapOvr>
  <p:transition spd="slow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F9303-EF15-4674-AD3F-B338A3B4B0B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06337"/>
      </p:ext>
    </p:extLst>
  </p:cSld>
  <p:clrMapOvr>
    <a:masterClrMapping/>
  </p:clrMapOvr>
  <p:transition spd="slow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140CE-79A8-4B45-84E0-ED16D967F14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90964"/>
      </p:ext>
    </p:extLst>
  </p:cSld>
  <p:clrMapOvr>
    <a:masterClrMapping/>
  </p:clrMapOvr>
  <p:transition spd="slow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962AC-C53D-476E-993A-8A4BAFFE4B4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05748"/>
      </p:ext>
    </p:extLst>
  </p:cSld>
  <p:clrMapOvr>
    <a:masterClrMapping/>
  </p:clrMapOvr>
  <p:transition spd="slow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8AB38-86FC-4296-91E0-CB06E5D400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7100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2EB9-B6BA-4485-8FB4-ADCCEFF89FA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6752342"/>
      </p:ext>
    </p:extLst>
  </p:cSld>
  <p:clrMapOvr>
    <a:masterClrMapping/>
  </p:clrMapOvr>
  <p:transition spd="slow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7304E-0FF7-4883-B480-5F4E1CED2A8B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0913"/>
      </p:ext>
    </p:extLst>
  </p:cSld>
  <p:clrMapOvr>
    <a:masterClrMapping/>
  </p:clrMapOvr>
  <p:transition spd="slow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D7B6-3D1F-480B-95FB-BAD10B900AD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3972"/>
      </p:ext>
    </p:extLst>
  </p:cSld>
  <p:clrMapOvr>
    <a:masterClrMapping/>
  </p:clrMapOvr>
  <p:transition spd="slow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7E0E8-9257-4FAC-9929-71437090A2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85865"/>
      </p:ext>
    </p:extLst>
  </p:cSld>
  <p:clrMapOvr>
    <a:masterClrMapping/>
  </p:clrMapOvr>
  <p:transition spd="slow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8EFC-1650-454A-B18E-E80F1FD808AD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5155"/>
      </p:ext>
    </p:extLst>
  </p:cSld>
  <p:clrMapOvr>
    <a:masterClrMapping/>
  </p:clrMapOvr>
  <p:transition spd="slow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604EC-8B5B-4E9A-A1E0-039B017299A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30044"/>
      </p:ext>
    </p:extLst>
  </p:cSld>
  <p:clrMapOvr>
    <a:masterClrMapping/>
  </p:clrMapOvr>
  <p:transition spd="slow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1124A-5C92-427F-B1DB-F605909CBBE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3864"/>
      </p:ext>
    </p:extLst>
  </p:cSld>
  <p:clrMapOvr>
    <a:masterClrMapping/>
  </p:clrMapOvr>
  <p:transition spd="slow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23F0D-3B6D-4D6C-8695-E204AAF1545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7096"/>
      </p:ext>
    </p:extLst>
  </p:cSld>
  <p:clrMapOvr>
    <a:masterClrMapping/>
  </p:clrMapOvr>
  <p:transition spd="slow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5AD3B-6A42-4A31-898A-72C8688E477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751"/>
      </p:ext>
    </p:extLst>
  </p:cSld>
  <p:clrMapOvr>
    <a:masterClrMapping/>
  </p:clrMapOvr>
  <p:transition spd="slow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AEA79F-0BE8-4926-B2FA-BBF278CB661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2CD0B1-44DB-4323-BF1A-399133F0CE6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C9930-A9E9-4B49-A60B-369E0C33C9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3970453"/>
      </p:ext>
    </p:extLst>
  </p:cSld>
  <p:clrMapOvr>
    <a:masterClrMapping/>
  </p:clrMapOvr>
  <p:transition spd="slow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C3E921-93B9-422D-9705-E62EDDCFB48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A4A44-9E1B-48A7-9A5C-382A7632EA2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4F19D1-B0D1-45F8-9BDA-268285AE41C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B03379-2EB5-4BB0-9010-1608C6B9F75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105B71-68B4-494B-B325-9F4FA637EEA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4AE98F-C862-4BEF-9FB5-01D06BEB696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9BA576-EA42-4483-B64B-41766080A4B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E6F8F-BF22-4746-B88B-893C1D5943C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92679-2920-4DAB-A8E7-1712A397E9E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AEA79F-0BE8-4926-B2FA-BBF278CB661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9343-BC4E-4E15-8C77-34A863A1CA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328485"/>
      </p:ext>
    </p:extLst>
  </p:cSld>
  <p:clrMapOvr>
    <a:masterClrMapping/>
  </p:clrMapOvr>
  <p:transition spd="slow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CD0B1-44DB-4323-BF1A-399133F0CE6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3E921-93B9-422D-9705-E62EDDCFB48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9A4A44-9E1B-48A7-9A5C-382A7632EA2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74F19D1-B0D1-45F8-9BDA-268285AE41C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7CB03379-2EB5-4BB0-9010-1608C6B9F75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05B71-68B4-494B-B325-9F4FA637EEA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AE98F-C862-4BEF-9FB5-01D06BEB696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BA576-EA42-4483-B64B-41766080A4B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E6F8F-BF22-4746-B88B-893C1D5943C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92679-2920-4DAB-A8E7-1712A397E9E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1F25-6F9F-496E-8D9C-D68950AB3B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7684699"/>
      </p:ext>
    </p:extLst>
  </p:cSld>
  <p:clrMapOvr>
    <a:masterClrMapping/>
  </p:clrMapOvr>
  <p:transition spd="slow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AEA79F-0BE8-4926-B2FA-BBF278CB661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62CD0B1-44DB-4323-BF1A-399133F0CE6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C3E921-93B9-422D-9705-E62EDDCFB48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09A4A44-9E1B-48A7-9A5C-382A7632EA2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74F19D1-B0D1-45F8-9BDA-268285AE41C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B03379-2EB5-4BB0-9010-1608C6B9F75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105B71-68B4-494B-B325-9F4FA637EEA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34AE98F-C862-4BEF-9FB5-01D06BEB696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pPr>
              <a:defRPr/>
            </a:pPr>
            <a:fld id="{139BA576-EA42-4483-B64B-41766080A4B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E6F8F-BF22-4746-B88B-893C1D5943C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6851650" cy="6632575"/>
            <a:chOff x="-186" y="351"/>
            <a:chExt cx="4316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 rot="-9240000">
                <a:off x="-186" y="351"/>
                <a:ext cx="4316" cy="4178"/>
              </a:xfrm>
              <a:prstGeom prst="diamond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AutoShape 5" descr="Denim"/>
              <p:cNvSpPr>
                <a:spLocks noChangeArrowheads="1"/>
              </p:cNvSpPr>
              <p:nvPr/>
            </p:nvSpPr>
            <p:spPr bwMode="auto">
              <a:xfrm rot="-9240000">
                <a:off x="694" y="1203"/>
                <a:ext cx="2556" cy="2474"/>
              </a:xfrm>
              <a:prstGeom prst="diamond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 rot="-9240000">
                <a:off x="2249" y="2499"/>
                <a:ext cx="649" cy="280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 rot="-9240000">
                <a:off x="1292" y="2567"/>
                <a:ext cx="570" cy="528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 rot="-9240000">
                <a:off x="2373" y="2047"/>
                <a:ext cx="446" cy="81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 rot="-9240000">
                <a:off x="1927" y="3071"/>
                <a:ext cx="445" cy="8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Arc 10"/>
              <p:cNvSpPr>
                <a:spLocks/>
              </p:cNvSpPr>
              <p:nvPr/>
            </p:nvSpPr>
            <p:spPr bwMode="auto">
              <a:xfrm rot="10485000">
                <a:off x="1263" y="2240"/>
                <a:ext cx="723" cy="856"/>
              </a:xfrm>
              <a:custGeom>
                <a:avLst/>
                <a:gdLst>
                  <a:gd name="T0" fmla="*/ 0 w 43118"/>
                  <a:gd name="T1" fmla="*/ 0 h 23858"/>
                  <a:gd name="T2" fmla="*/ 0 w 43118"/>
                  <a:gd name="T3" fmla="*/ 0 h 23858"/>
                  <a:gd name="T4" fmla="*/ 0 w 43118"/>
                  <a:gd name="T5" fmla="*/ 0 h 238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18" h="23858" fill="none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</a:path>
                  <a:path w="43118" h="23858" stroke="0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  <a:lnTo>
                      <a:pt x="21518" y="2258"/>
                    </a:lnTo>
                    <a:lnTo>
                      <a:pt x="42999" y="0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1300" y="1374"/>
                <a:ext cx="1035" cy="2007"/>
              </a:xfrm>
              <a:custGeom>
                <a:avLst/>
                <a:gdLst>
                  <a:gd name="T0" fmla="*/ 56 w 1035"/>
                  <a:gd name="T1" fmla="*/ 2006 h 2007"/>
                  <a:gd name="T2" fmla="*/ 0 w 1035"/>
                  <a:gd name="T3" fmla="*/ 1843 h 2007"/>
                  <a:gd name="T4" fmla="*/ 871 w 1035"/>
                  <a:gd name="T5" fmla="*/ 56 h 2007"/>
                  <a:gd name="T6" fmla="*/ 1034 w 1035"/>
                  <a:gd name="T7" fmla="*/ 0 h 2007"/>
                  <a:gd name="T8" fmla="*/ 56 w 1035"/>
                  <a:gd name="T9" fmla="*/ 2006 h 2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5" h="2007">
                    <a:moveTo>
                      <a:pt x="56" y="2006"/>
                    </a:moveTo>
                    <a:lnTo>
                      <a:pt x="0" y="1843"/>
                    </a:lnTo>
                    <a:lnTo>
                      <a:pt x="871" y="56"/>
                    </a:lnTo>
                    <a:lnTo>
                      <a:pt x="1034" y="0"/>
                    </a:lnTo>
                    <a:lnTo>
                      <a:pt x="56" y="2006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48" y="1810"/>
              <a:ext cx="324" cy="231"/>
            </a:xfrm>
            <a:custGeom>
              <a:avLst/>
              <a:gdLst>
                <a:gd name="T0" fmla="*/ 321 w 324"/>
                <a:gd name="T1" fmla="*/ 226 h 231"/>
                <a:gd name="T2" fmla="*/ 287 w 324"/>
                <a:gd name="T3" fmla="*/ 123 h 231"/>
                <a:gd name="T4" fmla="*/ 53 w 324"/>
                <a:gd name="T5" fmla="*/ 9 h 231"/>
                <a:gd name="T6" fmla="*/ 35 w 324"/>
                <a:gd name="T7" fmla="*/ 0 h 231"/>
                <a:gd name="T8" fmla="*/ 0 w 324"/>
                <a:gd name="T9" fmla="*/ 72 h 231"/>
                <a:gd name="T10" fmla="*/ 323 w 324"/>
                <a:gd name="T11" fmla="*/ 230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4" h="231">
                  <a:moveTo>
                    <a:pt x="321" y="226"/>
                  </a:moveTo>
                  <a:lnTo>
                    <a:pt x="287" y="123"/>
                  </a:lnTo>
                  <a:lnTo>
                    <a:pt x="53" y="9"/>
                  </a:lnTo>
                  <a:lnTo>
                    <a:pt x="35" y="0"/>
                  </a:lnTo>
                  <a:lnTo>
                    <a:pt x="0" y="72"/>
                  </a:lnTo>
                  <a:lnTo>
                    <a:pt x="323" y="230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85800" y="1143000"/>
            <a:ext cx="8456613" cy="1295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 dirty="0">
              <a:latin typeface="Arial" pitchFamily="34" charset="0"/>
            </a:endParaRPr>
          </a:p>
        </p:txBody>
      </p:sp>
      <p:sp>
        <p:nvSpPr>
          <p:cNvPr id="67790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200"/>
            <a:ext cx="84582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7790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2623F-5E34-436A-ABA4-6B0B1E3CA02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4897474"/>
      </p:ext>
    </p:extLst>
  </p:cSld>
  <p:clrMapOvr>
    <a:masterClrMapping/>
  </p:clrMapOvr>
  <p:transition spd="slow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92679-2920-4DAB-A8E7-1712A397E9E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pt-BR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C725F765-78B1-424B-A768-8B08BB36F06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70E1BFE-4517-4185-9F62-0A924DD1E7A7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740C9F84-7C43-479B-B032-1AF803C5539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89B38-AC35-4864-8D0A-A5B38F802F7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123FC-04F1-4CFA-8226-8B0FDB0FDF5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63C7939-5401-4B96-A3BC-E7C3E349E20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9B403-B577-4510-B756-25087BAAE09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4607D844-34AB-4ADB-ACAC-ACFE982E2ED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dirty="0" smtClean="0"/>
              <a:t>Clique no ícone para adicionar uma imagem</a:t>
            </a:r>
            <a:endParaRPr kumimoji="0"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D938BC9-A2FA-43B2-8DB4-873FB79EE10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C8900-2660-4F67-BB41-2354367ED9C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8227274"/>
      </p:ext>
    </p:extLst>
  </p:cSld>
  <p:clrMapOvr>
    <a:masterClrMapping/>
  </p:clrMapOvr>
  <p:transition spd="slow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7ADD9-57C6-45C7-80F1-CA85A259A68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B4E8-B8E8-47FF-8DB7-E3C0B1F3FAC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25F765-78B1-424B-A768-8B08BB36F06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70E1BFE-4517-4185-9F62-0A924DD1E7A7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0C9F84-7C43-479B-B032-1AF803C5539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3989B38-AC35-4864-8D0A-A5B38F802F7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89E123FC-04F1-4CFA-8226-8B0FDB0FDF5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3C7939-5401-4B96-A3BC-E7C3E349E20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19B403-B577-4510-B756-25087BAAE09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07D844-34AB-4ADB-ACAC-ACFE982E2ED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3ABFC-40EB-40F4-A340-87C286436FE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5135781"/>
      </p:ext>
    </p:extLst>
  </p:cSld>
  <p:clrMapOvr>
    <a:masterClrMapping/>
  </p:clrMapOvr>
  <p:transition spd="slow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D938BC9-A2FA-43B2-8DB4-873FB79EE10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7ADD9-57C6-45C7-80F1-CA85A259A68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B4E8-B8E8-47FF-8DB7-E3C0B1F3FAC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648CDD-1A3C-4F2E-83D1-BE7086487335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61FEA1E-D776-483F-8E96-B51D4933C09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DC87F6-1B1D-4BD1-887B-48E9C4FA5B27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8EF13F-0CB4-4009-A7DE-ECC89401F7E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053DC40-2FC3-47BC-B825-14E173F1CE0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EB3FC7-C878-449B-AF57-2B1AF6C46F1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30C4F9-5141-428E-96A8-97951189145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954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57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72944-1BDC-460E-9133-08924B392E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566857"/>
      </p:ext>
    </p:extLst>
  </p:cSld>
  <p:clrMapOvr>
    <a:masterClrMapping/>
  </p:clrMapOvr>
  <p:transition spd="slow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3334121-15EF-4F9A-9E64-93DB84F6235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pPr>
              <a:defRPr/>
            </a:pPr>
            <a:fld id="{78630750-BEAE-4910-A460-D3D11A1C421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09A77-1740-4C7B-8FE0-87C3D35CB9A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4C665-EA93-4550-A27D-E9597187C44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2170-1551-4307-A6FF-AE99DB9C8B8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A131-2752-4B94-B6F6-0951A5DCF34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037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0F9C-CA94-41F9-9289-575055C58A5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D582-BE17-4CD0-9C17-45784FD7CD1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253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2A6-2D21-40E9-963B-3820292C01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E7AF6-187E-4DFA-ACCF-BBE3213BE8F7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5911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D391-8707-4EB7-9638-1373876A78D6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FB4A-2C2A-45CB-A0F9-57A2DB9AFD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288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9CB8-F15A-4760-8B06-D6896FBDD9BE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5D8E-541E-43F7-BED8-D50AD88E90B6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863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64D7-6CDB-4964-9E91-945F8EAB999F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B893-5EA1-45FA-9DFF-7F7AC1A1D0AF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5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86D59-AE8B-4D91-BFD5-97465B57815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445474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B6E7-CA95-41DC-BD9B-C2A1AFBA8C7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3562651"/>
      </p:ext>
    </p:extLst>
  </p:cSld>
  <p:clrMapOvr>
    <a:masterClrMapping/>
  </p:clrMapOvr>
  <p:transition spd="slow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FED6-3550-461B-83F3-9BBA64252DA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AAE5-2261-4035-BF7A-B6AA0F23576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1313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19E5-60D3-44D1-9D9C-CA7213E4BF87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013C-7212-42E7-A955-03A0581BBA64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6776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43CB-9FFE-426F-A3A5-9AFE330BE733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2B82-F7B1-4494-BB35-459E9E8C86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359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74E5-9248-4B46-BBAF-62BF0A4EA9B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0B0D-FE6E-43A6-8DE4-0FC28FCF56D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574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A59A-F3A7-411C-960C-264736495D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476D-E4A2-4C73-9ECA-EE1C781C7F6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8246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2170-1551-4307-A6FF-AE99DB9C8B8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A131-2752-4B94-B6F6-0951A5DCF34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700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0F9C-CA94-41F9-9289-575055C58A5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D582-BE17-4CD0-9C17-45784FD7CD1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8570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2A6-2D21-40E9-963B-3820292C01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E7AF6-187E-4DFA-ACCF-BBE3213BE8F7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2330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D391-8707-4EB7-9638-1373876A78D6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FB4A-2C2A-45CB-A0F9-57A2DB9AFD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3338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9CB8-F15A-4760-8B06-D6896FBDD9BE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5D8E-541E-43F7-BED8-D50AD88E90B6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1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DD9A7-8936-4724-B24E-0FDF33D9A7D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698909"/>
      </p:ext>
    </p:extLst>
  </p:cSld>
  <p:clrMapOvr>
    <a:masterClrMapping/>
  </p:clrMapOvr>
  <p:transition spd="slow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64D7-6CDB-4964-9E91-945F8EAB999F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B893-5EA1-45FA-9DFF-7F7AC1A1D0AF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3800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FED6-3550-461B-83F3-9BBA64252DA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AAE5-2261-4035-BF7A-B6AA0F23576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3768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19E5-60D3-44D1-9D9C-CA7213E4BF87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013C-7212-42E7-A955-03A0581BBA64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459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43CB-9FFE-426F-A3A5-9AFE330BE733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2B82-F7B1-4494-BB35-459E9E8C86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522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74E5-9248-4B46-BBAF-62BF0A4EA9B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0B0D-FE6E-43A6-8DE4-0FC28FCF56D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9392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A59A-F3A7-411C-960C-264736495D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476D-E4A2-4C73-9ECA-EE1C781C7F6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5941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51ADC-0E55-4186-8E0E-7097DA6CE7C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41CA0-ECE5-4B07-9AD0-FB614BD4D4E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5697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FE32E-3C9E-4BCB-9D43-7897F934261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92BB-0B0F-4013-8ABA-37773ABF61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0425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DB35-E288-4881-AEA2-5C06B66CE39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9AE09-0C0A-4FBD-90B0-559C48142AA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537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6FA8F-C50A-480C-9F8C-C30566EF6BE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822F-851E-4259-8C0A-A854B3C5C4B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91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747F-5614-4855-9852-6F1273261B9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367996"/>
      </p:ext>
    </p:extLst>
  </p:cSld>
  <p:clrMapOvr>
    <a:masterClrMapping/>
  </p:clrMapOvr>
  <p:transition spd="slow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C825-FC4C-4D0B-8CE0-8A52A34A79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196B-22AB-4FCB-930C-CB98D7FDAB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868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435E7-0141-4F4A-B7E6-F7B855AACB0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A663-BDED-43BD-85C8-8FA5153221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053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6EB4-58D1-4D64-9BAB-A54FF24834F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F4627-F929-4DD6-98D6-661597A2F0C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713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9F5A9-57CF-4BC9-AC32-2DF80CEDA97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0101C-6B99-420B-9A0D-39A364FF280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6632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6853E-725D-41B2-969C-F7D8FD792F4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3EFC-2B24-47A5-945D-D440D18AE9C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812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7954-C91A-47F5-AA5C-E7727A0C995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4FF2-CA7F-4543-A625-FEF825544BC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5567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99537-0698-428E-884B-221C03FDE3F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7CF05-E0DF-47F4-84E6-F2490C1A961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2745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2170-1551-4307-A6FF-AE99DB9C8B8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A131-2752-4B94-B6F6-0951A5DCF34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3430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0F9C-CA94-41F9-9289-575055C58A5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D582-BE17-4CD0-9C17-45784FD7CD1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5931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2A6-2D21-40E9-963B-3820292C01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E7AF6-187E-4DFA-ACCF-BBE3213BE8F7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1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39D5-91ED-47A2-A382-3BA461D1312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5136340"/>
      </p:ext>
    </p:extLst>
  </p:cSld>
  <p:clrMapOvr>
    <a:masterClrMapping/>
  </p:clrMapOvr>
  <p:transition spd="slow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D391-8707-4EB7-9638-1373876A78D6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FB4A-2C2A-45CB-A0F9-57A2DB9AFD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6773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9CB8-F15A-4760-8B06-D6896FBDD9BE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5D8E-541E-43F7-BED8-D50AD88E90B6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9344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64D7-6CDB-4964-9E91-945F8EAB999F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B893-5EA1-45FA-9DFF-7F7AC1A1D0AF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221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FED6-3550-461B-83F3-9BBA64252DAA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AAE5-2261-4035-BF7A-B6AA0F235761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0213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19E5-60D3-44D1-9D9C-CA7213E4BF87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013C-7212-42E7-A955-03A0581BBA64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9149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43CB-9FFE-426F-A3A5-9AFE330BE733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2B82-F7B1-4494-BB35-459E9E8C86CC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4474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74E5-9248-4B46-BBAF-62BF0A4EA9B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0B0D-FE6E-43A6-8DE4-0FC28FCF56D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449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A59A-F3A7-411C-960C-264736495D4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476D-E4A2-4C73-9ECA-EE1C781C7F68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4703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3B0DD-61B1-4D21-B7DF-D865C4E25B9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67D2-78F3-46BC-B6C5-FCBCC7C79A4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493421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338B1-3525-44A1-8798-BD0EE2BE8C7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07F6-0917-4409-A6D8-2E27EE7EB37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67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7B1D1-0FC5-40E0-9814-B2639EC439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427330"/>
      </p:ext>
    </p:extLst>
  </p:cSld>
  <p:clrMapOvr>
    <a:masterClrMapping/>
  </p:clrMapOvr>
  <p:transition spd="slow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82D1E-9CF7-4128-A6B1-F3142E6B6C16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39A59-A78B-4E36-9A85-5BDCADA6387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918775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A6F76-02B2-4015-88E2-F22955AE62FC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69547-8989-42C1-98D7-1FC98B3145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90953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0919-8263-41C8-8757-03DE01DD86E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2DB0A-DCA6-47AB-AC81-A1C7A9744C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801645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EB32-C0BC-4F4A-8433-6BC4B39FB44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8FFCF-2A6D-440A-B7FA-28A944B38C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01157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26F8-CE92-4AF8-80B7-D4F340B1C5C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BB3B0-43DA-4E9A-A142-E46333D6CB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394327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DCF4-BF74-45F1-94D7-DCEF1525B9C7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8BC8D-E833-41E6-A09D-CE12EB8B79E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20029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5DD21-BE05-4D7E-AA3B-296FAEDDF76C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9CFCB-BB0B-4AB0-8450-3DAE4BDCC8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910609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5891B-51D8-4982-A256-BDEC98DFCCF2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5F1E5-58BE-4E92-A60A-11496F7AB8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24582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CA64B-1FA7-4F6C-96EC-20EF523741A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70AC5-5A40-455C-A317-848C9C4CD3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056289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7FE5-EBA9-48C0-9DF4-D5E46F763D39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83D8F-80D8-44ED-8B67-2577C4E2A2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4054726"/>
      </p:ext>
    </p:extLst>
  </p:cSld>
  <p:clrMapOvr>
    <a:masterClrMapping/>
  </p:clrMapOvr>
  <p:transition spd="slow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F9303-EF15-4674-AD3F-B338A3B4B0BE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140CE-79A8-4B45-84E0-ED16D967F140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3962AC-C53D-476E-993A-8A4BAFFE4B43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8AB38-86FC-4296-91E0-CB06E5D4005F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07304E-0FF7-4883-B480-5F4E1CED2A8B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7B6-3D1F-480B-95FB-BAD10B900AD7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7E0E8-9257-4FAC-9929-71437090A286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18EFC-1650-454A-B18E-E80F1FD808AD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604EC-8B5B-4E9A-A1E0-039B017299A4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124A-5C92-427F-B1DB-F605909CBBE1}" type="slidenum">
              <a:rPr lang="pt-BR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6600" y="304800"/>
            <a:ext cx="19812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304800"/>
            <a:ext cx="57912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7BD9-401C-491D-BFB0-6D98B65C6D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9789609"/>
      </p:ext>
    </p:extLst>
  </p:cSld>
  <p:clrMapOvr>
    <a:masterClrMapping/>
  </p:clrMapOvr>
  <p:transition spd="slow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5AD3B-6A42-4A31-898A-72C8688E477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751"/>
      </p:ext>
    </p:extLst>
  </p:cSld>
  <p:clrMapOvr>
    <a:masterClrMapping/>
  </p:clrMapOvr>
  <p:transition spd="slow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870C-18B3-4C96-A594-5811DD02544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216060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33F1-BE1A-4F4D-B9E4-0DD902CB76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20850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55CA0-F6D5-49DA-87FE-051346D6B92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974575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54833-EE89-464A-B1A2-B9EE75D430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307827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F2-A3BA-4387-9A17-AFA9394878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321931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CA664-4527-416B-B208-80B41FE8647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15087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A2C7-9DCF-4274-83C2-89F612B997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35170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DF9E-8670-40E5-B55B-1FC41910D1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14292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1F16-A885-4034-9641-D7C8B4C463F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6257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905F-DC0F-4EDA-8254-CC62886557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4795871"/>
      </p:ext>
    </p:extLst>
  </p:cSld>
  <p:clrMapOvr>
    <a:masterClrMapping/>
  </p:clrMapOvr>
  <p:transition spd="slow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DC14-263B-422F-A1C1-C65A089D780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00075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20FEF-2037-4076-A0D9-37FCDF8791F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63903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572EA09-CCF8-44A3-AFDC-E358B5FA453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604544-9A1B-48FD-B8F7-5B732E26F4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1383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29BD78-FA50-49FC-802D-83341976DD24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F057C5D-A48B-4E67-B6AB-23B7C75B25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627062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B7D1564-4A77-4ADA-8A15-F3345CBD014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47BA1C-4B42-4F30-9F88-BC674624A0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899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B80CE6-D720-4FB6-A013-1A3522865F1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EF8D85-8027-4E68-A06C-69C0854C67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002211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CAAAE0-C3E7-468F-A317-98A953ABD44B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49B8C5A-388A-40FC-B7EA-EA1251AA0D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327845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CC89761-DD72-4C9D-96F6-0E6D17A6930F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E82DE3-B3D1-499C-9854-C1C175B624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425953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6F1BE07-FD66-47EF-98F2-255BEFA9E28F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681BE56-5F83-4025-8A50-6B75B98000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94599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" name="Conector reto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ector reto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1D2E6B-2AEF-4409-89C7-B3BD0C4F7A38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8819379-2136-43BD-9566-5E4FABC511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51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latin typeface="Times New Roman" pitchFamily="18" charset="0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cs typeface="+mn-cs"/>
              </a:endParaRPr>
            </a:p>
          </p:txBody>
        </p:sp>
      </p:grpSp>
      <p:sp>
        <p:nvSpPr>
          <p:cNvPr id="6983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3581400"/>
            <a:ext cx="8534400" cy="1676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838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48CDD-1A3C-4F2E-83D1-BE70864873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7189355"/>
      </p:ext>
    </p:extLst>
  </p:cSld>
  <p:clrMapOvr>
    <a:masterClrMapping/>
  </p:clrMapOvr>
  <p:transition spd="slow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ector reto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ector reto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Conector reto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69CF9D3-8B31-4C52-B6D4-CA3678DDF4EA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4E8DD37-0217-4D74-9478-AB91E308F3A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429642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F1696F2-638D-47E6-9B78-DE35E6788DCB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E5EC54-D86B-47CB-BAC6-28F7F1E2A1B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72554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EB5C4A-6502-4645-A39E-42A74DE13E7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D4AEDA-9EE4-416A-9626-8EB9DA790F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703523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EF2-8281-4BB9-89F0-B403A16605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4095903"/>
      </p:ext>
    </p:extLst>
  </p:cSld>
  <p:clrMapOvr>
    <a:masterClrMapping/>
  </p:clrMapOvr>
  <p:transition spd="slow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4E527A-3B6A-47D6-93D1-EF019767B2BF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925685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D77C9-BA0B-4563-BD22-16B38140245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5135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5C25-9266-4A70-86CE-DAAF70A28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4388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79EAB-D3B5-4D26-B8C6-6C7A90736E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0017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AC45B-53EF-4EF5-8E49-B324538C9DD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0055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AD8A-D529-4242-B16C-00876E703C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44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EA1E-D776-483F-8E96-B51D4933C09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2339535"/>
      </p:ext>
    </p:extLst>
  </p:cSld>
  <p:clrMapOvr>
    <a:masterClrMapping/>
  </p:clrMapOvr>
  <p:transition spd="slow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7A95-B9A2-4BA6-AD43-0C1A9B7A73A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2168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9A944-83C4-4D56-ACD3-BD1D78110CD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5839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E929-1DBD-4D07-B84D-9D3A2D189BD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230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A4E48-E80A-43C0-AAFA-BB13F3360EF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1810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AAAB-0BFA-406B-9166-18B5598271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7185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9156-FBC6-4FB9-81D0-BB80E3A24D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7404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6983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3581400"/>
            <a:ext cx="8534400" cy="1676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838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DCA0-0FF3-4118-95A0-D5FA86ECAA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832632"/>
      </p:ext>
    </p:extLst>
  </p:cSld>
  <p:clrMapOvr>
    <a:masterClrMapping/>
  </p:clrMapOvr>
  <p:transition spd="slow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4D2D-C513-44B1-B864-132611319D8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5439051"/>
      </p:ext>
    </p:extLst>
  </p:cSld>
  <p:clrMapOvr>
    <a:masterClrMapping/>
  </p:clrMapOvr>
  <p:transition spd="slow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2350-D3F1-4BFB-91F3-1056442F8E7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555924"/>
      </p:ext>
    </p:extLst>
  </p:cSld>
  <p:clrMapOvr>
    <a:masterClrMapping/>
  </p:clrMapOvr>
  <p:transition spd="slow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FD30E-2586-4490-8073-AC86067035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95982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097E-08B3-4AE2-9C6F-3073416587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7415376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C87F6-1B1D-4BD1-887B-48E9C4FA5B2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5351437"/>
      </p:ext>
    </p:extLst>
  </p:cSld>
  <p:clrMapOvr>
    <a:masterClrMapping/>
  </p:clrMapOvr>
  <p:transition spd="slow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FFDB1-2461-45E8-8763-8CD42F2C33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2897642"/>
      </p:ext>
    </p:extLst>
  </p:cSld>
  <p:clrMapOvr>
    <a:masterClrMapping/>
  </p:clrMapOvr>
  <p:transition spd="slow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27054-A8CD-4461-98F3-389765244A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332060"/>
      </p:ext>
    </p:extLst>
  </p:cSld>
  <p:clrMapOvr>
    <a:masterClrMapping/>
  </p:clrMapOvr>
  <p:transition spd="slow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333DC-0825-4B4C-8612-2F04A729A11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4030397"/>
      </p:ext>
    </p:extLst>
  </p:cSld>
  <p:clrMapOvr>
    <a:masterClrMapping/>
  </p:clrMapOvr>
  <p:transition spd="slow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5950-7B7B-4BD1-B6F0-4D20E6EC6F0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0499086"/>
      </p:ext>
    </p:extLst>
  </p:cSld>
  <p:clrMapOvr>
    <a:masterClrMapping/>
  </p:clrMapOvr>
  <p:transition spd="slow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EB2C1-7104-41A2-A6A6-DE555BD808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5641657"/>
      </p:ext>
    </p:extLst>
  </p:cSld>
  <p:clrMapOvr>
    <a:masterClrMapping/>
  </p:clrMapOvr>
  <p:transition spd="slow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AAD1-754A-4ED1-937B-E092E349E2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4507088"/>
      </p:ext>
    </p:extLst>
  </p:cSld>
  <p:clrMapOvr>
    <a:masterClrMapping/>
  </p:clrMapOvr>
  <p:transition spd="slow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E893-0A3C-4907-9F59-84CB34033D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833330"/>
      </p:ext>
    </p:extLst>
  </p:cSld>
  <p:clrMapOvr>
    <a:masterClrMapping/>
  </p:clrMapOvr>
  <p:transition spd="slow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FAC9-E1E0-4EEE-A120-43D213DFA08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3294570"/>
      </p:ext>
    </p:extLst>
  </p:cSld>
  <p:clrMapOvr>
    <a:masterClrMapping/>
  </p:clrMapOvr>
  <p:transition spd="slow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E52F-6BED-409E-8926-50D59CC293C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0064147"/>
      </p:ext>
    </p:extLst>
  </p:cSld>
  <p:clrMapOvr>
    <a:masterClrMapping/>
  </p:clrMapOvr>
  <p:transition spd="slow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EF13F-0CB4-4009-A7DE-ECC89401F7E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7004292"/>
      </p:ext>
    </p:extLst>
  </p:cSld>
  <p:clrMapOvr>
    <a:masterClrMapping/>
  </p:clrMapOvr>
  <p:transition spd="slow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3DC40-2FC3-47BC-B825-14E173F1CE0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6982666"/>
      </p:ext>
    </p:extLst>
  </p:cSld>
  <p:clrMapOvr>
    <a:masterClrMapping/>
  </p:clrMapOvr>
  <p:transition spd="slow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9E5FB85-804E-4EA0-94AE-881CEC5CD0ED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30C391-6A8B-425A-A60F-1A083ED1A73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DF61-F4B2-44BA-854F-0AE2A22A971A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FC06-8CAD-44EB-8D2A-B8AA0E35CFF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EEE5A-B50A-4828-804F-2E3B80DFB91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571F2-B39C-4B15-8A73-DAECCB589F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9E447-F155-4572-A5B9-CFE139C6BB43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2B90E-54E6-4B13-AD65-773F4974029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B85A-13D7-481C-9C57-93D903E1EEB9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4E27-861C-41AD-B4BA-0504831897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61CFB-0AF5-4452-9E17-2ADC7FA6DAF8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F7F74-D73F-4060-9558-9566585AC3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DA2B6-A00C-4B3F-810A-4AAC08A7C8BF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B1BBE-E962-4A4D-BB75-2D9CB3D13DD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FF2D-F3D2-4A3C-A290-F4E40A4B35E6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2D998-0061-47AD-B356-6F3A2910C10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C638-F58A-46F4-A988-B97C64F5A244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F6FB1-B711-4ABE-A620-0E403D0A8E54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AEFAE-D59C-4BD6-98C4-0A91DA66D57C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36BAB-818B-4EC4-8EB9-9C1EA321E066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B3FC7-C878-449B-AF57-2B1AF6C46F1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6635719"/>
      </p:ext>
    </p:extLst>
  </p:cSld>
  <p:clrMapOvr>
    <a:masterClrMapping/>
  </p:clrMapOvr>
  <p:transition spd="slow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17D86-FBEB-41AF-BEC3-A3053257ACE7}" type="datetimeFigureOut">
              <a:rPr lang="pt-BR" smtClean="0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5B339-C63B-4FA2-8485-82A00D89A6D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0C4F9-5141-428E-96A8-97951189145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5076195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34121-15EF-4F9A-9E64-93DB84F623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572430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0750-BEAE-4910-A460-D3D11A1C421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086120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09A77-1740-4C7B-8FE0-87C3D35CB9A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8591239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4C665-EA93-4550-A27D-E9597187C44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107145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113D5-7460-4F14-BCBF-488C1E48209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816855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0D9A-CAC2-4527-9840-340387E7502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778838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50C9D-A0CB-4425-8C33-59004D760A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669462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B229E-3FD2-40C8-A48D-B85EC7E59CB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23638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59F7-7639-49B9-8242-09199FADFC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991664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BFBF2-E7E3-4D99-8E88-1A4A3F708AD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8467554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E063-4FEB-496C-93CA-471B550991A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174817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B448-A1EE-4BAE-AC05-6C794416215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644699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F8534-1304-40B9-BA8A-7D5C378A1A9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274627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6E8F2-6DE2-4EB2-B2F3-3F1CCD7A38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6317746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DD162-7048-4AEC-8EAB-9C1E5E4E1CC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012928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AAC9B-E013-4DE0-9C1B-36B9597BB6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51534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9EA1-46BC-4553-835A-FABACB42B4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5365107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C3DE-61BF-45A3-BBDC-115EE3E920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8277551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3E03E-DB88-40E2-91CE-3018E32D59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3295408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F21C3-92E9-4131-BCCD-452651BB29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6111240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noProof="0" dirty="0" smtClean="0"/>
              <a:t>Clique no ícone para adicionar clip-art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0529DE1-85DE-46F4-80A3-A8F1CAB5662D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6740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6851650" cy="6632575"/>
            <a:chOff x="-186" y="351"/>
            <a:chExt cx="4316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 rot="-9240000">
                <a:off x="-186" y="351"/>
                <a:ext cx="4316" cy="4178"/>
              </a:xfrm>
              <a:prstGeom prst="diamond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AutoShape 5" descr="Denim"/>
              <p:cNvSpPr>
                <a:spLocks noChangeArrowheads="1"/>
              </p:cNvSpPr>
              <p:nvPr/>
            </p:nvSpPr>
            <p:spPr bwMode="auto">
              <a:xfrm rot="-9240000">
                <a:off x="694" y="1203"/>
                <a:ext cx="2556" cy="2474"/>
              </a:xfrm>
              <a:prstGeom prst="diamond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 rot="-9240000">
                <a:off x="2249" y="2499"/>
                <a:ext cx="649" cy="280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 rot="-9240000">
                <a:off x="1292" y="2567"/>
                <a:ext cx="570" cy="528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 rot="-9240000">
                <a:off x="2373" y="2047"/>
                <a:ext cx="446" cy="81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 rot="-9240000">
                <a:off x="1927" y="3071"/>
                <a:ext cx="445" cy="8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rc 10"/>
              <p:cNvSpPr>
                <a:spLocks/>
              </p:cNvSpPr>
              <p:nvPr/>
            </p:nvSpPr>
            <p:spPr bwMode="auto">
              <a:xfrm rot="10485000">
                <a:off x="1263" y="2240"/>
                <a:ext cx="723" cy="856"/>
              </a:xfrm>
              <a:custGeom>
                <a:avLst/>
                <a:gdLst>
                  <a:gd name="T0" fmla="*/ 0 w 43118"/>
                  <a:gd name="T1" fmla="*/ 0 h 23858"/>
                  <a:gd name="T2" fmla="*/ 0 w 43118"/>
                  <a:gd name="T3" fmla="*/ 0 h 23858"/>
                  <a:gd name="T4" fmla="*/ 0 w 43118"/>
                  <a:gd name="T5" fmla="*/ 0 h 238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18" h="23858" fill="none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</a:path>
                  <a:path w="43118" h="23858" stroke="0" extrusionOk="0">
                    <a:moveTo>
                      <a:pt x="42999" y="0"/>
                    </a:moveTo>
                    <a:cubicBezTo>
                      <a:pt x="43078" y="750"/>
                      <a:pt x="43118" y="1503"/>
                      <a:pt x="43118" y="2258"/>
                    </a:cubicBezTo>
                    <a:cubicBezTo>
                      <a:pt x="43118" y="14187"/>
                      <a:pt x="33447" y="23858"/>
                      <a:pt x="21518" y="23858"/>
                    </a:cubicBezTo>
                    <a:cubicBezTo>
                      <a:pt x="10318" y="23858"/>
                      <a:pt x="976" y="15297"/>
                      <a:pt x="0" y="4140"/>
                    </a:cubicBezTo>
                    <a:lnTo>
                      <a:pt x="21518" y="2258"/>
                    </a:lnTo>
                    <a:lnTo>
                      <a:pt x="42999" y="0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1300" y="1374"/>
                <a:ext cx="1035" cy="2007"/>
              </a:xfrm>
              <a:custGeom>
                <a:avLst/>
                <a:gdLst>
                  <a:gd name="T0" fmla="*/ 56 w 1035"/>
                  <a:gd name="T1" fmla="*/ 2006 h 2007"/>
                  <a:gd name="T2" fmla="*/ 0 w 1035"/>
                  <a:gd name="T3" fmla="*/ 1843 h 2007"/>
                  <a:gd name="T4" fmla="*/ 871 w 1035"/>
                  <a:gd name="T5" fmla="*/ 56 h 2007"/>
                  <a:gd name="T6" fmla="*/ 1034 w 1035"/>
                  <a:gd name="T7" fmla="*/ 0 h 2007"/>
                  <a:gd name="T8" fmla="*/ 56 w 1035"/>
                  <a:gd name="T9" fmla="*/ 2006 h 2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5" h="2007">
                    <a:moveTo>
                      <a:pt x="56" y="2006"/>
                    </a:moveTo>
                    <a:lnTo>
                      <a:pt x="0" y="1843"/>
                    </a:lnTo>
                    <a:lnTo>
                      <a:pt x="871" y="56"/>
                    </a:lnTo>
                    <a:lnTo>
                      <a:pt x="1034" y="0"/>
                    </a:lnTo>
                    <a:lnTo>
                      <a:pt x="56" y="2006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48" y="1810"/>
              <a:ext cx="324" cy="231"/>
            </a:xfrm>
            <a:custGeom>
              <a:avLst/>
              <a:gdLst>
                <a:gd name="T0" fmla="*/ 321 w 324"/>
                <a:gd name="T1" fmla="*/ 226 h 231"/>
                <a:gd name="T2" fmla="*/ 287 w 324"/>
                <a:gd name="T3" fmla="*/ 123 h 231"/>
                <a:gd name="T4" fmla="*/ 53 w 324"/>
                <a:gd name="T5" fmla="*/ 9 h 231"/>
                <a:gd name="T6" fmla="*/ 35 w 324"/>
                <a:gd name="T7" fmla="*/ 0 h 231"/>
                <a:gd name="T8" fmla="*/ 0 w 324"/>
                <a:gd name="T9" fmla="*/ 72 h 231"/>
                <a:gd name="T10" fmla="*/ 323 w 324"/>
                <a:gd name="T11" fmla="*/ 230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4" h="231">
                  <a:moveTo>
                    <a:pt x="321" y="226"/>
                  </a:moveTo>
                  <a:lnTo>
                    <a:pt x="287" y="123"/>
                  </a:lnTo>
                  <a:lnTo>
                    <a:pt x="53" y="9"/>
                  </a:lnTo>
                  <a:lnTo>
                    <a:pt x="35" y="0"/>
                  </a:lnTo>
                  <a:lnTo>
                    <a:pt x="0" y="72"/>
                  </a:lnTo>
                  <a:lnTo>
                    <a:pt x="323" y="230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85800" y="1143000"/>
            <a:ext cx="8456613" cy="1295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67790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200"/>
            <a:ext cx="84582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7790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4365-BE30-468D-89B4-10973DD86C7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0749089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54061-D643-42E0-8AFB-FDA2735FA26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4464447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53AB-E3CD-4B2D-A2FB-2A9E4CB50DB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696456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954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57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BF60E-F6D9-4F50-9A99-A7CCD9C395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735037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8DF30-3A3F-4F6C-95F7-F6AA3ED355F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403686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EC60D-9575-4168-A152-EB3616F88E1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65744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005D0-4D66-43E2-9EB7-39A87472027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6831360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DE5ED-A612-45FD-8FB7-B207FEA1DC6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9468828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03F1D-5DD4-4A51-9461-A991E0DD0C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3063279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A797A-F1FD-4077-9B97-4B740E6AAD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890762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2DA7-2BD6-4E33-8E7C-2F2114D6643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987763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6600" y="304800"/>
            <a:ext cx="19812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304800"/>
            <a:ext cx="57912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8CC9E-8C18-4F42-BE5B-EFC847DE35E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352787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954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257800" y="22098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954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57800" y="4191000"/>
            <a:ext cx="3810000" cy="182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F3181-8803-46AE-83E1-6940768D25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2254869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6983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3581400"/>
            <a:ext cx="8534400" cy="1676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838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DCA0-0FF3-4118-95A0-D5FA86ECAA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6394833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4D2D-C513-44B1-B864-132611319D8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409494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2350-D3F1-4BFB-91F3-1056442F8E7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5763443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FD30E-2586-4490-8073-AC86067035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397279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90A3-A61B-4E5F-8E92-13302C476CC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542973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FFDB1-2461-45E8-8763-8CD42F2C33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9577030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27054-A8CD-4461-98F3-389765244A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8137946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333DC-0825-4B4C-8612-2F04A729A11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6417378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5950-7B7B-4BD1-B6F0-4D20E6EC6F0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7454717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EB2C1-7104-41A2-A6A6-DE555BD808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552814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AAD1-754A-4ED1-937B-E092E349E2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615129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E893-0A3C-4907-9F59-84CB34033D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1980493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FAC9-E1E0-4EEE-A120-43D213DFA08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9865408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172348" cy="1470025"/>
          </a:xfrm>
        </p:spPr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altLang="ja-JP" smtClean="0"/>
              <a:t>Clique para editar o estilo do subtítulo mestre</a:t>
            </a:r>
            <a:endParaRPr lang="ja-JP" altLang="en-US" dirty="0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81D26BE-129A-4EFB-92AE-75CF354CE5AE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4201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ja-JP" smtClean="0"/>
              <a:t>Clique para editar o título mestre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altLang="ja-JP" smtClean="0"/>
              <a:t>Clique para editar o texto mestre</a:t>
            </a:r>
          </a:p>
          <a:p>
            <a:pPr lvl="1"/>
            <a:r>
              <a:rPr lang="pt-BR" altLang="ja-JP" smtClean="0"/>
              <a:t>Segundo nível</a:t>
            </a:r>
          </a:p>
          <a:p>
            <a:pPr lvl="2"/>
            <a:r>
              <a:rPr lang="pt-BR" altLang="ja-JP" smtClean="0"/>
              <a:t>Terceiro nível</a:t>
            </a:r>
          </a:p>
          <a:p>
            <a:pPr lvl="3"/>
            <a:r>
              <a:rPr lang="pt-BR" altLang="ja-JP" smtClean="0"/>
              <a:t>Quarto nível</a:t>
            </a:r>
          </a:p>
          <a:p>
            <a:pPr lvl="4"/>
            <a:r>
              <a:rPr lang="pt-BR" altLang="ja-JP" smtClean="0"/>
              <a:t>Quinto nível</a:t>
            </a:r>
            <a:endParaRPr lang="ja-JP" altLang="en-US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BCEAAA6-95A4-415B-9B95-FD67806E18F7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98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image" Target="../media/image21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8.xml"/><Relationship Id="rId3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6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2.xml"/><Relationship Id="rId1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13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8.xml"/><Relationship Id="rId12" Type="http://schemas.openxmlformats.org/officeDocument/2006/relationships/slideLayout" Target="../slideLayouts/slideLayout483.xml"/><Relationship Id="rId2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Relationship Id="rId14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3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6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9 w 2736"/>
                      <a:gd name="T3" fmla="*/ 4 h 504"/>
                      <a:gd name="T4" fmla="*/ 39 w 2736"/>
                      <a:gd name="T5" fmla="*/ 1 h 504"/>
                      <a:gd name="T6" fmla="*/ 60 w 2736"/>
                      <a:gd name="T7" fmla="*/ 1 h 504"/>
                      <a:gd name="T8" fmla="*/ 60 w 2736"/>
                      <a:gd name="T9" fmla="*/ 2 h 504"/>
                      <a:gd name="T10" fmla="*/ 39 w 2736"/>
                      <a:gd name="T11" fmla="*/ 2 h 504"/>
                      <a:gd name="T12" fmla="*/ 14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78" y="3090"/>
                    <a:ext cx="808" cy="4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4 h 791"/>
                      <a:gd name="T6" fmla="*/ 5 w 1769"/>
                      <a:gd name="T7" fmla="*/ 9 h 791"/>
                      <a:gd name="T8" fmla="*/ 6 w 1769"/>
                      <a:gd name="T9" fmla="*/ 12 h 791"/>
                      <a:gd name="T10" fmla="*/ 5 w 1769"/>
                      <a:gd name="T11" fmla="*/ 16 h 791"/>
                      <a:gd name="T12" fmla="*/ 5 w 1769"/>
                      <a:gd name="T13" fmla="*/ 13 h 791"/>
                      <a:gd name="T14" fmla="*/ 5 w 1769"/>
                      <a:gd name="T15" fmla="*/ 9 h 791"/>
                      <a:gd name="T16" fmla="*/ 4 w 1769"/>
                      <a:gd name="T17" fmla="*/ 6 h 791"/>
                      <a:gd name="T18" fmla="*/ 2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1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4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8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18 w 2736"/>
                      <a:gd name="T3" fmla="*/ 8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5 w 2736"/>
                      <a:gd name="T9" fmla="*/ 5 h 504"/>
                      <a:gd name="T10" fmla="*/ 36 w 2736"/>
                      <a:gd name="T11" fmla="*/ 5 h 504"/>
                      <a:gd name="T12" fmla="*/ 13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5 w 1769"/>
                      <a:gd name="T5" fmla="*/ 6 h 791"/>
                      <a:gd name="T6" fmla="*/ 7 w 1769"/>
                      <a:gd name="T7" fmla="*/ 14 h 791"/>
                      <a:gd name="T8" fmla="*/ 8 w 1769"/>
                      <a:gd name="T9" fmla="*/ 19 h 791"/>
                      <a:gd name="T10" fmla="*/ 7 w 1769"/>
                      <a:gd name="T11" fmla="*/ 25 h 791"/>
                      <a:gd name="T12" fmla="*/ 7 w 1769"/>
                      <a:gd name="T13" fmla="*/ 19 h 791"/>
                      <a:gd name="T14" fmla="*/ 6 w 1769"/>
                      <a:gd name="T15" fmla="*/ 14 h 791"/>
                      <a:gd name="T16" fmla="*/ 5 w 1769"/>
                      <a:gd name="T17" fmla="*/ 9 h 791"/>
                      <a:gd name="T18" fmla="*/ 3 w 1769"/>
                      <a:gd name="T19" fmla="*/ 5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6 h 791"/>
                      <a:gd name="T10" fmla="*/ 4 w 1769"/>
                      <a:gd name="T11" fmla="*/ 8 h 791"/>
                      <a:gd name="T12" fmla="*/ 4 w 1769"/>
                      <a:gd name="T13" fmla="*/ 7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1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1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1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18" y="1128"/>
                    <a:ext cx="1330" cy="202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6 w 2736"/>
                      <a:gd name="T7" fmla="*/ 0 h 504"/>
                      <a:gd name="T8" fmla="*/ 6 w 2736"/>
                      <a:gd name="T9" fmla="*/ 0 h 504"/>
                      <a:gd name="T10" fmla="*/ 4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21 w 2736"/>
                      <a:gd name="T3" fmla="*/ 2 h 504"/>
                      <a:gd name="T4" fmla="*/ 45 w 2736"/>
                      <a:gd name="T5" fmla="*/ 1 h 504"/>
                      <a:gd name="T6" fmla="*/ 69 w 2736"/>
                      <a:gd name="T7" fmla="*/ 1 h 504"/>
                      <a:gd name="T8" fmla="*/ 69 w 2736"/>
                      <a:gd name="T9" fmla="*/ 1 h 504"/>
                      <a:gd name="T10" fmla="*/ 44 w 2736"/>
                      <a:gd name="T11" fmla="*/ 1 h 504"/>
                      <a:gd name="T12" fmla="*/ 1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2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9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0 w 2736"/>
                      <a:gd name="T3" fmla="*/ 8 h 504"/>
                      <a:gd name="T4" fmla="*/ 62 w 2736"/>
                      <a:gd name="T5" fmla="*/ 1 h 504"/>
                      <a:gd name="T6" fmla="*/ 95 w 2736"/>
                      <a:gd name="T7" fmla="*/ 1 h 504"/>
                      <a:gd name="T8" fmla="*/ 94 w 2736"/>
                      <a:gd name="T9" fmla="*/ 6 h 504"/>
                      <a:gd name="T10" fmla="*/ 61 w 2736"/>
                      <a:gd name="T11" fmla="*/ 6 h 504"/>
                      <a:gd name="T12" fmla="*/ 23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9 w 1769"/>
                      <a:gd name="T5" fmla="*/ 10 h 791"/>
                      <a:gd name="T6" fmla="*/ 13 w 1769"/>
                      <a:gd name="T7" fmla="*/ 22 h 791"/>
                      <a:gd name="T8" fmla="*/ 14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1 w 1769"/>
                      <a:gd name="T15" fmla="*/ 23 h 791"/>
                      <a:gd name="T16" fmla="*/ 9 w 1769"/>
                      <a:gd name="T17" fmla="*/ 15 h 791"/>
                      <a:gd name="T18" fmla="*/ 4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3 h 791"/>
                      <a:gd name="T6" fmla="*/ 9 w 1769"/>
                      <a:gd name="T7" fmla="*/ 5 h 791"/>
                      <a:gd name="T8" fmla="*/ 10 w 1769"/>
                      <a:gd name="T9" fmla="*/ 8 h 791"/>
                      <a:gd name="T10" fmla="*/ 10 w 1769"/>
                      <a:gd name="T11" fmla="*/ 10 h 791"/>
                      <a:gd name="T12" fmla="*/ 9 w 1769"/>
                      <a:gd name="T13" fmla="*/ 8 h 791"/>
                      <a:gd name="T14" fmla="*/ 8 w 1769"/>
                      <a:gd name="T15" fmla="*/ 6 h 791"/>
                      <a:gd name="T16" fmla="*/ 7 w 1769"/>
                      <a:gd name="T17" fmla="*/ 3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15 h 504"/>
                      <a:gd name="T2" fmla="*/ 17 w 2736"/>
                      <a:gd name="T3" fmla="*/ 5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3 h 504"/>
                      <a:gd name="T10" fmla="*/ 36 w 2736"/>
                      <a:gd name="T11" fmla="*/ 3 h 504"/>
                      <a:gd name="T12" fmla="*/ 13 w 2736"/>
                      <a:gd name="T13" fmla="*/ 9 h 504"/>
                      <a:gd name="T14" fmla="*/ 0 w 2736"/>
                      <a:gd name="T15" fmla="*/ 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6 h 791"/>
                      <a:gd name="T6" fmla="*/ 7 w 1769"/>
                      <a:gd name="T7" fmla="*/ 13 h 791"/>
                      <a:gd name="T8" fmla="*/ 8 w 1769"/>
                      <a:gd name="T9" fmla="*/ 18 h 791"/>
                      <a:gd name="T10" fmla="*/ 8 w 1769"/>
                      <a:gd name="T11" fmla="*/ 24 h 791"/>
                      <a:gd name="T12" fmla="*/ 7 w 1769"/>
                      <a:gd name="T13" fmla="*/ 19 h 791"/>
                      <a:gd name="T14" fmla="*/ 6 w 1769"/>
                      <a:gd name="T15" fmla="*/ 14 h 791"/>
                      <a:gd name="T16" fmla="*/ 5 w 1769"/>
                      <a:gd name="T17" fmla="*/ 9 h 791"/>
                      <a:gd name="T18" fmla="*/ 3 w 1769"/>
                      <a:gd name="T19" fmla="*/ 5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4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1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1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0 h 791"/>
                      <a:gd name="T10" fmla="*/ 0 w 1769"/>
                      <a:gd name="T11" fmla="*/ 1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dirty="0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4" y="3401"/>
                    <a:ext cx="907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8 w 1769"/>
                      <a:gd name="T7" fmla="*/ 9 h 791"/>
                      <a:gd name="T8" fmla="*/ 9 w 1769"/>
                      <a:gd name="T9" fmla="*/ 12 h 791"/>
                      <a:gd name="T10" fmla="*/ 8 w 1769"/>
                      <a:gd name="T11" fmla="*/ 17 h 791"/>
                      <a:gd name="T12" fmla="*/ 8 w 1769"/>
                      <a:gd name="T13" fmla="*/ 14 h 791"/>
                      <a:gd name="T14" fmla="*/ 7 w 1769"/>
                      <a:gd name="T15" fmla="*/ 9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3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91" y="3603"/>
                    <a:ext cx="82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06" y="2632"/>
                    <a:ext cx="1722" cy="302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4 w 2736"/>
                      <a:gd name="T5" fmla="*/ 1 h 504"/>
                      <a:gd name="T6" fmla="*/ 67 w 2736"/>
                      <a:gd name="T7" fmla="*/ 1 h 504"/>
                      <a:gd name="T8" fmla="*/ 67 w 2736"/>
                      <a:gd name="T9" fmla="*/ 2 h 504"/>
                      <a:gd name="T10" fmla="*/ 43 w 2736"/>
                      <a:gd name="T11" fmla="*/ 2 h 504"/>
                      <a:gd name="T12" fmla="*/ 16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52" y="3864"/>
                    <a:ext cx="920" cy="40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2 h 791"/>
                      <a:gd name="T6" fmla="*/ 9 w 1769"/>
                      <a:gd name="T7" fmla="*/ 5 h 791"/>
                      <a:gd name="T8" fmla="*/ 9 w 1769"/>
                      <a:gd name="T9" fmla="*/ 7 h 791"/>
                      <a:gd name="T10" fmla="*/ 9 w 1769"/>
                      <a:gd name="T11" fmla="*/ 9 h 791"/>
                      <a:gd name="T12" fmla="*/ 9 w 1769"/>
                      <a:gd name="T13" fmla="*/ 7 h 791"/>
                      <a:gd name="T14" fmla="*/ 8 w 1769"/>
                      <a:gd name="T15" fmla="*/ 5 h 791"/>
                      <a:gd name="T16" fmla="*/ 6 w 1769"/>
                      <a:gd name="T17" fmla="*/ 3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3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10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25" y="2440"/>
                    <a:ext cx="1612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4 w 2736"/>
                      <a:gd name="T3" fmla="*/ 2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49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4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6" y="3631"/>
                    <a:ext cx="851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7" y="2677"/>
                    <a:ext cx="1432" cy="2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12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2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670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pt-BR" dirty="0"/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1 w 776"/>
                  <a:gd name="T5" fmla="*/ 0 h 2368"/>
                  <a:gd name="T6" fmla="*/ 40 w 776"/>
                  <a:gd name="T7" fmla="*/ 0 h 2368"/>
                  <a:gd name="T8" fmla="*/ 23 w 776"/>
                  <a:gd name="T9" fmla="*/ 0 h 2368"/>
                  <a:gd name="T10" fmla="*/ 45 w 776"/>
                  <a:gd name="T11" fmla="*/ 0 h 2368"/>
                  <a:gd name="T12" fmla="*/ 34 w 776"/>
                  <a:gd name="T13" fmla="*/ 0 h 2368"/>
                  <a:gd name="T14" fmla="*/ 56 w 776"/>
                  <a:gd name="T15" fmla="*/ 0 h 2368"/>
                  <a:gd name="T16" fmla="*/ 45 w 776"/>
                  <a:gd name="T17" fmla="*/ 0 h 2368"/>
                  <a:gd name="T18" fmla="*/ 62 w 776"/>
                  <a:gd name="T19" fmla="*/ 0 h 2368"/>
                  <a:gd name="T20" fmla="*/ 56 w 776"/>
                  <a:gd name="T21" fmla="*/ 0 h 2368"/>
                  <a:gd name="T22" fmla="*/ 68 w 776"/>
                  <a:gd name="T23" fmla="*/ 0 h 2368"/>
                  <a:gd name="T24" fmla="*/ 68 w 776"/>
                  <a:gd name="T25" fmla="*/ 0 h 2368"/>
                  <a:gd name="T26" fmla="*/ 79 w 776"/>
                  <a:gd name="T27" fmla="*/ 0 h 2368"/>
                  <a:gd name="T28" fmla="*/ 73 w 776"/>
                  <a:gd name="T29" fmla="*/ 0 h 2368"/>
                  <a:gd name="T30" fmla="*/ 85 w 776"/>
                  <a:gd name="T31" fmla="*/ 0 h 2368"/>
                  <a:gd name="T32" fmla="*/ 79 w 776"/>
                  <a:gd name="T33" fmla="*/ 0 h 2368"/>
                  <a:gd name="T34" fmla="*/ 85 w 776"/>
                  <a:gd name="T35" fmla="*/ 0 h 2368"/>
                  <a:gd name="T36" fmla="*/ 79 w 776"/>
                  <a:gd name="T37" fmla="*/ 0 h 2368"/>
                  <a:gd name="T38" fmla="*/ 90 w 776"/>
                  <a:gd name="T39" fmla="*/ 0 h 2368"/>
                  <a:gd name="T40" fmla="*/ 85 w 776"/>
                  <a:gd name="T41" fmla="*/ 0 h 2368"/>
                  <a:gd name="T42" fmla="*/ 90 w 776"/>
                  <a:gd name="T43" fmla="*/ 0 h 2368"/>
                  <a:gd name="T44" fmla="*/ 85 w 776"/>
                  <a:gd name="T45" fmla="*/ 0 h 2368"/>
                  <a:gd name="T46" fmla="*/ 9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3021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3022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3022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A7EE8D3-D2B9-4AAD-AF1B-BF95DC75F84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87" r:id="rId1"/>
    <p:sldLayoutId id="2147505504" r:id="rId2"/>
    <p:sldLayoutId id="2147505505" r:id="rId3"/>
    <p:sldLayoutId id="2147505506" r:id="rId4"/>
    <p:sldLayoutId id="2147505507" r:id="rId5"/>
    <p:sldLayoutId id="2147505508" r:id="rId6"/>
    <p:sldLayoutId id="2147505509" r:id="rId7"/>
    <p:sldLayoutId id="2147505510" r:id="rId8"/>
    <p:sldLayoutId id="2147505511" r:id="rId9"/>
    <p:sldLayoutId id="2147505512" r:id="rId10"/>
    <p:sldLayoutId id="2147505513" r:id="rId11"/>
  </p:sldLayoutIdLst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28F179-5D36-43B4-B85F-211E4977E0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24" r:id="rId1"/>
    <p:sldLayoutId id="2147505725" r:id="rId2"/>
    <p:sldLayoutId id="2147505726" r:id="rId3"/>
    <p:sldLayoutId id="2147505727" r:id="rId4"/>
    <p:sldLayoutId id="2147505728" r:id="rId5"/>
    <p:sldLayoutId id="2147505729" r:id="rId6"/>
    <p:sldLayoutId id="2147505730" r:id="rId7"/>
    <p:sldLayoutId id="2147505731" r:id="rId8"/>
    <p:sldLayoutId id="2147505732" r:id="rId9"/>
    <p:sldLayoutId id="2147505733" r:id="rId10"/>
    <p:sldLayoutId id="2147505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741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19FCC6-DED2-4648-B510-CDF0290472C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4C7719-B86C-4277-9B67-B6DF2AC641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47" r:id="rId1"/>
    <p:sldLayoutId id="2147505748" r:id="rId2"/>
    <p:sldLayoutId id="2147505749" r:id="rId3"/>
    <p:sldLayoutId id="2147505750" r:id="rId4"/>
    <p:sldLayoutId id="2147505751" r:id="rId5"/>
    <p:sldLayoutId id="2147505752" r:id="rId6"/>
    <p:sldLayoutId id="2147505753" r:id="rId7"/>
    <p:sldLayoutId id="2147505754" r:id="rId8"/>
    <p:sldLayoutId id="2147505755" r:id="rId9"/>
    <p:sldLayoutId id="2147505756" r:id="rId10"/>
    <p:sldLayoutId id="2147505757" r:id="rId11"/>
    <p:sldLayoutId id="2147505758" r:id="rId12"/>
    <p:sldLayoutId id="2147505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8436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90CE2D-F2B0-430D-AC92-2E4BADD06BB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8440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442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8A1FD3-37F8-479E-B639-695DC349AE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60" r:id="rId1"/>
    <p:sldLayoutId id="2147505761" r:id="rId2"/>
    <p:sldLayoutId id="2147505762" r:id="rId3"/>
    <p:sldLayoutId id="2147505763" r:id="rId4"/>
    <p:sldLayoutId id="2147505764" r:id="rId5"/>
    <p:sldLayoutId id="2147505765" r:id="rId6"/>
    <p:sldLayoutId id="2147505766" r:id="rId7"/>
    <p:sldLayoutId id="2147505767" r:id="rId8"/>
    <p:sldLayoutId id="2147505768" r:id="rId9"/>
    <p:sldLayoutId id="2147505769" r:id="rId10"/>
    <p:sldLayoutId id="21475057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94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9C715-5247-4C74-93DF-795500E380E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9464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66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97E049-BD9B-4B94-896A-884CCDF589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71" r:id="rId1"/>
    <p:sldLayoutId id="2147505772" r:id="rId2"/>
    <p:sldLayoutId id="2147505773" r:id="rId3"/>
    <p:sldLayoutId id="2147505774" r:id="rId4"/>
    <p:sldLayoutId id="2147505775" r:id="rId5"/>
    <p:sldLayoutId id="2147505776" r:id="rId6"/>
    <p:sldLayoutId id="2147505777" r:id="rId7"/>
    <p:sldLayoutId id="2147505778" r:id="rId8"/>
    <p:sldLayoutId id="2147505779" r:id="rId9"/>
    <p:sldLayoutId id="2147505780" r:id="rId10"/>
    <p:sldLayoutId id="2147505781" r:id="rId11"/>
    <p:sldLayoutId id="21475057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20484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</a:defRPr>
            </a:lvl1pPr>
          </a:lstStyle>
          <a:p>
            <a:pPr>
              <a:defRPr/>
            </a:pPr>
            <a:fld id="{FBD402A3-AC5A-4C62-97E8-8F3861A16794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488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490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B40813C-F2E1-4283-A5F5-605B6ABD997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784" r:id="rId1"/>
    <p:sldLayoutId id="2147505785" r:id="rId2"/>
    <p:sldLayoutId id="2147505786" r:id="rId3"/>
    <p:sldLayoutId id="2147505638" r:id="rId4"/>
    <p:sldLayoutId id="2147505639" r:id="rId5"/>
    <p:sldLayoutId id="2147505787" r:id="rId6"/>
    <p:sldLayoutId id="2147505640" r:id="rId7"/>
    <p:sldLayoutId id="2147505788" r:id="rId8"/>
    <p:sldLayoutId id="2147505789" r:id="rId9"/>
    <p:sldLayoutId id="2147505641" r:id="rId10"/>
    <p:sldLayoutId id="21475056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79388" y="6350"/>
            <a:ext cx="8424862" cy="6851650"/>
            <a:chOff x="0" y="4"/>
            <a:chExt cx="5758" cy="4316"/>
          </a:xfrm>
        </p:grpSpPr>
        <p:sp>
          <p:nvSpPr>
            <p:cNvPr id="22537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2538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2539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2540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1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2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3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4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2804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546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2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2 w 251"/>
                  <a:gd name="T5" fmla="*/ 12 h 12"/>
                  <a:gd name="T6" fmla="*/ 352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547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2804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42804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333375"/>
            <a:ext cx="532923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sp>
        <p:nvSpPr>
          <p:cNvPr id="42804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989138"/>
            <a:ext cx="7399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2804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2805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2805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4E67B968-832A-4ACA-994D-BEA7C7D5986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pic>
        <p:nvPicPr>
          <p:cNvPr id="22536" name="Picture 42"/>
          <p:cNvPicPr>
            <a:picLocks noChangeAspect="1" noChangeArrowheads="1"/>
          </p:cNvPicPr>
          <p:nvPr/>
        </p:nvPicPr>
        <p:blipFill>
          <a:blip r:embed="rId1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1042988" cy="909637"/>
          </a:xfrm>
          <a:prstGeom prst="rect">
            <a:avLst/>
          </a:prstGeom>
          <a:solidFill>
            <a:srgbClr val="C2C0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790" r:id="rId1"/>
    <p:sldLayoutId id="2147505791" r:id="rId2"/>
    <p:sldLayoutId id="2147505792" r:id="rId3"/>
    <p:sldLayoutId id="2147505793" r:id="rId4"/>
    <p:sldLayoutId id="2147505794" r:id="rId5"/>
    <p:sldLayoutId id="2147505795" r:id="rId6"/>
    <p:sldLayoutId id="2147505796" r:id="rId7"/>
    <p:sldLayoutId id="2147505797" r:id="rId8"/>
    <p:sldLayoutId id="2147505798" r:id="rId9"/>
    <p:sldLayoutId id="2147505799" r:id="rId10"/>
    <p:sldLayoutId id="21475058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939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39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0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1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5942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2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2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3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4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5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6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7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8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9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0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1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2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3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4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5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6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7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8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59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60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961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B7D8D5B-EB1D-484A-AB4D-C32C3ED082C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961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61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61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961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801" r:id="rId1"/>
    <p:sldLayoutId id="2147505802" r:id="rId2"/>
    <p:sldLayoutId id="2147505803" r:id="rId3"/>
    <p:sldLayoutId id="2147505804" r:id="rId4"/>
    <p:sldLayoutId id="2147505805" r:id="rId5"/>
    <p:sldLayoutId id="2147505806" r:id="rId6"/>
    <p:sldLayoutId id="2147505807" r:id="rId7"/>
    <p:sldLayoutId id="2147505808" r:id="rId8"/>
    <p:sldLayoutId id="2147505809" r:id="rId9"/>
    <p:sldLayoutId id="2147505810" r:id="rId10"/>
    <p:sldLayoutId id="2147505811" r:id="rId11"/>
    <p:sldLayoutId id="2147505812" r:id="rId12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25607" name="Espaço Reservado para Texto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5CC86A61-577F-4C89-8A55-CF45DB9868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14" r:id="rId1"/>
    <p:sldLayoutId id="2147505664" r:id="rId2"/>
    <p:sldLayoutId id="2147505815" r:id="rId3"/>
    <p:sldLayoutId id="2147505665" r:id="rId4"/>
    <p:sldLayoutId id="2147505666" r:id="rId5"/>
    <p:sldLayoutId id="2147505667" r:id="rId6"/>
    <p:sldLayoutId id="2147505816" r:id="rId7"/>
    <p:sldLayoutId id="2147505668" r:id="rId8"/>
    <p:sldLayoutId id="2147505817" r:id="rId9"/>
    <p:sldLayoutId id="2147505669" r:id="rId10"/>
    <p:sldLayoutId id="2147505670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sphere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5" y="0"/>
            <a:ext cx="32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457200"/>
            <a:ext cx="3657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1B0F271-F4AA-4DFA-B796-EB0D21EAB30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0" y="6426200"/>
            <a:ext cx="2819400" cy="127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025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18" r:id="rId1"/>
    <p:sldLayoutId id="2147505671" r:id="rId2"/>
    <p:sldLayoutId id="2147505819" r:id="rId3"/>
    <p:sldLayoutId id="2147505672" r:id="rId4"/>
    <p:sldLayoutId id="2147505673" r:id="rId5"/>
    <p:sldLayoutId id="2147505674" r:id="rId6"/>
    <p:sldLayoutId id="2147505675" r:id="rId7"/>
    <p:sldLayoutId id="2147505676" r:id="rId8"/>
    <p:sldLayoutId id="2147505677" r:id="rId9"/>
    <p:sldLayoutId id="2147505678" r:id="rId10"/>
    <p:sldLayoutId id="2147505679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411163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593725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776288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958850" indent="-182563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76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2C33CEC-D121-464A-8572-E71FC281E56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20" r:id="rId1"/>
    <p:sldLayoutId id="2147505680" r:id="rId2"/>
    <p:sldLayoutId id="2147505821" r:id="rId3"/>
    <p:sldLayoutId id="2147505681" r:id="rId4"/>
    <p:sldLayoutId id="2147505822" r:id="rId5"/>
    <p:sldLayoutId id="2147505682" r:id="rId6"/>
    <p:sldLayoutId id="2147505683" r:id="rId7"/>
    <p:sldLayoutId id="2147505823" r:id="rId8"/>
    <p:sldLayoutId id="2147505684" r:id="rId9"/>
    <p:sldLayoutId id="2147505685" r:id="rId10"/>
    <p:sldLayoutId id="2147505686" r:id="rId11"/>
    <p:sldLayoutId id="2147505824" r:id="rId12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525315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latin typeface="Arial" charset="0"/>
                <a:cs typeface="+mn-cs"/>
              </a:endParaRPr>
            </a:p>
          </p:txBody>
        </p:sp>
        <p:pic>
          <p:nvPicPr>
            <p:cNvPr id="2057" name="Picture 4" descr="slidemaster_med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5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2531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253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2532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253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212A00A0-96A0-4685-B9AA-3B84833B8D1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688" r:id="rId1"/>
    <p:sldLayoutId id="2147505514" r:id="rId2"/>
    <p:sldLayoutId id="2147505515" r:id="rId3"/>
    <p:sldLayoutId id="2147505516" r:id="rId4"/>
    <p:sldLayoutId id="2147505517" r:id="rId5"/>
    <p:sldLayoutId id="2147505518" r:id="rId6"/>
    <p:sldLayoutId id="2147505519" r:id="rId7"/>
    <p:sldLayoutId id="2147505520" r:id="rId8"/>
    <p:sldLayoutId id="2147505521" r:id="rId9"/>
    <p:sldLayoutId id="2147505522" r:id="rId10"/>
    <p:sldLayoutId id="2147505523" r:id="rId11"/>
    <p:sldLayoutId id="2147505524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26" r:id="rId1"/>
    <p:sldLayoutId id="2147505827" r:id="rId2"/>
    <p:sldLayoutId id="2147505828" r:id="rId3"/>
    <p:sldLayoutId id="2147505829" r:id="rId4"/>
    <p:sldLayoutId id="2147505830" r:id="rId5"/>
    <p:sldLayoutId id="2147505831" r:id="rId6"/>
    <p:sldLayoutId id="2147505832" r:id="rId7"/>
    <p:sldLayoutId id="2147505833" r:id="rId8"/>
    <p:sldLayoutId id="2147505834" r:id="rId9"/>
    <p:sldLayoutId id="2147505835" r:id="rId10"/>
    <p:sldLayoutId id="214750583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38" r:id="rId1"/>
    <p:sldLayoutId id="2147505839" r:id="rId2"/>
    <p:sldLayoutId id="2147505840" r:id="rId3"/>
    <p:sldLayoutId id="2147505841" r:id="rId4"/>
    <p:sldLayoutId id="2147505842" r:id="rId5"/>
    <p:sldLayoutId id="2147505843" r:id="rId6"/>
    <p:sldLayoutId id="2147505844" r:id="rId7"/>
    <p:sldLayoutId id="2147505845" r:id="rId8"/>
    <p:sldLayoutId id="2147505846" r:id="rId9"/>
    <p:sldLayoutId id="2147505847" r:id="rId10"/>
    <p:sldLayoutId id="2147505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50" r:id="rId1"/>
    <p:sldLayoutId id="2147505851" r:id="rId2"/>
    <p:sldLayoutId id="2147505852" r:id="rId3"/>
    <p:sldLayoutId id="2147505853" r:id="rId4"/>
    <p:sldLayoutId id="2147505854" r:id="rId5"/>
    <p:sldLayoutId id="2147505855" r:id="rId6"/>
    <p:sldLayoutId id="2147505856" r:id="rId7"/>
    <p:sldLayoutId id="2147505857" r:id="rId8"/>
    <p:sldLayoutId id="2147505858" r:id="rId9"/>
    <p:sldLayoutId id="2147505859" r:id="rId10"/>
    <p:sldLayoutId id="214750586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62" r:id="rId1"/>
    <p:sldLayoutId id="2147505863" r:id="rId2"/>
    <p:sldLayoutId id="2147505864" r:id="rId3"/>
    <p:sldLayoutId id="2147505865" r:id="rId4"/>
    <p:sldLayoutId id="2147505866" r:id="rId5"/>
    <p:sldLayoutId id="2147505867" r:id="rId6"/>
    <p:sldLayoutId id="2147505868" r:id="rId7"/>
    <p:sldLayoutId id="2147505869" r:id="rId8"/>
    <p:sldLayoutId id="2147505870" r:id="rId9"/>
    <p:sldLayoutId id="2147505871" r:id="rId10"/>
    <p:sldLayoutId id="214750587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874" r:id="rId1"/>
    <p:sldLayoutId id="2147505875" r:id="rId2"/>
    <p:sldLayoutId id="2147505876" r:id="rId3"/>
    <p:sldLayoutId id="2147505877" r:id="rId4"/>
    <p:sldLayoutId id="2147505878" r:id="rId5"/>
    <p:sldLayoutId id="2147505879" r:id="rId6"/>
    <p:sldLayoutId id="2147505880" r:id="rId7"/>
    <p:sldLayoutId id="2147505881" r:id="rId8"/>
    <p:sldLayoutId id="2147505882" r:id="rId9"/>
    <p:sldLayoutId id="2147505883" r:id="rId10"/>
    <p:sldLayoutId id="2147505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5886" r:id="rId1"/>
    <p:sldLayoutId id="2147505887" r:id="rId2"/>
    <p:sldLayoutId id="2147505888" r:id="rId3"/>
    <p:sldLayoutId id="2147505889" r:id="rId4"/>
    <p:sldLayoutId id="2147505890" r:id="rId5"/>
    <p:sldLayoutId id="2147505891" r:id="rId6"/>
    <p:sldLayoutId id="2147505892" r:id="rId7"/>
    <p:sldLayoutId id="2147505893" r:id="rId8"/>
    <p:sldLayoutId id="2147505894" r:id="rId9"/>
    <p:sldLayoutId id="2147505895" r:id="rId10"/>
    <p:sldLayoutId id="2147505896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910" r:id="rId1"/>
    <p:sldLayoutId id="2147505911" r:id="rId2"/>
    <p:sldLayoutId id="2147505912" r:id="rId3"/>
    <p:sldLayoutId id="2147505913" r:id="rId4"/>
    <p:sldLayoutId id="2147505914" r:id="rId5"/>
    <p:sldLayoutId id="2147505915" r:id="rId6"/>
    <p:sldLayoutId id="2147505916" r:id="rId7"/>
    <p:sldLayoutId id="2147505917" r:id="rId8"/>
    <p:sldLayoutId id="2147505918" r:id="rId9"/>
    <p:sldLayoutId id="2147505919" r:id="rId10"/>
    <p:sldLayoutId id="214750592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922" r:id="rId1"/>
    <p:sldLayoutId id="2147505923" r:id="rId2"/>
    <p:sldLayoutId id="2147505924" r:id="rId3"/>
    <p:sldLayoutId id="2147505925" r:id="rId4"/>
    <p:sldLayoutId id="2147505926" r:id="rId5"/>
    <p:sldLayoutId id="2147505927" r:id="rId6"/>
    <p:sldLayoutId id="2147505928" r:id="rId7"/>
    <p:sldLayoutId id="2147505929" r:id="rId8"/>
    <p:sldLayoutId id="2147505930" r:id="rId9"/>
    <p:sldLayoutId id="2147505931" r:id="rId10"/>
    <p:sldLayoutId id="214750593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6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6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6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E4A029-EE19-45B2-BBA6-C509EAFC53E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4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5934" r:id="rId1"/>
    <p:sldLayoutId id="2147505935" r:id="rId2"/>
    <p:sldLayoutId id="2147505936" r:id="rId3"/>
    <p:sldLayoutId id="2147505937" r:id="rId4"/>
    <p:sldLayoutId id="2147505938" r:id="rId5"/>
    <p:sldLayoutId id="2147505939" r:id="rId6"/>
    <p:sldLayoutId id="2147505940" r:id="rId7"/>
    <p:sldLayoutId id="2147505941" r:id="rId8"/>
    <p:sldLayoutId id="2147505942" r:id="rId9"/>
    <p:sldLayoutId id="2147505943" r:id="rId10"/>
    <p:sldLayoutId id="2147505944" r:id="rId11"/>
    <p:sldLayoutId id="2147505945" r:id="rId12"/>
    <p:sldLayoutId id="2147505946" r:id="rId13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5948" r:id="rId1"/>
    <p:sldLayoutId id="2147505949" r:id="rId2"/>
    <p:sldLayoutId id="2147505950" r:id="rId3"/>
    <p:sldLayoutId id="2147505951" r:id="rId4"/>
    <p:sldLayoutId id="2147505952" r:id="rId5"/>
    <p:sldLayoutId id="2147505953" r:id="rId6"/>
    <p:sldLayoutId id="2147505954" r:id="rId7"/>
    <p:sldLayoutId id="2147505955" r:id="rId8"/>
    <p:sldLayoutId id="2147505956" r:id="rId9"/>
    <p:sldLayoutId id="2147505957" r:id="rId10"/>
    <p:sldLayoutId id="2147505958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308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308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pt-BR" dirty="0"/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3082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  <p:sp>
            <p:nvSpPr>
              <p:cNvPr id="3083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dirty="0"/>
              </a:p>
            </p:txBody>
          </p:sp>
        </p:grpSp>
      </p:grpSp>
      <p:sp>
        <p:nvSpPr>
          <p:cNvPr id="307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959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59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959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D65CE0-E869-4897-AA74-9664E4840B7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689" r:id="rId1"/>
    <p:sldLayoutId id="2147505525" r:id="rId2"/>
    <p:sldLayoutId id="2147505526" r:id="rId3"/>
    <p:sldLayoutId id="2147505527" r:id="rId4"/>
    <p:sldLayoutId id="2147505528" r:id="rId5"/>
    <p:sldLayoutId id="2147505529" r:id="rId6"/>
    <p:sldLayoutId id="2147505530" r:id="rId7"/>
    <p:sldLayoutId id="2147505531" r:id="rId8"/>
    <p:sldLayoutId id="2147505532" r:id="rId9"/>
    <p:sldLayoutId id="2147505533" r:id="rId10"/>
    <p:sldLayoutId id="2147505534" r:id="rId11"/>
    <p:sldLayoutId id="2147505535" r:id="rId12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960" r:id="rId1"/>
    <p:sldLayoutId id="2147505961" r:id="rId2"/>
    <p:sldLayoutId id="2147505962" r:id="rId3"/>
    <p:sldLayoutId id="2147505963" r:id="rId4"/>
    <p:sldLayoutId id="2147505964" r:id="rId5"/>
    <p:sldLayoutId id="2147505965" r:id="rId6"/>
    <p:sldLayoutId id="2147505966" r:id="rId7"/>
    <p:sldLayoutId id="2147505967" r:id="rId8"/>
    <p:sldLayoutId id="2147505968" r:id="rId9"/>
    <p:sldLayoutId id="2147505969" r:id="rId10"/>
    <p:sldLayoutId id="2147505970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5972" r:id="rId1"/>
    <p:sldLayoutId id="2147505973" r:id="rId2"/>
    <p:sldLayoutId id="2147505974" r:id="rId3"/>
    <p:sldLayoutId id="2147505975" r:id="rId4"/>
    <p:sldLayoutId id="2147505976" r:id="rId5"/>
    <p:sldLayoutId id="2147505977" r:id="rId6"/>
    <p:sldLayoutId id="2147505978" r:id="rId7"/>
    <p:sldLayoutId id="2147505979" r:id="rId8"/>
    <p:sldLayoutId id="2147505980" r:id="rId9"/>
    <p:sldLayoutId id="2147505981" r:id="rId10"/>
    <p:sldLayoutId id="2147505982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pt-BR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pt-BR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984" r:id="rId1"/>
    <p:sldLayoutId id="2147505985" r:id="rId2"/>
    <p:sldLayoutId id="2147505986" r:id="rId3"/>
    <p:sldLayoutId id="2147505987" r:id="rId4"/>
    <p:sldLayoutId id="2147505988" r:id="rId5"/>
    <p:sldLayoutId id="2147505989" r:id="rId6"/>
    <p:sldLayoutId id="2147505990" r:id="rId7"/>
    <p:sldLayoutId id="2147505991" r:id="rId8"/>
    <p:sldLayoutId id="2147505992" r:id="rId9"/>
    <p:sldLayoutId id="2147505993" r:id="rId10"/>
    <p:sldLayoutId id="214750599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5996" r:id="rId1"/>
    <p:sldLayoutId id="2147505997" r:id="rId2"/>
    <p:sldLayoutId id="2147505998" r:id="rId3"/>
    <p:sldLayoutId id="2147505999" r:id="rId4"/>
    <p:sldLayoutId id="2147506000" r:id="rId5"/>
    <p:sldLayoutId id="2147506001" r:id="rId6"/>
    <p:sldLayoutId id="2147506002" r:id="rId7"/>
    <p:sldLayoutId id="2147506003" r:id="rId8"/>
    <p:sldLayoutId id="2147506004" r:id="rId9"/>
    <p:sldLayoutId id="2147506005" r:id="rId10"/>
    <p:sldLayoutId id="2147506006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06008" r:id="rId1"/>
    <p:sldLayoutId id="2147506009" r:id="rId2"/>
    <p:sldLayoutId id="2147506010" r:id="rId3"/>
    <p:sldLayoutId id="2147506011" r:id="rId4"/>
    <p:sldLayoutId id="2147506012" r:id="rId5"/>
    <p:sldLayoutId id="2147506013" r:id="rId6"/>
    <p:sldLayoutId id="2147506014" r:id="rId7"/>
    <p:sldLayoutId id="2147506015" r:id="rId8"/>
    <p:sldLayoutId id="2147506016" r:id="rId9"/>
    <p:sldLayoutId id="2147506017" r:id="rId10"/>
    <p:sldLayoutId id="2147506018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2A1EDA-8213-44BC-8D58-FFCAF1A6B48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84242-4094-4D18-9654-65C6E5ECB3D5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71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020" r:id="rId1"/>
    <p:sldLayoutId id="2147506021" r:id="rId2"/>
    <p:sldLayoutId id="2147506022" r:id="rId3"/>
    <p:sldLayoutId id="2147506023" r:id="rId4"/>
    <p:sldLayoutId id="2147506024" r:id="rId5"/>
    <p:sldLayoutId id="2147506025" r:id="rId6"/>
    <p:sldLayoutId id="2147506026" r:id="rId7"/>
    <p:sldLayoutId id="2147506027" r:id="rId8"/>
    <p:sldLayoutId id="2147506028" r:id="rId9"/>
    <p:sldLayoutId id="2147506029" r:id="rId10"/>
    <p:sldLayoutId id="21475060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2A1EDA-8213-44BC-8D58-FFCAF1A6B48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84242-4094-4D18-9654-65C6E5ECB3D5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01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032" r:id="rId1"/>
    <p:sldLayoutId id="2147506033" r:id="rId2"/>
    <p:sldLayoutId id="2147506034" r:id="rId3"/>
    <p:sldLayoutId id="2147506035" r:id="rId4"/>
    <p:sldLayoutId id="2147506036" r:id="rId5"/>
    <p:sldLayoutId id="2147506037" r:id="rId6"/>
    <p:sldLayoutId id="2147506038" r:id="rId7"/>
    <p:sldLayoutId id="2147506039" r:id="rId8"/>
    <p:sldLayoutId id="2147506040" r:id="rId9"/>
    <p:sldLayoutId id="2147506041" r:id="rId10"/>
    <p:sldLayoutId id="21475060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304617-673E-420B-B1DB-619C24457D8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F37B35-459F-4E8F-A267-444B3A0338A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1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044" r:id="rId1"/>
    <p:sldLayoutId id="2147506045" r:id="rId2"/>
    <p:sldLayoutId id="2147506046" r:id="rId3"/>
    <p:sldLayoutId id="2147506047" r:id="rId4"/>
    <p:sldLayoutId id="2147506048" r:id="rId5"/>
    <p:sldLayoutId id="2147506049" r:id="rId6"/>
    <p:sldLayoutId id="2147506050" r:id="rId7"/>
    <p:sldLayoutId id="2147506051" r:id="rId8"/>
    <p:sldLayoutId id="2147506052" r:id="rId9"/>
    <p:sldLayoutId id="2147506053" r:id="rId10"/>
    <p:sldLayoutId id="2147506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2A1EDA-8213-44BC-8D58-FFCAF1A6B48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24/04/2014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84242-4094-4D18-9654-65C6E5ECB3D5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19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6056" r:id="rId1"/>
    <p:sldLayoutId id="2147506057" r:id="rId2"/>
    <p:sldLayoutId id="2147506058" r:id="rId3"/>
    <p:sldLayoutId id="2147506059" r:id="rId4"/>
    <p:sldLayoutId id="2147506060" r:id="rId5"/>
    <p:sldLayoutId id="2147506061" r:id="rId6"/>
    <p:sldLayoutId id="2147506062" r:id="rId7"/>
    <p:sldLayoutId id="2147506063" r:id="rId8"/>
    <p:sldLayoutId id="2147506064" r:id="rId9"/>
    <p:sldLayoutId id="2147506065" r:id="rId10"/>
    <p:sldLayoutId id="21475060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150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7DD874-8F86-4B74-BAD7-531C2EBA8B93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5DDC25-A75D-4CE6-869F-E0A039CC95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9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068" r:id="rId1"/>
    <p:sldLayoutId id="2147506069" r:id="rId2"/>
    <p:sldLayoutId id="2147506070" r:id="rId3"/>
    <p:sldLayoutId id="2147506071" r:id="rId4"/>
    <p:sldLayoutId id="2147506072" r:id="rId5"/>
    <p:sldLayoutId id="2147506073" r:id="rId6"/>
    <p:sldLayoutId id="2147506074" r:id="rId7"/>
    <p:sldLayoutId id="2147506075" r:id="rId8"/>
    <p:sldLayoutId id="2147506076" r:id="rId9"/>
    <p:sldLayoutId id="2147506077" r:id="rId10"/>
    <p:sldLayoutId id="2147506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latin typeface="Arial" pitchFamily="34" charset="0"/>
            </a:endParaRPr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04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09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76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B0201B-0736-48E0-A936-7F02589CAB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0" y="0"/>
            <a:ext cx="1066800" cy="6856413"/>
            <a:chOff x="0" y="0"/>
            <a:chExt cx="672" cy="4319"/>
          </a:xfrm>
        </p:grpSpPr>
        <p:grpSp>
          <p:nvGrpSpPr>
            <p:cNvPr id="6154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6157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58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59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0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6161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2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3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6164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T0" fmla="*/ 0 w 22354"/>
                  <a:gd name="T1" fmla="*/ 0 h 43200"/>
                  <a:gd name="T2" fmla="*/ 0 w 22354"/>
                  <a:gd name="T3" fmla="*/ 0 h 43200"/>
                  <a:gd name="T4" fmla="*/ 0 w 22354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155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pt-BR" sz="2400" dirty="0">
                <a:latin typeface="Times New Roman" pitchFamily="18" charset="0"/>
              </a:endParaRPr>
            </a:p>
          </p:txBody>
        </p:sp>
        <p:sp>
          <p:nvSpPr>
            <p:cNvPr id="6156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6153" name="Rectangle 20"/>
          <p:cNvSpPr>
            <a:spLocks noChangeArrowheads="1"/>
          </p:cNvSpPr>
          <p:nvPr/>
        </p:nvSpPr>
        <p:spPr bwMode="auto">
          <a:xfrm>
            <a:off x="762000" y="1752600"/>
            <a:ext cx="8382000" cy="152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2" r:id="rId1"/>
    <p:sldLayoutId id="2147505558" r:id="rId2"/>
    <p:sldLayoutId id="2147505559" r:id="rId3"/>
    <p:sldLayoutId id="2147505560" r:id="rId4"/>
    <p:sldLayoutId id="2147505561" r:id="rId5"/>
    <p:sldLayoutId id="2147505562" r:id="rId6"/>
    <p:sldLayoutId id="2147505563" r:id="rId7"/>
    <p:sldLayoutId id="2147505564" r:id="rId8"/>
    <p:sldLayoutId id="2147505565" r:id="rId9"/>
    <p:sldLayoutId id="2147505566" r:id="rId10"/>
    <p:sldLayoutId id="2147505567" r:id="rId11"/>
    <p:sldLayoutId id="2147505568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080" r:id="rId1"/>
    <p:sldLayoutId id="2147506081" r:id="rId2"/>
    <p:sldLayoutId id="2147506082" r:id="rId3"/>
    <p:sldLayoutId id="2147506083" r:id="rId4"/>
    <p:sldLayoutId id="2147506084" r:id="rId5"/>
    <p:sldLayoutId id="2147506085" r:id="rId6"/>
    <p:sldLayoutId id="2147506086" r:id="rId7"/>
    <p:sldLayoutId id="2147506087" r:id="rId8"/>
    <p:sldLayoutId id="2147506088" r:id="rId9"/>
    <p:sldLayoutId id="2147506089" r:id="rId10"/>
    <p:sldLayoutId id="2147506090" r:id="rId11"/>
    <p:sldLayoutId id="214750609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endParaRPr lang="pt-BR" dirty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fld id="{D2B9508D-986B-4BD3-8F1B-F72ABF9571D9}" type="slidenum">
              <a:rPr lang="pt-BR"/>
              <a:pPr defTabSz="449263">
                <a:buSzPct val="100000"/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988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093" r:id="rId1"/>
    <p:sldLayoutId id="2147506094" r:id="rId2"/>
    <p:sldLayoutId id="2147506095" r:id="rId3"/>
    <p:sldLayoutId id="2147506096" r:id="rId4"/>
    <p:sldLayoutId id="2147506097" r:id="rId5"/>
    <p:sldLayoutId id="2147506098" r:id="rId6"/>
    <p:sldLayoutId id="2147506099" r:id="rId7"/>
    <p:sldLayoutId id="2147506100" r:id="rId8"/>
    <p:sldLayoutId id="2147506101" r:id="rId9"/>
    <p:sldLayoutId id="2147506102" r:id="rId10"/>
    <p:sldLayoutId id="214750610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94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9C715-5247-4C74-93DF-795500E380E9}" type="datetimeFigureOut">
              <a:rPr lang="pt-BR"/>
              <a:pPr>
                <a:defRPr/>
              </a:pPr>
              <a:t>24/04/2014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9464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66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97E049-BD9B-4B94-896A-884CCDF589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30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105" r:id="rId1"/>
    <p:sldLayoutId id="2147506106" r:id="rId2"/>
    <p:sldLayoutId id="2147506107" r:id="rId3"/>
    <p:sldLayoutId id="2147506108" r:id="rId4"/>
    <p:sldLayoutId id="2147506109" r:id="rId5"/>
    <p:sldLayoutId id="2147506110" r:id="rId6"/>
    <p:sldLayoutId id="2147506111" r:id="rId7"/>
    <p:sldLayoutId id="2147506112" r:id="rId8"/>
    <p:sldLayoutId id="2147506113" r:id="rId9"/>
    <p:sldLayoutId id="2147506114" r:id="rId10"/>
    <p:sldLayoutId id="2147506115" r:id="rId11"/>
    <p:sldLayoutId id="2147506116" r:id="rId12"/>
    <p:sldLayoutId id="214750611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8E8577-2B12-478F-893A-72BA325F86D5}" type="slidenum">
              <a:rPr lang="pt-BR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‹nº›</a:t>
            </a:fld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5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6119" r:id="rId1"/>
    <p:sldLayoutId id="2147506120" r:id="rId2"/>
    <p:sldLayoutId id="2147506121" r:id="rId3"/>
    <p:sldLayoutId id="2147506122" r:id="rId4"/>
    <p:sldLayoutId id="2147506123" r:id="rId5"/>
    <p:sldLayoutId id="2147506124" r:id="rId6"/>
    <p:sldLayoutId id="2147506125" r:id="rId7"/>
    <p:sldLayoutId id="2147506126" r:id="rId8"/>
    <p:sldLayoutId id="2147506127" r:id="rId9"/>
    <p:sldLayoutId id="2147506128" r:id="rId10"/>
    <p:sldLayoutId id="214750612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1229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sp>
          <p:nvSpPr>
            <p:cNvPr id="1229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  <p:grpSp>
          <p:nvGrpSpPr>
            <p:cNvPr id="1229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1230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5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</p:grpSp>
        <p:sp>
          <p:nvSpPr>
            <p:cNvPr id="69735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1229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29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973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00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622B07-88B7-4C2F-83FA-F39B3DA4F44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00076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6131" r:id="rId1"/>
    <p:sldLayoutId id="2147506132" r:id="rId2"/>
    <p:sldLayoutId id="2147506133" r:id="rId3"/>
    <p:sldLayoutId id="2147506134" r:id="rId4"/>
    <p:sldLayoutId id="2147506135" r:id="rId5"/>
    <p:sldLayoutId id="2147506136" r:id="rId6"/>
    <p:sldLayoutId id="2147506137" r:id="rId7"/>
    <p:sldLayoutId id="2147506138" r:id="rId8"/>
    <p:sldLayoutId id="2147506139" r:id="rId9"/>
    <p:sldLayoutId id="2147506140" r:id="rId10"/>
    <p:sldLayoutId id="2147506141" r:id="rId11"/>
    <p:sldLayoutId id="2147506142" r:id="rId12"/>
    <p:sldLayoutId id="2147506143" r:id="rId13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6157" r:id="rId1"/>
    <p:sldLayoutId id="2147506158" r:id="rId2"/>
    <p:sldLayoutId id="2147506159" r:id="rId3"/>
    <p:sldLayoutId id="2147506160" r:id="rId4"/>
    <p:sldLayoutId id="2147506161" r:id="rId5"/>
    <p:sldLayoutId id="2147506162" r:id="rId6"/>
    <p:sldLayoutId id="2147506163" r:id="rId7"/>
    <p:sldLayoutId id="2147506164" r:id="rId8"/>
    <p:sldLayoutId id="2147506165" r:id="rId9"/>
    <p:sldLayoutId id="2147506166" r:id="rId10"/>
    <p:sldLayoutId id="21475061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A7EE8D3-D2B9-4AAD-AF1B-BF95DC75F84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169" r:id="rId1"/>
    <p:sldLayoutId id="2147506170" r:id="rId2"/>
    <p:sldLayoutId id="2147506171" r:id="rId3"/>
    <p:sldLayoutId id="2147506172" r:id="rId4"/>
    <p:sldLayoutId id="2147506173" r:id="rId5"/>
    <p:sldLayoutId id="2147506174" r:id="rId6"/>
    <p:sldLayoutId id="2147506175" r:id="rId7"/>
    <p:sldLayoutId id="2147506176" r:id="rId8"/>
    <p:sldLayoutId id="2147506177" r:id="rId9"/>
    <p:sldLayoutId id="2147506178" r:id="rId10"/>
    <p:sldLayoutId id="21475061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latin typeface="Times New Roman" pitchFamily="18" charset="0"/>
              <a:cs typeface="+mn-cs"/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717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17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717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718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18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18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718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9735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cs typeface="+mn-cs"/>
              </a:endParaRPr>
            </a:p>
          </p:txBody>
        </p:sp>
      </p:grpSp>
      <p:sp>
        <p:nvSpPr>
          <p:cNvPr id="717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973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00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D4816A1-DE22-44AF-AC61-8D166A6AD0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3" r:id="rId1"/>
    <p:sldLayoutId id="2147505569" r:id="rId2"/>
    <p:sldLayoutId id="2147505570" r:id="rId3"/>
    <p:sldLayoutId id="2147505571" r:id="rId4"/>
    <p:sldLayoutId id="2147505572" r:id="rId5"/>
    <p:sldLayoutId id="2147505573" r:id="rId6"/>
    <p:sldLayoutId id="2147505574" r:id="rId7"/>
    <p:sldLayoutId id="2147505575" r:id="rId8"/>
    <p:sldLayoutId id="2147505576" r:id="rId9"/>
    <p:sldLayoutId id="2147505577" r:id="rId10"/>
    <p:sldLayoutId id="2147505578" r:id="rId11"/>
    <p:sldLayoutId id="2147505579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23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3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23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585AE72-AD89-480B-AF1F-1F62993504E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590" r:id="rId1"/>
    <p:sldLayoutId id="2147505591" r:id="rId2"/>
    <p:sldLayoutId id="2147505592" r:id="rId3"/>
    <p:sldLayoutId id="2147505593" r:id="rId4"/>
    <p:sldLayoutId id="2147505594" r:id="rId5"/>
    <p:sldLayoutId id="2147505595" r:id="rId6"/>
    <p:sldLayoutId id="2147505596" r:id="rId7"/>
    <p:sldLayoutId id="2147505597" r:id="rId8"/>
    <p:sldLayoutId id="2147505598" r:id="rId9"/>
    <p:sldLayoutId id="2147505599" r:id="rId10"/>
    <p:sldLayoutId id="2147505600" r:id="rId11"/>
    <p:sldLayoutId id="2147505601" r:id="rId12"/>
    <p:sldLayoutId id="2147505602" r:id="rId13"/>
    <p:sldLayoutId id="2147505695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04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09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76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76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BDC0800-2F90-4A96-B22B-B07F3BB67D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0" y="0"/>
            <a:ext cx="1066800" cy="6856413"/>
            <a:chOff x="0" y="0"/>
            <a:chExt cx="672" cy="4319"/>
          </a:xfrm>
        </p:grpSpPr>
        <p:grpSp>
          <p:nvGrpSpPr>
            <p:cNvPr id="11274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11277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278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279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0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281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2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3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</a:pPr>
                <a:endParaRPr kumimoji="1" lang="pt-BR" sz="2400" dirty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4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T0" fmla="*/ 0 w 22354"/>
                  <a:gd name="T1" fmla="*/ 0 h 43200"/>
                  <a:gd name="T2" fmla="*/ 0 w 22354"/>
                  <a:gd name="T3" fmla="*/ 0 h 43200"/>
                  <a:gd name="T4" fmla="*/ 0 w 22354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11275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kumimoji="1" lang="pt-BR" sz="2400" dirty="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11276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11273" name="Rectangle 20"/>
          <p:cNvSpPr>
            <a:spLocks noChangeArrowheads="1"/>
          </p:cNvSpPr>
          <p:nvPr/>
        </p:nvSpPr>
        <p:spPr bwMode="auto">
          <a:xfrm>
            <a:off x="762000" y="1752600"/>
            <a:ext cx="8382000" cy="152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pt-BR" sz="2400" dirty="0">
              <a:solidFill>
                <a:srgbClr val="EAEAEA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6" r:id="rId1"/>
    <p:sldLayoutId id="2147505615" r:id="rId2"/>
    <p:sldLayoutId id="2147505616" r:id="rId3"/>
    <p:sldLayoutId id="2147505617" r:id="rId4"/>
    <p:sldLayoutId id="2147505618" r:id="rId5"/>
    <p:sldLayoutId id="2147505619" r:id="rId6"/>
    <p:sldLayoutId id="2147505620" r:id="rId7"/>
    <p:sldLayoutId id="2147505621" r:id="rId8"/>
    <p:sldLayoutId id="2147505622" r:id="rId9"/>
    <p:sldLayoutId id="2147505623" r:id="rId10"/>
    <p:sldLayoutId id="2147505624" r:id="rId11"/>
    <p:sldLayoutId id="2147505625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1229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29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1229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1230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230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30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230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69735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srgbClr val="EAEAEA"/>
                </a:solidFill>
              </a:endParaRPr>
            </a:p>
          </p:txBody>
        </p:sp>
      </p:grpSp>
      <p:sp>
        <p:nvSpPr>
          <p:cNvPr id="1229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29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973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00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973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622B07-88B7-4C2F-83FA-F39B3DA4F44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5697" r:id="rId1"/>
    <p:sldLayoutId id="2147505626" r:id="rId2"/>
    <p:sldLayoutId id="2147505627" r:id="rId3"/>
    <p:sldLayoutId id="2147505628" r:id="rId4"/>
    <p:sldLayoutId id="2147505629" r:id="rId5"/>
    <p:sldLayoutId id="2147505630" r:id="rId6"/>
    <p:sldLayoutId id="2147505631" r:id="rId7"/>
    <p:sldLayoutId id="2147505632" r:id="rId8"/>
    <p:sldLayoutId id="2147505633" r:id="rId9"/>
    <p:sldLayoutId id="2147505634" r:id="rId10"/>
    <p:sldLayoutId id="2147505635" r:id="rId11"/>
    <p:sldLayoutId id="2147505636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  <a:endParaRPr lang="ja-JP" dirty="0"/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  <a:p>
            <a:pPr lvl="5"/>
            <a:r>
              <a:rPr lang="ja-JP" altLang="en-US" dirty="0" smtClean="0"/>
              <a:t>第</a:t>
            </a:r>
            <a:r>
              <a:rPr lang="en-US" altLang="ja-JP" dirty="0" smtClean="0"/>
              <a:t>6</a:t>
            </a:r>
            <a:r>
              <a:rPr lang="ja-JP" altLang="en-US" dirty="0" smtClean="0"/>
              <a:t>レベル</a:t>
            </a:r>
          </a:p>
          <a:p>
            <a:pPr lvl="6"/>
            <a:r>
              <a:rPr lang="ja-JP" altLang="en-US" dirty="0" smtClean="0"/>
              <a:t>第</a:t>
            </a:r>
            <a:r>
              <a:rPr lang="en-US" altLang="ja-JP" dirty="0" smtClean="0"/>
              <a:t>7</a:t>
            </a:r>
            <a:r>
              <a:rPr lang="ja-JP" altLang="en-US" dirty="0" smtClean="0"/>
              <a:t>レベル</a:t>
            </a:r>
          </a:p>
          <a:p>
            <a:pPr lvl="7"/>
            <a:r>
              <a:rPr lang="ja-JP" altLang="en-US" dirty="0" smtClean="0"/>
              <a:t>第</a:t>
            </a:r>
            <a:r>
              <a:rPr lang="en-US" altLang="ja-JP" dirty="0" smtClean="0"/>
              <a:t>8</a:t>
            </a:r>
            <a:r>
              <a:rPr lang="ja-JP" altLang="en-US" dirty="0" smtClean="0"/>
              <a:t>レベル</a:t>
            </a:r>
          </a:p>
          <a:p>
            <a:pPr lvl="8"/>
            <a:r>
              <a:rPr lang="ja-JP" altLang="en-US" dirty="0" smtClean="0"/>
              <a:t>第</a:t>
            </a:r>
            <a:r>
              <a:rPr lang="en-US" altLang="ja-JP" dirty="0" smtClean="0"/>
              <a:t>9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0" hangingPunct="0">
              <a:defRPr sz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altic" charset="-7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altic" charset="-7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0" hangingPunct="0">
              <a:defRPr sz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altic" charset="-70"/>
                <a:cs typeface="+mn-cs"/>
              </a:defRPr>
            </a:lvl1pPr>
          </a:lstStyle>
          <a:p>
            <a:pPr>
              <a:defRPr/>
            </a:pPr>
            <a:fld id="{7D3A104D-B08A-4703-9D7B-A193FA47FCEB}" type="slidenum">
              <a:rPr lang="de-CH"/>
              <a:pPr>
                <a:defRPr/>
              </a:pPr>
              <a:t>‹nº›</a:t>
            </a:fld>
            <a:endParaRPr lang="de-CH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698" r:id="rId1"/>
    <p:sldLayoutId id="2147505699" r:id="rId2"/>
    <p:sldLayoutId id="2147505700" r:id="rId3"/>
    <p:sldLayoutId id="2147505701" r:id="rId4"/>
    <p:sldLayoutId id="2147505702" r:id="rId5"/>
    <p:sldLayoutId id="2147505703" r:id="rId6"/>
    <p:sldLayoutId id="2147505704" r:id="rId7"/>
    <p:sldLayoutId id="2147505705" r:id="rId8"/>
    <p:sldLayoutId id="2147505706" r:id="rId9"/>
    <p:sldLayoutId id="2147505707" r:id="rId10"/>
    <p:sldLayoutId id="2147505708" r:id="rId11"/>
    <p:sldLayoutId id="2147505709" r:id="rId12"/>
    <p:sldLayoutId id="2147505710" r:id="rId13"/>
    <p:sldLayoutId id="21475057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6262B"/>
        </a:buClr>
        <a:buSzPct val="85000"/>
        <a:buFont typeface="Wingdings" pitchFamily="2" charset="2"/>
        <a:buChar char="n"/>
        <a:defRPr kumimoji="1" sz="28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C4C61"/>
        </a:buClr>
        <a:buSzPct val="75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6611A"/>
        </a:buClr>
        <a:buSzPct val="75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94461"/>
        </a:buClr>
        <a:buSzPct val="7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mediunidade_nos_tempos.htm" TargetMode="External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4.wmf"/><Relationship Id="rId3" Type="http://schemas.openxmlformats.org/officeDocument/2006/relationships/notesSlide" Target="../notesSlides/notesSlide5.xml"/><Relationship Id="rId21" Type="http://schemas.openxmlformats.org/officeDocument/2006/relationships/hyperlink" Target="http://pt.wikipedia.org/wiki/%C3%8Dsis" TargetMode="Externa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6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2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ia.heu.nom.br/fe_de_Paracelsus.html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oleObject" Target="../embeddings/Microsoft_Word_97_-_2003_Document1.doc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56.wmf"/><Relationship Id="rId3" Type="http://schemas.openxmlformats.org/officeDocument/2006/relationships/notesSlide" Target="../notesSlides/notesSlide7.xml"/><Relationship Id="rId21" Type="http://schemas.openxmlformats.org/officeDocument/2006/relationships/hyperlink" Target="http://www.guia.heu.nom.br/cura.htm" TargetMode="Externa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58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54.wmf"/><Relationship Id="rId22" Type="http://schemas.openxmlformats.org/officeDocument/2006/relationships/hyperlink" Target="http://www.guia.heu.nom.br/sono_e_cura.htm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guia.heu.nom.br/coronario.htm" TargetMode="External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96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landula_pineal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7.xml"/><Relationship Id="rId5" Type="http://schemas.openxmlformats.org/officeDocument/2006/relationships/image" Target="../media/image168.jpeg"/><Relationship Id="rId4" Type="http://schemas.openxmlformats.org/officeDocument/2006/relationships/hyperlink" Target="For&#231;as%20Sexuais%20-%20Jorge%20Andrea.pdf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7.xml"/><Relationship Id="rId5" Type="http://schemas.openxmlformats.org/officeDocument/2006/relationships/image" Target="../media/image170.jpeg"/><Relationship Id="rId4" Type="http://schemas.openxmlformats.org/officeDocument/2006/relationships/hyperlink" Target="http://www.guia.heu.nom.br/glandula_pineal.htm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7.xml"/><Relationship Id="rId4" Type="http://schemas.openxmlformats.org/officeDocument/2006/relationships/hyperlink" Target="For&#231;as%20Sexuais%20-%20Jorge%20Andrea.pdf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hyperlink" Target="http://www.guia.heu.nom.br/cerebral.htm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guia.heu.nom.br/cerebral.htm" TargetMode="External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96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laringeo.htm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56.wmf"/><Relationship Id="rId3" Type="http://schemas.openxmlformats.org/officeDocument/2006/relationships/notesSlide" Target="../notesSlides/notesSlide8.xml"/><Relationship Id="rId21" Type="http://schemas.openxmlformats.org/officeDocument/2006/relationships/hyperlink" Target="http://livrono.blogspot.com.br/2013/01/a-ressurreicao-da-filha-de-jairo-e-cura.html" TargetMode="Externa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61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62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0.wmf"/><Relationship Id="rId22" Type="http://schemas.openxmlformats.org/officeDocument/2006/relationships/hyperlink" Target="http://www.guia.heu.nom.br/milagres_de_jesus.htm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guia.heu.nom.br/laringeo.htm" TargetMode="External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96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hyperlink" Target="http://www.guia.heu.nom.br/cardiaco.htm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cardiaco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0.xml"/><Relationship Id="rId5" Type="http://schemas.openxmlformats.org/officeDocument/2006/relationships/image" Target="../media/image96.gif"/><Relationship Id="rId4" Type="http://schemas.openxmlformats.org/officeDocument/2006/relationships/image" Target="../media/image8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astrico.htm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astrico.htm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96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esplenico.htm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esplenico.htm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96.gi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hyperlink" Target="http://www.guia.heu.nom.br/genesico.htm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enesico.htm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0.xml"/><Relationship Id="rId4" Type="http://schemas.openxmlformats.org/officeDocument/2006/relationships/image" Target="../media/image96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guia.heu.nom.br/magnetismo_animal.htm" TargetMode="External"/><Relationship Id="rId2" Type="http://schemas.openxmlformats.org/officeDocument/2006/relationships/slideLayout" Target="../slideLayouts/slideLayout1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5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hyperlink" Target="http://pt.wikipedia.org/wiki/Gl%C3%A2ndula_pineal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hyperlink" Target="Livro%20-%20%20Missionarios%20da%20Luz.pdf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206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randes_cientistas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.abril.com.br/saude/melatonina-agenda-corpo-436397.s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21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ia.heu.nom.br/grandes_cientistas.htm" TargetMode="External"/><Relationship Id="rId3" Type="http://schemas.openxmlformats.org/officeDocument/2006/relationships/hyperlink" Target="http://www.guia.heu.nom.br/ernesto_Bozzano.htm" TargetMode="External"/><Relationship Id="rId7" Type="http://schemas.openxmlformats.org/officeDocument/2006/relationships/hyperlink" Target="http://www.guia.heu.nom.br/allan_kardec.htm" TargetMode="External"/><Relationship Id="rId2" Type="http://schemas.openxmlformats.org/officeDocument/2006/relationships/hyperlink" Target="http://www.guia.heu.nom.br/alexandre_aksakof.htm" TargetMode="External"/><Relationship Id="rId1" Type="http://schemas.openxmlformats.org/officeDocument/2006/relationships/slideLayout" Target="../slideLayouts/slideLayout226.xml"/><Relationship Id="rId6" Type="http://schemas.openxmlformats.org/officeDocument/2006/relationships/hyperlink" Target="http://www.guia.heu.nom.br/vibracoes.htm" TargetMode="External"/><Relationship Id="rId5" Type="http://schemas.openxmlformats.org/officeDocument/2006/relationships/hyperlink" Target="http://www.guia.heu.nom.br/william_crookes.htm" TargetMode="External"/><Relationship Id="rId4" Type="http://schemas.openxmlformats.org/officeDocument/2006/relationships/hyperlink" Target="http://www.guia.heu.nom.br/Crawford.html" TargetMode="External"/><Relationship Id="rId9" Type="http://schemas.openxmlformats.org/officeDocument/2006/relationships/hyperlink" Target="http://www.guia.heu.nom.br/Lombroso.htm" TargetMode="Externa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pb.org.br/index.php?option=com_content&amp;view=article&amp;id=1900:pineal-a-uniao-do-corpo-e-da-alma&amp;catid=80:mythos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218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Livro%20-%20Passes-e-Radiacoes.pdf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4" Type="http://schemas.openxmlformats.org/officeDocument/2006/relationships/hyperlink" Target="Livro%20-%20%20Missionarios%20da%20Luz.pdf" TargetMode="Externa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hyperlink" Target="http://ocaminho.com.br/ocaminho/Tematica/TM/M/Magnetismo.htm" TargetMode="External"/><Relationship Id="rId1" Type="http://schemas.openxmlformats.org/officeDocument/2006/relationships/slideLayout" Target="../slideLayouts/slideLayout8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8.xml"/><Relationship Id="rId6" Type="http://schemas.openxmlformats.org/officeDocument/2006/relationships/image" Target="../media/image223.jpeg"/><Relationship Id="rId5" Type="http://schemas.openxmlformats.org/officeDocument/2006/relationships/hyperlink" Target="Nos%20Dominios%20da%20Mediunidade.pdf" TargetMode="External"/><Relationship Id="rId4" Type="http://schemas.openxmlformats.org/officeDocument/2006/relationships/hyperlink" Target="Livro%20-%20Nos%20Dominios%20da%20Mediunidade.pdf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8.xml"/><Relationship Id="rId4" Type="http://schemas.openxmlformats.org/officeDocument/2006/relationships/hyperlink" Target="http://www.institutoandreluiz.org/o_passe_na_obra_de_andre_luiz.html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Nos%20Dominios%20da%20Mediunidade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8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wmf"/><Relationship Id="rId5" Type="http://schemas.openxmlformats.org/officeDocument/2006/relationships/oleObject" Target="../embeddings/Microsoft_Word_97_-_2003_Document2.doc"/><Relationship Id="rId4" Type="http://schemas.openxmlformats.org/officeDocument/2006/relationships/image" Target="../media/image36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Cure-se%20e%20Cure%20Pelos%20Passes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8.xml"/><Relationship Id="rId4" Type="http://schemas.openxmlformats.org/officeDocument/2006/relationships/image" Target="../media/image228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Universo%20e%20Vida%20(psicografia%20Hernane%20T.%20Sant&#8217;Anna%20-%20esp&#237;rito%20&#193;ureo)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227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8.xml"/><Relationship Id="rId4" Type="http://schemas.openxmlformats.org/officeDocument/2006/relationships/hyperlink" Target="Estudos_Espiritas.pdf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Passe_esp%C3%ADrita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1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hyperlink" Target="Evolu&#231;&#227;o%20em%20Dois%20Mundos.PDF" TargetMode="External"/><Relationship Id="rId1" Type="http://schemas.openxmlformats.org/officeDocument/2006/relationships/slideLayout" Target="../slideLayouts/slideLayout11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hyperlink" Target="Evolu&#231;&#227;o%20em%20Dois%20Mundos.PDF" TargetMode="External"/><Relationship Id="rId1" Type="http://schemas.openxmlformats.org/officeDocument/2006/relationships/slideLayout" Target="../slideLayouts/slideLayout112.xml"/><Relationship Id="rId4" Type="http://schemas.openxmlformats.org/officeDocument/2006/relationships/hyperlink" Target="http://ocaminho.com.br/ocaminho/Tematica/TM/C/Cura.htm" TargetMode="Externa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1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hyperlink" Target="Mecanismos%20da%20Mediunidade.pdf" TargetMode="External"/><Relationship Id="rId1" Type="http://schemas.openxmlformats.org/officeDocument/2006/relationships/slideLayout" Target="../slideLayouts/slideLayout47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Jean-Martin_Charcot" TargetMode="External"/><Relationship Id="rId3" Type="http://schemas.openxmlformats.org/officeDocument/2006/relationships/image" Target="../media/image67.jpeg"/><Relationship Id="rId7" Type="http://schemas.openxmlformats.org/officeDocument/2006/relationships/hyperlink" Target="http://www.autoresespiritasclassicos.com/Pesquisadores%20espiritas/Du%20Potet/Baron%20Du%20Potet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pt.wikipedia.org/wiki/Allan_Kardec" TargetMode="External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9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9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hyperlink" Target="http://www.oespiritismo.com.br/textos/ver.php?id1=276" TargetMode="External"/><Relationship Id="rId1" Type="http://schemas.openxmlformats.org/officeDocument/2006/relationships/slideLayout" Target="../slideLayouts/slideLayout491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491.xml"/><Relationship Id="rId4" Type="http://schemas.openxmlformats.org/officeDocument/2006/relationships/image" Target="../media/image243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49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7" Type="http://schemas.openxmlformats.org/officeDocument/2006/relationships/image" Target="../media/image249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491.xml"/><Relationship Id="rId6" Type="http://schemas.openxmlformats.org/officeDocument/2006/relationships/image" Target="../media/image248.jpeg"/><Relationship Id="rId5" Type="http://schemas.openxmlformats.org/officeDocument/2006/relationships/hyperlink" Target="http://www.guia.heu.nom.br/fluidoterapia.htm" TargetMode="External"/><Relationship Id="rId4" Type="http://schemas.openxmlformats.org/officeDocument/2006/relationships/image" Target="../media/image234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49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491.xml"/><Relationship Id="rId5" Type="http://schemas.openxmlformats.org/officeDocument/2006/relationships/image" Target="../media/image255.jpeg"/><Relationship Id="rId4" Type="http://schemas.openxmlformats.org/officeDocument/2006/relationships/image" Target="../media/image254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491.xml"/><Relationship Id="rId4" Type="http://schemas.openxmlformats.org/officeDocument/2006/relationships/image" Target="../media/image258.jpe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4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pt.wikipedia.org/wiki/Mesas_girantes" TargetMode="External"/><Relationship Id="rId5" Type="http://schemas.openxmlformats.org/officeDocument/2006/relationships/hyperlink" Target="http://www.febnet.org.br/blog/geral/pesquisas/downloads-material-completo/" TargetMode="External"/><Relationship Id="rId4" Type="http://schemas.openxmlformats.org/officeDocument/2006/relationships/image" Target="../media/image71.wmf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mecanismo_do_passe.htm" TargetMode="External"/><Relationship Id="rId1" Type="http://schemas.openxmlformats.org/officeDocument/2006/relationships/slideLayout" Target="../slideLayouts/slideLayout478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91.xml"/><Relationship Id="rId4" Type="http://schemas.openxmlformats.org/officeDocument/2006/relationships/hyperlink" Target="Mecanismos%20da%20Mediunidade.pdf" TargetMode="Externa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mecanismo_do_passe.htm" TargetMode="External"/><Relationship Id="rId1" Type="http://schemas.openxmlformats.org/officeDocument/2006/relationships/slideLayout" Target="../slideLayouts/slideLayout478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Mecanismos%20da%20Mediunidade.pdf" TargetMode="Externa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478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hyperlink" Target="Mecanismos%20da%20Mediunidade.pdf" TargetMode="Externa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478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49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42.xml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gif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9.pn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7" Type="http://schemas.openxmlformats.org/officeDocument/2006/relationships/hyperlink" Target="http://www.guia.heu.nom.br/fluidoterapia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gif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9.pn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4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1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hyperlink" Target="Missionarios%20da%20Luz.pdf" TargetMode="External"/><Relationship Id="rId1" Type="http://schemas.openxmlformats.org/officeDocument/2006/relationships/slideLayout" Target="../slideLayouts/slideLayout11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Dos%20Mediuns.pdf" TargetMode="External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12.xml"/><Relationship Id="rId4" Type="http://schemas.openxmlformats.org/officeDocument/2006/relationships/hyperlink" Target="Instru&#231;&#245;es%20Psicofonicas.pdf" TargetMode="Externa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1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Missionarios%20da%20Luz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77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hyperlink" Target="Os%20Mensageiros.pdf" TargetMode="External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12.xml"/><Relationship Id="rId4" Type="http://schemas.openxmlformats.org/officeDocument/2006/relationships/hyperlink" Target="Desobsessao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cronicashereticas.blog.terra.com.br/homeopatia-e-espiritismo/" TargetMode="External"/><Relationship Id="rId1" Type="http://schemas.openxmlformats.org/officeDocument/2006/relationships/slideLayout" Target="../slideLayouts/slideLayout104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Dos%20Mediuns.pdf" TargetMode="External"/><Relationship Id="rId2" Type="http://schemas.openxmlformats.org/officeDocument/2006/relationships/hyperlink" Target="O%20Consolador.pdf" TargetMode="External"/><Relationship Id="rId1" Type="http://schemas.openxmlformats.org/officeDocument/2006/relationships/slideLayout" Target="../slideLayouts/slideLayout112.xml"/><Relationship Id="rId5" Type="http://schemas.openxmlformats.org/officeDocument/2006/relationships/hyperlink" Target="Segue-me.pdf" TargetMode="External"/><Relationship Id="rId4" Type="http://schemas.openxmlformats.org/officeDocument/2006/relationships/hyperlink" Target="Dos%20Espiritos.pdf" TargetMode="Externa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1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1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1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41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8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tratamento_a_distancia.htm" TargetMode="External"/><Relationship Id="rId1" Type="http://schemas.openxmlformats.org/officeDocument/2006/relationships/slideLayout" Target="../slideLayouts/slideLayout428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428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hyperlink" Target="Missionarios%20da%20Luz.pdf" TargetMode="External"/><Relationship Id="rId1" Type="http://schemas.openxmlformats.org/officeDocument/2006/relationships/slideLayout" Target="../slideLayouts/slideLayout4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0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8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hyperlink" Target="http://mdemulher.abril.com.br/bem-estar/reportagem/religiao/como-cuidar-sua-saude-espiritual-694265.shtml" TargetMode="External"/><Relationship Id="rId1" Type="http://schemas.openxmlformats.org/officeDocument/2006/relationships/slideLayout" Target="../slideLayouts/slideLayout428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8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8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28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8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8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ecal.com/admin/pdf_apostilas/Passe.pdf" TargetMode="External"/><Relationship Id="rId1" Type="http://schemas.openxmlformats.org/officeDocument/2006/relationships/slideLayout" Target="../slideLayouts/slideLayout428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8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hyperlink" Target="Evolu&#231;&#227;o%20em%20Dois%20Mundos.PDF" TargetMode="External"/><Relationship Id="rId1" Type="http://schemas.openxmlformats.org/officeDocument/2006/relationships/slideLayout" Target="../slideLayouts/slideLayout4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wJ1ow4Vtpbs" TargetMode="External"/><Relationship Id="rId3" Type="http://schemas.openxmlformats.org/officeDocument/2006/relationships/image" Target="../media/image75.wmf"/><Relationship Id="rId7" Type="http://schemas.openxmlformats.org/officeDocument/2006/relationships/hyperlink" Target="http://youtu.be/AwXTGV8N5Z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pt.wikipedia.org/wiki/Fotografia_Kirlian" TargetMode="External"/><Relationship Id="rId5" Type="http://schemas.openxmlformats.org/officeDocument/2006/relationships/hyperlink" Target="http://www.guia.heu.nom.br/passe.htm" TargetMode="External"/><Relationship Id="rId4" Type="http://schemas.openxmlformats.org/officeDocument/2006/relationships/image" Target="../media/image76.wmf"/><Relationship Id="rId9" Type="http://schemas.openxmlformats.org/officeDocument/2006/relationships/hyperlink" Target="http://youtu.be/WCNK7gexpHY" TargetMode="Externa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hyperlink" Target="Curso%20-%20Obsessao%20e%20Desobsessao%202014.ppt" TargetMode="External"/><Relationship Id="rId1" Type="http://schemas.openxmlformats.org/officeDocument/2006/relationships/slideLayout" Target="../slideLayouts/slideLayout428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hyperlink" Target="Reformador%20-%20Novembro-2011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8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E/Equipe.htm" TargetMode="External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1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F/Fe.ht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0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5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0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7" Type="http://schemas.openxmlformats.org/officeDocument/2006/relationships/image" Target="../media/image29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image" Target="../media/image287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0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0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Desvendando-os-segredos-pela-foto-kirlian-Nelson-Donisete.pdf" TargetMode="External"/><Relationship Id="rId3" Type="http://schemas.openxmlformats.org/officeDocument/2006/relationships/hyperlink" Target="http://www.icefaovivo.com.br/index.php/forum/10-Temas-Esp%C3%ADritas/605-Fotos-Kirlian.html" TargetMode="External"/><Relationship Id="rId7" Type="http://schemas.openxmlformats.org/officeDocument/2006/relationships/hyperlink" Target="http://comkardec.blogspot.com.br/2011/01/fotografia-kirlian.html" TargetMode="External"/><Relationship Id="rId2" Type="http://schemas.openxmlformats.org/officeDocument/2006/relationships/hyperlink" Target="http://eradoespirito.blogspot.com.br/2012/05/sobre-fotos-kirlian-e-o-corpo.html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s://www.yumpu.com/pt/document/view/12579842/fotos-kirlian-a-comprovacao-cientifica-biblioteca-virtual-espirita" TargetMode="External"/><Relationship Id="rId5" Type="http://schemas.openxmlformats.org/officeDocument/2006/relationships/hyperlink" Target="http://conhecespirita.blogspot.com.br/2011/04/foto-kirlian-fotografia-da-aura.html" TargetMode="External"/><Relationship Id="rId4" Type="http://schemas.openxmlformats.org/officeDocument/2006/relationships/hyperlink" Target="http://pt.slideshare.net/claudioduartesa/aura-foto-kirlian" TargetMode="Externa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7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6.png"/><Relationship Id="rId5" Type="http://schemas.openxmlformats.org/officeDocument/2006/relationships/image" Target="../media/image291.png"/><Relationship Id="rId4" Type="http://schemas.openxmlformats.org/officeDocument/2006/relationships/oleObject" Target="../embeddings/oleObject26.bin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293.jpeg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0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0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0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7" Type="http://schemas.openxmlformats.org/officeDocument/2006/relationships/image" Target="../media/image299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0.xml"/><Relationship Id="rId4" Type="http://schemas.openxmlformats.org/officeDocument/2006/relationships/hyperlink" Target="http://ocaminho.com.br/ocaminho/Tematica/TM/R/Razao.htm" TargetMode="Externa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0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0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0.xml"/><Relationship Id="rId4" Type="http://schemas.openxmlformats.org/officeDocument/2006/relationships/hyperlink" Target="http://ocaminho.com.br/ocaminho/Tematica/TM/L/Liberdade.ht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artigosespiritaslucas.blogspot.com.br/2009/11/espiritismo-evidencias-cientificas.html" TargetMode="External"/><Relationship Id="rId2" Type="http://schemas.openxmlformats.org/officeDocument/2006/relationships/hyperlink" Target="http://www.ieja.org/portugues/Estudos/Artigos/p_espiritismoevidenciascientificas.htm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://eradoespirito.blogspot.com.br/2012/02/doze-obstaculos-ao-estudo-cientifico-da.html" TargetMode="External"/><Relationship Id="rId5" Type="http://schemas.openxmlformats.org/officeDocument/2006/relationships/hyperlink" Target="http://searinha.com.br/home/?p=802" TargetMode="External"/><Relationship Id="rId4" Type="http://schemas.openxmlformats.org/officeDocument/2006/relationships/hyperlink" Target="http://magnetizador.blogspot.com.br/2008/11/eficcia-da-fluidoterapia-evidncias.html" TargetMode="Externa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29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hyperlink" Target="Dos%20Mediuns.pdf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2.xml"/><Relationship Id="rId4" Type="http://schemas.openxmlformats.org/officeDocument/2006/relationships/hyperlink" Target="http://ocaminho.com.br/ocaminho/Tematica/TM/V/Vontade.htm" TargetMode="Externa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A%20Genese.pdf" TargetMode="Externa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2.xml"/><Relationship Id="rId4" Type="http://schemas.openxmlformats.org/officeDocument/2006/relationships/hyperlink" Target="http://pt.wikipedia.org/wiki/Tratamento_espiritual" TargetMode="Externa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5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hyperlink" Target="Nos%20Dominios%20da%20Mediunidade.pdf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56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az.com.br/brain_waves_31.html" TargetMode="External"/><Relationship Id="rId2" Type="http://schemas.openxmlformats.org/officeDocument/2006/relationships/hyperlink" Target="http://www.neuroterapia.com.br/ondas-cerebrais-neurofeedback.html" TargetMode="External"/><Relationship Id="rId1" Type="http://schemas.openxmlformats.org/officeDocument/2006/relationships/slideLayout" Target="../slideLayouts/slideLayout199.xml"/><Relationship Id="rId5" Type="http://schemas.openxmlformats.org/officeDocument/2006/relationships/hyperlink" Target="http://www.holosonic.com.br/os4estados.htm" TargetMode="External"/><Relationship Id="rId4" Type="http://schemas.openxmlformats.org/officeDocument/2006/relationships/hyperlink" Target="http://www.mental-waves.com/pt/sincroniza%C3%A7%C3%A3o-e-c%C3%A9rebro-de-ond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kardeconline.com.br/profiles/blog/show?id=4717287:BlogPost:587855&amp;xgs=1&amp;xg_source=msg_share_post#axzz2mcgZlorH" TargetMode="External"/><Relationship Id="rId2" Type="http://schemas.openxmlformats.org/officeDocument/2006/relationships/hyperlink" Target="http://kardeconline.com.br/video/video/show?id=4717287:Video:587859&amp;xgs=1&amp;xg_source=msg_share_video" TargetMode="External"/><Relationship Id="rId1" Type="http://schemas.openxmlformats.org/officeDocument/2006/relationships/slideLayout" Target="../slideLayouts/slideLayout110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6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78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Eletroencefalografia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pirito.org.br/portal/artigos/geeu/estudo-passe.html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89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3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34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utrinaespirita.com.br/?q=node/58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giobiagigregorio.com.br/palestra/amai-vos-e-instrui-vos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sabedoriacafe.blogspot.com.br/2012/07/pesquisa-revela-poder-da-energia.html" TargetMode="External"/><Relationship Id="rId1" Type="http://schemas.openxmlformats.org/officeDocument/2006/relationships/slideLayout" Target="../slideLayouts/slideLayout484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6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hyperlink" Target="Dos%20Espiritos.pdf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6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13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hyperlink" Target="http://ocaminho.com.br/ocaminho/TXavieriano/Livros/Pnv/Pnv08.htm" TargetMode="External"/><Relationship Id="rId1" Type="http://schemas.openxmlformats.org/officeDocument/2006/relationships/slideLayout" Target="../slideLayouts/slideLayout13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1.xml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hyperlink" Target="Dos%20Espiritos.pdf" TargetMode="External"/><Relationship Id="rId3" Type="http://schemas.openxmlformats.org/officeDocument/2006/relationships/image" Target="../media/image311.jpeg"/><Relationship Id="rId7" Type="http://schemas.openxmlformats.org/officeDocument/2006/relationships/image" Target="../media/image310.e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09.png"/><Relationship Id="rId4" Type="http://schemas.openxmlformats.org/officeDocument/2006/relationships/oleObject" Target="../embeddings/oleObject27.bin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6.xml"/><Relationship Id="rId5" Type="http://schemas.openxmlformats.org/officeDocument/2006/relationships/hyperlink" Target="Evangelho.pdf" TargetMode="External"/><Relationship Id="rId4" Type="http://schemas.openxmlformats.org/officeDocument/2006/relationships/image" Target="../media/image313.gif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hyperlink" Target="Nos%20Dominios%20da%20Mediunidade.pdf" TargetMode="External"/><Relationship Id="rId1" Type="http://schemas.openxmlformats.org/officeDocument/2006/relationships/slideLayout" Target="../slideLayouts/slideLayout406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29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hyperlink" Target="Obras%20Postumas.pdf" TargetMode="External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ocaminho.com.br/ocaminho/TKardequiano/TKP/Re66/Mar/Re66MarA01.htm" TargetMode="External"/><Relationship Id="rId3" Type="http://schemas.openxmlformats.org/officeDocument/2006/relationships/hyperlink" Target="http://www.guia.heu.nom.br/fluido_espiritual.htm" TargetMode="External"/><Relationship Id="rId7" Type="http://schemas.openxmlformats.org/officeDocument/2006/relationships/hyperlink" Target="http://ocaminho.com.br/ocaminho/Tematica/TM/P/Perispirito.htm" TargetMode="External"/><Relationship Id="rId2" Type="http://schemas.openxmlformats.org/officeDocument/2006/relationships/hyperlink" Target="http://www.guia.heu.nom.br/fluidos.htm" TargetMode="External"/><Relationship Id="rId1" Type="http://schemas.openxmlformats.org/officeDocument/2006/relationships/slideLayout" Target="../slideLayouts/slideLayout158.xml"/><Relationship Id="rId6" Type="http://schemas.openxmlformats.org/officeDocument/2006/relationships/hyperlink" Target="http://www.aeradoespirito.net/Livros1/AlmaEspiritoPerispiritoPrincVitalFluVital.pdf" TargetMode="External"/><Relationship Id="rId5" Type="http://schemas.openxmlformats.org/officeDocument/2006/relationships/hyperlink" Target="http://www.guia.heu.nom.br/qualidade_dos_fluidos.htm" TargetMode="External"/><Relationship Id="rId4" Type="http://schemas.openxmlformats.org/officeDocument/2006/relationships/hyperlink" Target="http://www.guia.heu.nom.br/fluido_vital.htm" TargetMode="Externa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9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129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wmf"/><Relationship Id="rId1" Type="http://schemas.openxmlformats.org/officeDocument/2006/relationships/slideLayout" Target="../slideLayouts/slideLayout129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9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jpeg"/><Relationship Id="rId5" Type="http://schemas.openxmlformats.org/officeDocument/2006/relationships/image" Target="../media/image311.jpeg"/><Relationship Id="rId4" Type="http://schemas.openxmlformats.org/officeDocument/2006/relationships/image" Target="../media/image316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wmf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11.jpeg"/><Relationship Id="rId4" Type="http://schemas.openxmlformats.org/officeDocument/2006/relationships/image" Target="../media/image8.jpe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20.jpe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21.jpeg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wmf"/><Relationship Id="rId2" Type="http://schemas.openxmlformats.org/officeDocument/2006/relationships/hyperlink" Target="Evangelho.pdf" TargetMode="External"/><Relationship Id="rId1" Type="http://schemas.openxmlformats.org/officeDocument/2006/relationships/slideLayout" Target="../slideLayouts/slideLayout1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3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hyperlink" Target="Evangelho.pdf" TargetMode="External"/><Relationship Id="rId2" Type="http://schemas.openxmlformats.org/officeDocument/2006/relationships/image" Target="../media/image323.wmf"/><Relationship Id="rId1" Type="http://schemas.openxmlformats.org/officeDocument/2006/relationships/slideLayout" Target="../slideLayouts/slideLayout129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29.xml"/><Relationship Id="rId5" Type="http://schemas.openxmlformats.org/officeDocument/2006/relationships/hyperlink" Target="http://ocaminho.com.br/ocaminho/Tematica/TM/S/Sentimento.htm" TargetMode="External"/><Relationship Id="rId4" Type="http://schemas.openxmlformats.org/officeDocument/2006/relationships/hyperlink" Target="Evangelho.pdf" TargetMode="External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327.wmf"/><Relationship Id="rId7" Type="http://schemas.openxmlformats.org/officeDocument/2006/relationships/image" Target="../media/image329.wmf"/><Relationship Id="rId12" Type="http://schemas.openxmlformats.org/officeDocument/2006/relationships/image" Target="../media/image311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6.png"/><Relationship Id="rId11" Type="http://schemas.openxmlformats.org/officeDocument/2006/relationships/hyperlink" Target="Evangelho.pdf" TargetMode="External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31.wmf"/><Relationship Id="rId4" Type="http://schemas.openxmlformats.org/officeDocument/2006/relationships/image" Target="../media/image328.wmf"/><Relationship Id="rId9" Type="http://schemas.openxmlformats.org/officeDocument/2006/relationships/image" Target="../media/image330.wm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wmf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34.wmf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11.jpeg"/><Relationship Id="rId4" Type="http://schemas.openxmlformats.org/officeDocument/2006/relationships/image" Target="../media/image335.png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wmf"/><Relationship Id="rId1" Type="http://schemas.openxmlformats.org/officeDocument/2006/relationships/slideLayout" Target="../slideLayouts/slideLayout129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w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8.wmf"/><Relationship Id="rId5" Type="http://schemas.openxmlformats.org/officeDocument/2006/relationships/image" Target="../media/image337.png"/><Relationship Id="rId4" Type="http://schemas.openxmlformats.org/officeDocument/2006/relationships/oleObject" Target="../embeddings/oleObject33.bin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V/Vibrassao.htm" TargetMode="External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29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1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luido_universal" TargetMode="External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24.xml"/><Relationship Id="rId5" Type="http://schemas.openxmlformats.org/officeDocument/2006/relationships/hyperlink" Target="http://ocaminho.com.br/ocaminho/Tematica/TM/E/Espirito.htm" TargetMode="External"/><Relationship Id="rId4" Type="http://schemas.openxmlformats.org/officeDocument/2006/relationships/hyperlink" Target="http://ocaminho.com.br/ocaminho/Tematica/TM/M/Materia.htm" TargetMode="Externa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40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11.jpeg"/><Relationship Id="rId4" Type="http://schemas.openxmlformats.org/officeDocument/2006/relationships/image" Target="../media/image340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23.wmf"/><Relationship Id="rId1" Type="http://schemas.openxmlformats.org/officeDocument/2006/relationships/slideLayout" Target="../slideLayouts/slideLayout129.xml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41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40.png"/><Relationship Id="rId9" Type="http://schemas.openxmlformats.org/officeDocument/2006/relationships/oleObject" Target="../embeddings/oleObject39.bin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44.jpeg"/><Relationship Id="rId4" Type="http://schemas.openxmlformats.org/officeDocument/2006/relationships/image" Target="../media/image343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43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40.png"/><Relationship Id="rId5" Type="http://schemas.openxmlformats.org/officeDocument/2006/relationships/oleObject" Target="../embeddings/oleObject42.bin"/><Relationship Id="rId4" Type="http://schemas.openxmlformats.org/officeDocument/2006/relationships/image" Target="../media/image347.wm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48.png"/><Relationship Id="rId4" Type="http://schemas.openxmlformats.org/officeDocument/2006/relationships/oleObject" Target="../embeddings/oleObject43.bin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Relationship Id="rId4" Type="http://schemas.openxmlformats.org/officeDocument/2006/relationships/hyperlink" Target="Obras%20Postumas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D/DEUS.htm" TargetMode="External"/><Relationship Id="rId2" Type="http://schemas.openxmlformats.org/officeDocument/2006/relationships/hyperlink" Target="http://ocaminho.com.br/ocaminho/Tematica/TM/U/Universo.htm" TargetMode="External"/><Relationship Id="rId1" Type="http://schemas.openxmlformats.org/officeDocument/2006/relationships/slideLayout" Target="../slideLayouts/slideLayout129.xml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350.png"/><Relationship Id="rId3" Type="http://schemas.openxmlformats.org/officeDocument/2006/relationships/image" Target="../media/image324.png"/><Relationship Id="rId7" Type="http://schemas.openxmlformats.org/officeDocument/2006/relationships/oleObject" Target="../embeddings/oleObject45.bin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49.png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351.png"/><Relationship Id="rId10" Type="http://schemas.openxmlformats.org/officeDocument/2006/relationships/oleObject" Target="../embeddings/oleObject48.bin"/><Relationship Id="rId4" Type="http://schemas.openxmlformats.org/officeDocument/2006/relationships/image" Target="../media/image352.gif"/><Relationship Id="rId9" Type="http://schemas.openxmlformats.org/officeDocument/2006/relationships/oleObject" Target="../embeddings/oleObject47.bin"/><Relationship Id="rId14" Type="http://schemas.openxmlformats.org/officeDocument/2006/relationships/oleObject" Target="../embeddings/oleObject51.bin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hyperlink" Target="Pensamento%20e%20Vida.pdf" TargetMode="External"/><Relationship Id="rId7" Type="http://schemas.openxmlformats.org/officeDocument/2006/relationships/hyperlink" Target="http://www.guia.heu.nom.br/influencia_espiritos_pensamentos.htm" TargetMode="External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54.wmf"/><Relationship Id="rId5" Type="http://schemas.openxmlformats.org/officeDocument/2006/relationships/image" Target="../media/image353.wmf"/><Relationship Id="rId4" Type="http://schemas.openxmlformats.org/officeDocument/2006/relationships/hyperlink" Target="Evangelho.pdf" TargetMode="Externa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wmf"/><Relationship Id="rId2" Type="http://schemas.openxmlformats.org/officeDocument/2006/relationships/image" Target="../media/image355.wmf"/><Relationship Id="rId1" Type="http://schemas.openxmlformats.org/officeDocument/2006/relationships/slideLayout" Target="../slideLayouts/slideLayout310.xml"/><Relationship Id="rId5" Type="http://schemas.openxmlformats.org/officeDocument/2006/relationships/hyperlink" Target="http://ocaminho.com.br/ocaminho/TXavieriano/Livros/Mdm/Mdm04.htm" TargetMode="External"/><Relationship Id="rId4" Type="http://schemas.openxmlformats.org/officeDocument/2006/relationships/image" Target="../media/image357.wmf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25.wmf"/><Relationship Id="rId1" Type="http://schemas.openxmlformats.org/officeDocument/2006/relationships/slideLayout" Target="../slideLayouts/slideLayout118.xml"/><Relationship Id="rId5" Type="http://schemas.openxmlformats.org/officeDocument/2006/relationships/hyperlink" Target="Estudando%20a%20Mediunidade%20(Martins%20Peralva).pdf" TargetMode="External"/><Relationship Id="rId4" Type="http://schemas.openxmlformats.org/officeDocument/2006/relationships/image" Target="../media/image358.wm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T/Telepatia.htm" TargetMode="External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129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wmf"/><Relationship Id="rId2" Type="http://schemas.openxmlformats.org/officeDocument/2006/relationships/hyperlink" Target="Evangelho.pdf" TargetMode="Externa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62.wmf"/><Relationship Id="rId4" Type="http://schemas.openxmlformats.org/officeDocument/2006/relationships/image" Target="../media/image361.wm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wmf"/><Relationship Id="rId2" Type="http://schemas.openxmlformats.org/officeDocument/2006/relationships/image" Target="../media/image363.wmf"/><Relationship Id="rId1" Type="http://schemas.openxmlformats.org/officeDocument/2006/relationships/slideLayout" Target="../slideLayouts/slideLayout176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wmf"/><Relationship Id="rId2" Type="http://schemas.openxmlformats.org/officeDocument/2006/relationships/image" Target="../media/image364.wmf"/><Relationship Id="rId1" Type="http://schemas.openxmlformats.org/officeDocument/2006/relationships/slideLayout" Target="../slideLayouts/slideLayout299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wmf"/><Relationship Id="rId2" Type="http://schemas.openxmlformats.org/officeDocument/2006/relationships/image" Target="../media/image364.wmf"/><Relationship Id="rId1" Type="http://schemas.openxmlformats.org/officeDocument/2006/relationships/slideLayout" Target="../slideLayouts/slideLayout129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wmf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65.png"/><Relationship Id="rId5" Type="http://schemas.openxmlformats.org/officeDocument/2006/relationships/oleObject" Target="../embeddings/oleObject52.bin"/><Relationship Id="rId4" Type="http://schemas.openxmlformats.org/officeDocument/2006/relationships/image" Target="../media/image36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supercordas_e_dimensao_psi.htm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ocaminho.com.br/ocaminho/Tematica/TM/T/Terra.htm" TargetMode="Externa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66.wmf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ocaminho.com.br/ocaminho/Tematica/TM/L/Lar.htm" TargetMode="Externa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7" Type="http://schemas.openxmlformats.org/officeDocument/2006/relationships/image" Target="../media/image311.jpeg"/><Relationship Id="rId2" Type="http://schemas.openxmlformats.org/officeDocument/2006/relationships/slideLayout" Target="../slideLayouts/slideLayout24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68.png"/><Relationship Id="rId5" Type="http://schemas.openxmlformats.org/officeDocument/2006/relationships/oleObject" Target="../embeddings/oleObject54.bin"/><Relationship Id="rId4" Type="http://schemas.openxmlformats.org/officeDocument/2006/relationships/image" Target="../media/image367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68.png"/><Relationship Id="rId5" Type="http://schemas.openxmlformats.org/officeDocument/2006/relationships/oleObject" Target="../embeddings/oleObject56.bin"/><Relationship Id="rId4" Type="http://schemas.openxmlformats.org/officeDocument/2006/relationships/image" Target="../media/image367.png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18.xml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311.jpeg"/><Relationship Id="rId7" Type="http://schemas.openxmlformats.org/officeDocument/2006/relationships/hyperlink" Target="Estudando%20a%20Mediunidade%20(Martins%20Peralva).pdf" TargetMode="External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69.png"/><Relationship Id="rId5" Type="http://schemas.openxmlformats.org/officeDocument/2006/relationships/oleObject" Target="../embeddings/oleObject57.bin"/><Relationship Id="rId10" Type="http://schemas.openxmlformats.org/officeDocument/2006/relationships/hyperlink" Target="http://ocaminho.com.br/ocaminho/Tematica/TM/S/Sintonia.htm" TargetMode="External"/><Relationship Id="rId4" Type="http://schemas.openxmlformats.org/officeDocument/2006/relationships/image" Target="../media/image322.wmf"/><Relationship Id="rId9" Type="http://schemas.openxmlformats.org/officeDocument/2006/relationships/image" Target="../media/image309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7" Type="http://schemas.openxmlformats.org/officeDocument/2006/relationships/image" Target="../media/image309.png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370.wmf"/><Relationship Id="rId4" Type="http://schemas.openxmlformats.org/officeDocument/2006/relationships/oleObject" Target="../embeddings/oleObject59.bin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11.jpeg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71.png"/><Relationship Id="rId5" Type="http://schemas.openxmlformats.org/officeDocument/2006/relationships/oleObject" Target="../embeddings/oleObject61.bin"/><Relationship Id="rId4" Type="http://schemas.openxmlformats.org/officeDocument/2006/relationships/image" Target="../media/image332.jpe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7" Type="http://schemas.openxmlformats.org/officeDocument/2006/relationships/image" Target="../media/image375.wmf"/><Relationship Id="rId2" Type="http://schemas.openxmlformats.org/officeDocument/2006/relationships/slideLayout" Target="../slideLayouts/slideLayout27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73.png"/><Relationship Id="rId5" Type="http://schemas.openxmlformats.org/officeDocument/2006/relationships/oleObject" Target="../embeddings/oleObject63.bin"/><Relationship Id="rId4" Type="http://schemas.openxmlformats.org/officeDocument/2006/relationships/image" Target="../media/image374.wm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slideLayout" Target="../slideLayouts/slideLayout233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73.png"/><Relationship Id="rId4" Type="http://schemas.openxmlformats.org/officeDocument/2006/relationships/oleObject" Target="../embeddings/oleObject64.bin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2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sadoespiritismo.com.br/temas/TEMA%20FLUIDO%20COSMICO%20UNIVERSAL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4.xml"/><Relationship Id="rId5" Type="http://schemas.openxmlformats.org/officeDocument/2006/relationships/hyperlink" Target="http://ocaminho.com.br/ocaminho/Tematica/TM/F/Fluidos.htm" TargetMode="External"/><Relationship Id="rId4" Type="http://schemas.openxmlformats.org/officeDocument/2006/relationships/hyperlink" Target="A%20Genese.pdf" TargetMode="Externa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233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66.bin"/><Relationship Id="rId4" Type="http://schemas.openxmlformats.org/officeDocument/2006/relationships/image" Target="../media/image373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hyperlink" Target="http://www.youtube.com/watch?v=-_6n7u6tc_U" TargetMode="External"/><Relationship Id="rId1" Type="http://schemas.openxmlformats.org/officeDocument/2006/relationships/slideLayout" Target="../slideLayouts/slideLayout277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wmf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233.xml"/><Relationship Id="rId5" Type="http://schemas.openxmlformats.org/officeDocument/2006/relationships/hyperlink" Target="http://www.youtube.com/watch?v=cqPFxoSMXM8" TargetMode="External"/><Relationship Id="rId4" Type="http://schemas.openxmlformats.org/officeDocument/2006/relationships/image" Target="../media/image329.wm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hyperlink" Target="Estudando%20a%20Mediunidade%20(Martins%20Peralva).pdf" TargetMode="External"/><Relationship Id="rId2" Type="http://schemas.openxmlformats.org/officeDocument/2006/relationships/slideLayout" Target="../slideLayouts/slideLayout288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77.png"/><Relationship Id="rId5" Type="http://schemas.openxmlformats.org/officeDocument/2006/relationships/oleObject" Target="../embeddings/oleObject67.bin"/><Relationship Id="rId4" Type="http://schemas.openxmlformats.org/officeDocument/2006/relationships/image" Target="../media/image378.jpe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1.vml"/><Relationship Id="rId6" Type="http://schemas.openxmlformats.org/officeDocument/2006/relationships/hyperlink" Target="http://www.guia.heu.nom.br/tratamento_a_distancia.htm" TargetMode="External"/><Relationship Id="rId5" Type="http://schemas.openxmlformats.org/officeDocument/2006/relationships/hyperlink" Target="Estudando%20a%20Mediunidade%20(Martins%20Peralva).pdf" TargetMode="External"/><Relationship Id="rId4" Type="http://schemas.openxmlformats.org/officeDocument/2006/relationships/image" Target="../media/image377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hyperlink" Target="Tributo%20a%20Chico%20Xavier%20(Jarbas%20Leone%20Varanda).pdf" TargetMode="External"/><Relationship Id="rId2" Type="http://schemas.openxmlformats.org/officeDocument/2006/relationships/image" Target="../media/image323.wmf"/><Relationship Id="rId1" Type="http://schemas.openxmlformats.org/officeDocument/2006/relationships/slideLayout" Target="../slideLayouts/slideLayout266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wmf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381.wmf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55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82.png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3.vml"/><Relationship Id="rId5" Type="http://schemas.openxmlformats.org/officeDocument/2006/relationships/hyperlink" Target="http://www.espirito.org.br/portal/artigos/diversos/aborto/o-aborto-na-visao-espirita.html" TargetMode="External"/><Relationship Id="rId4" Type="http://schemas.openxmlformats.org/officeDocument/2006/relationships/image" Target="../media/image3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fluido_cosmico.htm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9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9.xml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eja.org/portugues/Estudos/Artigos/p_espiritismoevidenciascientificas.htm" TargetMode="External"/><Relationship Id="rId3" Type="http://schemas.openxmlformats.org/officeDocument/2006/relationships/hyperlink" Target="http://www.scielo.br/pdf/rlae/v4n1/v4n1a07.pdf" TargetMode="External"/><Relationship Id="rId7" Type="http://schemas.openxmlformats.org/officeDocument/2006/relationships/hyperlink" Target="http://magnetizador.blogspot.com.br/2008/11/eficcia-da-fluidoterapia-evidncias.html" TargetMode="External"/><Relationship Id="rId12" Type="http://schemas.openxmlformats.org/officeDocument/2006/relationships/hyperlink" Target="http://bibliadocaminho.com/ocaminho/Tematica/EE/Estudos/EadeP2R26.htm" TargetMode="External"/><Relationship Id="rId2" Type="http://schemas.openxmlformats.org/officeDocument/2006/relationships/hyperlink" Target="http://youtu.be/FVWYg7zndv8" TargetMode="External"/><Relationship Id="rId1" Type="http://schemas.openxmlformats.org/officeDocument/2006/relationships/slideLayout" Target="../slideLayouts/slideLayout129.xml"/><Relationship Id="rId6" Type="http://schemas.openxmlformats.org/officeDocument/2006/relationships/hyperlink" Target="http://www.aeradoespirito.net/Livros1/EspiritismoCientifico.pdf" TargetMode="External"/><Relationship Id="rId11" Type="http://schemas.openxmlformats.org/officeDocument/2006/relationships/hyperlink" Target="http://bvespirita.com/17%20Encontro%20Esp%C3%ADrita%20Sobre%20Medicina%20Espiritual%20-%20Segunda%20Parte%20(CELD).pdf" TargetMode="External"/><Relationship Id="rId5" Type="http://schemas.openxmlformats.org/officeDocument/2006/relationships/hyperlink" Target="http://www.scielo.br/pdf/rpc/v34s1/a11v34s1.pdf" TargetMode="External"/><Relationship Id="rId10" Type="http://schemas.openxmlformats.org/officeDocument/2006/relationships/hyperlink" Target="http://www.cpdocespirita.com.br/Trabalhos/Passes_Reinaldo.pdf" TargetMode="External"/><Relationship Id="rId4" Type="http://schemas.openxmlformats.org/officeDocument/2006/relationships/hyperlink" Target="http://www.scielo.br/pdf/rpc/v34s1/a10v34s1.pdf" TargetMode="External"/><Relationship Id="rId9" Type="http://schemas.openxmlformats.org/officeDocument/2006/relationships/hyperlink" Target="http://www.irthomas.com.br/pdf_arquivos/o_passe_espirita_seu_estudo.pdf" TargetMode="External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hyperlink" Target="Mecanismos%20da%20Mediunidade.pdf" TargetMode="External"/><Relationship Id="rId13" Type="http://schemas.openxmlformats.org/officeDocument/2006/relationships/hyperlink" Target="http://oblogdosespiritas.blogspot.com.br/2012/09/evidencias-cientificas-atuais-sobre.html" TargetMode="External"/><Relationship Id="rId3" Type="http://schemas.openxmlformats.org/officeDocument/2006/relationships/hyperlink" Target="A%20Genese.pdf" TargetMode="External"/><Relationship Id="rId7" Type="http://schemas.openxmlformats.org/officeDocument/2006/relationships/hyperlink" Target="Nos%20Dominios%20da%20Mediunidade.pdf" TargetMode="External"/><Relationship Id="rId12" Type="http://schemas.openxmlformats.org/officeDocument/2006/relationships/hyperlink" Target="http://pt.wikipedia.org/wiki/Nosso_Lar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3.xml"/><Relationship Id="rId6" Type="http://schemas.openxmlformats.org/officeDocument/2006/relationships/hyperlink" Target="Evolu&#231;&#227;o%20em%20Dois%20Mundos.PDF" TargetMode="External"/><Relationship Id="rId11" Type="http://schemas.openxmlformats.org/officeDocument/2006/relationships/hyperlink" Target="http://ocaminho.com.br/" TargetMode="External"/><Relationship Id="rId5" Type="http://schemas.openxmlformats.org/officeDocument/2006/relationships/hyperlink" Target="Entre%20o%20Ceu%20e%20a%20Terra%20-%20Andre%20Luiz.pdf" TargetMode="External"/><Relationship Id="rId15" Type="http://schemas.openxmlformats.org/officeDocument/2006/relationships/hyperlink" Target="http://artigosespiritaslucas.blogspot.com.br/2009/11/espiritismo-evidencias-cientificas-iv.html" TargetMode="External"/><Relationship Id="rId10" Type="http://schemas.openxmlformats.org/officeDocument/2006/relationships/hyperlink" Target="Passes-e-Radiacoes.pdf" TargetMode="External"/><Relationship Id="rId4" Type="http://schemas.openxmlformats.org/officeDocument/2006/relationships/hyperlink" Target="Dos%20Mediuns.pdf" TargetMode="External"/><Relationship Id="rId9" Type="http://schemas.openxmlformats.org/officeDocument/2006/relationships/hyperlink" Target="http://www.guia.heu.nom.br/centro_vitais.htm" TargetMode="External"/><Relationship Id="rId14" Type="http://schemas.openxmlformats.org/officeDocument/2006/relationships/hyperlink" Target="http://artigosespiritaslucas.blogspot.com.br/2009/11/espiritismo-evidencias-cientificas.html" TargetMode="External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hyperlink" Target="Segue-me.pdf" TargetMode="External"/><Relationship Id="rId13" Type="http://schemas.openxmlformats.org/officeDocument/2006/relationships/hyperlink" Target="Conduta%20Espirita.pdf" TargetMode="External"/><Relationship Id="rId3" Type="http://schemas.openxmlformats.org/officeDocument/2006/relationships/hyperlink" Target="Dos%20Mediuns.pdf" TargetMode="External"/><Relationship Id="rId7" Type="http://schemas.openxmlformats.org/officeDocument/2006/relationships/hyperlink" Target="Caminho,%20Verdade%20e%20Vida.pdf" TargetMode="External"/><Relationship Id="rId12" Type="http://schemas.openxmlformats.org/officeDocument/2006/relationships/hyperlink" Target="Missionarios%20da%20Luz.pdf" TargetMode="External"/><Relationship Id="rId2" Type="http://schemas.openxmlformats.org/officeDocument/2006/relationships/hyperlink" Target="Dos%20Espiritos.pdf" TargetMode="External"/><Relationship Id="rId1" Type="http://schemas.openxmlformats.org/officeDocument/2006/relationships/slideLayout" Target="../slideLayouts/slideLayout112.xml"/><Relationship Id="rId6" Type="http://schemas.openxmlformats.org/officeDocument/2006/relationships/hyperlink" Target="O%20Consolador.pdf" TargetMode="External"/><Relationship Id="rId11" Type="http://schemas.openxmlformats.org/officeDocument/2006/relationships/hyperlink" Target="Nos%20Dominios%20da%20Mediunidade.pdf" TargetMode="External"/><Relationship Id="rId5" Type="http://schemas.openxmlformats.org/officeDocument/2006/relationships/hyperlink" Target="Evangelho.pdf" TargetMode="External"/><Relationship Id="rId15" Type="http://schemas.openxmlformats.org/officeDocument/2006/relationships/hyperlink" Target="Evolu&#231;&#227;o%20em%20Dois%20Mundos.PDF" TargetMode="External"/><Relationship Id="rId10" Type="http://schemas.openxmlformats.org/officeDocument/2006/relationships/hyperlink" Target="Os%20Mensageiros.pdf" TargetMode="External"/><Relationship Id="rId4" Type="http://schemas.openxmlformats.org/officeDocument/2006/relationships/hyperlink" Target="A%20Genese.pdf" TargetMode="External"/><Relationship Id="rId9" Type="http://schemas.openxmlformats.org/officeDocument/2006/relationships/hyperlink" Target="Encontro%20no%20Tempo.pdf" TargetMode="External"/><Relationship Id="rId14" Type="http://schemas.openxmlformats.org/officeDocument/2006/relationships/hyperlink" Target="Mecanismos%20da%20Mediunidade.pdf" TargetMode="Externa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hyperlink" Target="http://pt.wikipedia.org/wiki/Chico_Xavier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04.xml"/><Relationship Id="rId6" Type="http://schemas.openxmlformats.org/officeDocument/2006/relationships/hyperlink" Target="http://pt.wikipedia.org/wiki/Allan_Kardec" TargetMode="External"/><Relationship Id="rId5" Type="http://schemas.openxmlformats.org/officeDocument/2006/relationships/image" Target="../media/image286.png"/><Relationship Id="rId4" Type="http://schemas.openxmlformats.org/officeDocument/2006/relationships/image" Target="../media/image384.jpe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caminho.com.br/ocaminho/Tematica/TM/E/Educassao.htm" TargetMode="Externa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caminho.com.br/ocaminho/Tematica/TM/V/Vida.htm" TargetMode="Externa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7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4.xml"/><Relationship Id="rId6" Type="http://schemas.openxmlformats.org/officeDocument/2006/relationships/hyperlink" Target="http://www.aeradoespirito.net/ApostilasEM/FLUIDO_COSMICO_UNIVERSAL.html" TargetMode="External"/><Relationship Id="rId5" Type="http://schemas.openxmlformats.org/officeDocument/2006/relationships/hyperlink" Target="A%20Genese.pdf" TargetMode="External"/><Relationship Id="rId4" Type="http://schemas.openxmlformats.org/officeDocument/2006/relationships/hyperlink" Target="http://licoesdosespiritos.blogspot.com.br/2010/08/fluido-universal.html" TargetMode="Externa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7" Type="http://schemas.openxmlformats.org/officeDocument/2006/relationships/hyperlink" Target="http://www.movpelavida.com.br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palestras.diversas.com.br/" TargetMode="External"/><Relationship Id="rId5" Type="http://schemas.openxmlformats.org/officeDocument/2006/relationships/hyperlink" Target="mailto:mendes.nelson@hotmail.com" TargetMode="External"/><Relationship Id="rId4" Type="http://schemas.openxmlformats.org/officeDocument/2006/relationships/hyperlink" Target="mailto:mendes.nelson@uol.com.br" TargetMode="Externa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://ocaminho.com.br/ocaminho/Tematica/TM/L/LivroDosEspiritosOLivro.htm" TargetMode="External"/><Relationship Id="rId4" Type="http://schemas.openxmlformats.org/officeDocument/2006/relationships/image" Target="../media/image390.wmf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2.gif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dacaolemann.org.br/khanportugues/estados_da_materia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A%20Genese.pdf" TargetMode="External"/><Relationship Id="rId1" Type="http://schemas.openxmlformats.org/officeDocument/2006/relationships/slideLayout" Target="../slideLayouts/slideLayout4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itutoandreluiz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5.xml"/><Relationship Id="rId4" Type="http://schemas.openxmlformats.org/officeDocument/2006/relationships/hyperlink" Target="Evolu&#231;&#227;o%20em%20Dois%20Mundos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a.heu.nom.br/qualidade_dos_fluidos.htm" TargetMode="External"/><Relationship Id="rId1" Type="http://schemas.openxmlformats.org/officeDocument/2006/relationships/slideLayout" Target="../slideLayouts/slideLayout5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Dos%20Mediuns.pdf" TargetMode="External"/><Relationship Id="rId1" Type="http://schemas.openxmlformats.org/officeDocument/2006/relationships/slideLayout" Target="../slideLayouts/slideLayout1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Dos%20Mediuns.pdf" TargetMode="External"/><Relationship Id="rId1" Type="http://schemas.openxmlformats.org/officeDocument/2006/relationships/slideLayout" Target="../slideLayouts/slideLayout1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ocaminho.com.br/ocaminho/Tematica/TM/F/Fluidos.htm" TargetMode="External"/><Relationship Id="rId2" Type="http://schemas.openxmlformats.org/officeDocument/2006/relationships/hyperlink" Target="http://www.guia.heu.nom.br/fluido_cosmico.htm" TargetMode="External"/><Relationship Id="rId1" Type="http://schemas.openxmlformats.org/officeDocument/2006/relationships/slideLayout" Target="../slideLayouts/slideLayout8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Reformador%20-%20Novembro-2011.pdf" TargetMode="External"/><Relationship Id="rId1" Type="http://schemas.openxmlformats.org/officeDocument/2006/relationships/slideLayout" Target="../slideLayouts/slideLayout4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principio_vital.htm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Dos%20Espiritos.pdf" TargetMode="External"/><Relationship Id="rId2" Type="http://schemas.openxmlformats.org/officeDocument/2006/relationships/hyperlink" Target="http://www.guia.heu.nom.br/principio_vital.htm" TargetMode="External"/><Relationship Id="rId1" Type="http://schemas.openxmlformats.org/officeDocument/2006/relationships/slideLayout" Target="../slideLayouts/slideLayout4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Dos%20Espiritos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9.xml"/><Relationship Id="rId6" Type="http://schemas.openxmlformats.org/officeDocument/2006/relationships/hyperlink" Target="http://ocaminho.com.br/ocaminho/Tematica/TM/P/PrincipioVital.htm" TargetMode="External"/><Relationship Id="rId5" Type="http://schemas.openxmlformats.org/officeDocument/2006/relationships/hyperlink" Target="http://www.guia.heu.nom.br/principio_vital.htm" TargetMode="External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uia.heu.nom.br/principio_vital.htm" TargetMode="External"/><Relationship Id="rId1" Type="http://schemas.openxmlformats.org/officeDocument/2006/relationships/slideLayout" Target="../slideLayouts/slideLayout439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Palestra%20Perisp&#237;rito.mp4" TargetMode="External"/><Relationship Id="rId7" Type="http://schemas.openxmlformats.org/officeDocument/2006/relationships/hyperlink" Target="http://ocaminho.com.br/ocaminho/Tematica/TM/P/Perispirito.htm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8.xml"/><Relationship Id="rId6" Type="http://schemas.openxmlformats.org/officeDocument/2006/relationships/hyperlink" Target="http://www.guia.heu.nom.br/celulas_e_perispirito.htm" TargetMode="External"/><Relationship Id="rId5" Type="http://schemas.openxmlformats.org/officeDocument/2006/relationships/hyperlink" Target="http://www.guia.heu.nom.br/natureza_do_perispirito.htm" TargetMode="External"/><Relationship Id="rId4" Type="http://schemas.openxmlformats.org/officeDocument/2006/relationships/hyperlink" Target="http://www.guia.heu.nom.br/perispirito.ht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glandula_pineal.htm" TargetMode="External"/><Relationship Id="rId2" Type="http://schemas.openxmlformats.org/officeDocument/2006/relationships/hyperlink" Target="http://www.guia.heu.nom.br/centros_vitais.htm" TargetMode="External"/><Relationship Id="rId1" Type="http://schemas.openxmlformats.org/officeDocument/2006/relationships/slideLayout" Target="../slideLayouts/slideLayout508.xml"/><Relationship Id="rId6" Type="http://schemas.openxmlformats.org/officeDocument/2006/relationships/hyperlink" Target="http://ocaminho.com.br/ocaminho/Tematica/TM/C/CentrosVitais.htm" TargetMode="External"/><Relationship Id="rId5" Type="http://schemas.openxmlformats.org/officeDocument/2006/relationships/hyperlink" Target="http://pt.wikipedia.org/wiki/Chacra" TargetMode="External"/><Relationship Id="rId4" Type="http://schemas.openxmlformats.org/officeDocument/2006/relationships/hyperlink" Target="http://www.guia.heu.nom.br/coracao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8.xml"/><Relationship Id="rId5" Type="http://schemas.openxmlformats.org/officeDocument/2006/relationships/hyperlink" Target="Dos%20Mediuns.pdf" TargetMode="External"/><Relationship Id="rId4" Type="http://schemas.openxmlformats.org/officeDocument/2006/relationships/hyperlink" Target="Dos%20Espiritos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Obras%20Postumas.pdf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8.xml"/><Relationship Id="rId5" Type="http://schemas.openxmlformats.org/officeDocument/2006/relationships/hyperlink" Target="http://ocaminho.com.br/ocaminho/Tematica/TM/P/Perispirito.htm" TargetMode="External"/><Relationship Id="rId4" Type="http://schemas.openxmlformats.org/officeDocument/2006/relationships/hyperlink" Target="A%20Genese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.heu.nom.br/organizadora.htm" TargetMode="External"/><Relationship Id="rId2" Type="http://schemas.openxmlformats.org/officeDocument/2006/relationships/hyperlink" Target="O%20Grande%20Enigma.pdf" TargetMode="External"/><Relationship Id="rId1" Type="http://schemas.openxmlformats.org/officeDocument/2006/relationships/slideLayout" Target="../slideLayouts/slideLayout1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Gabriel_Delanne" TargetMode="External"/><Relationship Id="rId2" Type="http://schemas.openxmlformats.org/officeDocument/2006/relationships/hyperlink" Target="Evolu&#231;&#227;o%20An&#237;mica.pdf" TargetMode="External"/><Relationship Id="rId1" Type="http://schemas.openxmlformats.org/officeDocument/2006/relationships/slideLayout" Target="../slideLayouts/slideLayout1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hyperlink" Target="http://www.guia.heu.nom.br/propriedades.htm" TargetMode="External"/><Relationship Id="rId1" Type="http://schemas.openxmlformats.org/officeDocument/2006/relationships/slideLayout" Target="../slideLayouts/slideLayout1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A%20Genese.pdf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luido_c%C3%B3smico_universa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8.xml"/><Relationship Id="rId4" Type="http://schemas.openxmlformats.org/officeDocument/2006/relationships/hyperlink" Target="http://www.atualpa.org.br/download/apostilapasse.pdf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O%20Perisp&#237;rito%20e%20Suas%20Modela&#231;&#245;es%20(Luiz%20Gonzaga%20Pinheiro).pdf" TargetMode="External"/><Relationship Id="rId1" Type="http://schemas.openxmlformats.org/officeDocument/2006/relationships/slideLayout" Target="../slideLayouts/slideLayout3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Entre%20o%20Ceu%20e%20a%20Terra%20-%20Andre%20Luiz.pdf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90.gif"/><Relationship Id="rId7" Type="http://schemas.openxmlformats.org/officeDocument/2006/relationships/image" Target="../media/image94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0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gif"/><Relationship Id="rId9" Type="http://schemas.openxmlformats.org/officeDocument/2006/relationships/image" Target="../media/image96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magnetizador.blogspot.com.br/2008/10/cura-pela-imposio-das-mos-comprovaes.html" TargetMode="External"/><Relationship Id="rId1" Type="http://schemas.openxmlformats.org/officeDocument/2006/relationships/slideLayout" Target="../slideLayouts/slideLayout8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97844"/>
              </p:ext>
            </p:extLst>
          </p:nvPr>
        </p:nvGraphicFramePr>
        <p:xfrm>
          <a:off x="539552" y="188640"/>
          <a:ext cx="83529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CURSO</a:t>
                      </a:r>
                      <a:r>
                        <a:rPr lang="pt-BR" sz="36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ASSISTÊNCIA ESPIRITUAL</a:t>
                      </a:r>
                      <a:endParaRPr lang="pt-BR" sz="3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37648"/>
              </p:ext>
            </p:extLst>
          </p:nvPr>
        </p:nvGraphicFramePr>
        <p:xfrm>
          <a:off x="107504" y="908720"/>
          <a:ext cx="889248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2480"/>
              </a:tblGrid>
              <a:tr h="4778816">
                <a:tc>
                  <a:txBody>
                    <a:bodyPr/>
                    <a:lstStyle/>
                    <a:p>
                      <a:pPr algn="just"/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Olá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l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eitores e estudiosos sobre assuntos relacionados a Espiritualidade no que se refere a Assistência Espiritual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e demais assuntos.</a:t>
                      </a:r>
                      <a:endParaRPr lang="pt-BR" dirty="0" smtClean="0">
                        <a:solidFill>
                          <a:schemeClr val="tx1"/>
                        </a:solidFill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algn="just"/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Este meu trabalho é fruto de muita pesquisa pessoal não só através das buscas das informações em livros da codificação Espírita bem como outras obras relacionadas.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Várias apresentações em Power Point encontrei na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Internet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e todas aquelas que me foram uteis as utilizei e aqueles que tinham as referências as usei. Para aqueles que quiserem utiliza-las em seus trabalhos pessoais assim também podem fazer sem nenhum problema.</a:t>
                      </a:r>
                    </a:p>
                    <a:p>
                      <a:pPr algn="just"/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Este curso é um dos mais completos que vocês possam imaginar visto que procurei colocar links de livros e sites pesquisados. No caso de livros ou arquivos em PDF vocês não terão como acessar porque não é possível colocar no sistema, mas os links da internet este sim. Quando vocês encontrarem itens grifados é bem provável se clicarem em cima da palavra ou sentença irão para um determinado arquivo desde que você esteja conectado com a internet.</a:t>
                      </a:r>
                    </a:p>
                    <a:p>
                      <a:pPr algn="just"/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O trabalho que entendo ser o mais preciso na aplicação da Assistência Espiritual é a Imposição de Mãos, nunca com o médium incorporado, nada de sensacionalismo, olhos abertos sempre, fé e boa vontade no que está fazendo. Nada mais que isso, temos que trabalhar a simplicidade é o que temos aprendido nestes últimos anos de estudo.</a:t>
                      </a:r>
                    </a:p>
                    <a:p>
                      <a:pPr algn="just"/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Essa é a minha pequena contribuição aos Centros Espiritas do Brasil e do Mundo.</a:t>
                      </a:r>
                      <a:endParaRPr lang="pt-BR" dirty="0">
                        <a:solidFill>
                          <a:schemeClr val="tx1"/>
                        </a:solidFill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80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-1066800"/>
            <a:ext cx="9144000" cy="1066800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DE993"/>
              </a:gs>
              <a:gs pos="100000">
                <a:srgbClr val="FF9966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 PASSE NA HISTÓRIA DA HUMANIDADE</a:t>
            </a:r>
          </a:p>
        </p:txBody>
      </p:sp>
      <p:pic>
        <p:nvPicPr>
          <p:cNvPr id="62469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3378200" cy="24638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067175" y="692150"/>
            <a:ext cx="4429125" cy="5561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 algn="just" defTabSz="762000" eaLnBrk="0" hangingPunct="0">
              <a:spcBef>
                <a:spcPct val="40000"/>
              </a:spcBef>
              <a:spcAft>
                <a:spcPct val="40000"/>
              </a:spcAft>
              <a:defRPr/>
            </a:pPr>
            <a:r>
              <a:rPr lang="de-CH" sz="2000" b="1">
                <a:solidFill>
                  <a:prstClr val="black"/>
                </a:solidFill>
                <a:cs typeface="+mn-cs"/>
              </a:rPr>
              <a:t>	</a:t>
            </a:r>
            <a:r>
              <a:rPr lang="de-CH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O passe nasceu nas civilizações antigas, como um ritual das crenças primitivas.   A agilidade das mãos sugeria a existência de poderes misteriosos, praticamente comprovados pelas ações cotidianas da fricção que acalmava a dor.</a:t>
            </a:r>
          </a:p>
          <a:p>
            <a:pPr marL="342900" indent="-342900" algn="just" defTabSz="762000" eaLnBrk="0" hangingPunct="0">
              <a:spcBef>
                <a:spcPct val="40000"/>
              </a:spcBef>
              <a:spcAft>
                <a:spcPct val="40000"/>
              </a:spcAft>
              <a:defRPr/>
            </a:pPr>
            <a:r>
              <a:rPr lang="de-CH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     As bênçãos foram as primeiras manifestações típicas dos passes. O selvagem não teorizava, mas experimentava, instintivamente, e aprendia a fazer e a desfazer as ações, com o poder das mãos</a:t>
            </a:r>
            <a:r>
              <a:rPr lang="de-CH" sz="2000" b="1"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490663" y="1657350"/>
            <a:ext cx="31750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84213" y="4221163"/>
          <a:ext cx="3378200" cy="11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200"/>
              </a:tblGrid>
              <a:tr h="11890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 técnica de cura pela imposição de mãos remonta os horizontes primitivos da pré-história.</a:t>
                      </a:r>
                    </a:p>
                  </a:txBody>
                  <a:tcPr marT="45732" marB="45732"/>
                </a:tc>
              </a:tr>
            </a:tbl>
          </a:graphicData>
        </a:graphic>
      </p:graphicFrame>
      <p:sp>
        <p:nvSpPr>
          <p:cNvPr id="209932" name="Retângulo 6"/>
          <p:cNvSpPr>
            <a:spLocks noChangeArrowheads="1"/>
          </p:cNvSpPr>
          <p:nvPr/>
        </p:nvSpPr>
        <p:spPr bwMode="auto">
          <a:xfrm>
            <a:off x="2339975" y="573246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http://www.guia.heu.nom.br/mediunidade_nos_tempos.htm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2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build="p" autoUpdateAnimBg="0"/>
      <p:bldP spid="62471" grpId="0" build="p" bldLvl="2" autoUpdateAnimBg="0"/>
      <p:bldP spid="20993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9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11659" y="345430"/>
            <a:ext cx="83088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Relação entre os Centros de Força do Perispírito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Com os do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21507" name="Picture 3" descr="D:\1Roberto\Probem\Probem Diversos\Chacras 1ª Parte\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55" y="1345585"/>
            <a:ext cx="6906345" cy="51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D:\1Roberto\Probem\Probem Diversos\Chacras 1ª Parte\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9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D:\1Roberto\Probem\Probem Diversos\Chacras 1ª Parte\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D:\1Roberto\Probem\Probem Diversos\Chacras 1ª Parte\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6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63941" y="345430"/>
            <a:ext cx="78042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Comparação entre os Chacras do Perispírito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Com os do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25603" name="Picture 3" descr="D:\1Roberto\Probem\Probem Diversos\Chacras 1ª Parte\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88" y="1286762"/>
            <a:ext cx="6920704" cy="51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D:\1Roberto\Probem\Probem Diversos\Chacras 1ª Parte\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D:\1Roberto\Probem\Probem Diversos\Chacras 1ª Parte\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78" y="1196752"/>
            <a:ext cx="6961446" cy="522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608695" y="345430"/>
            <a:ext cx="61147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Relação entre os Centros de Força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 e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 o Fluido Vital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D:\1Roberto\Probem\Probem Diversos\Chacras 1ª Parte\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D:\1Roberto\Probem\Probem Diversos\Chacras 1ª Parte\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584591" y="345430"/>
            <a:ext cx="616296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Esquema da constituição 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Espírito encarnado e desencarnado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6" name="Picture 4" descr="Fisiologia da al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5"/>
          <a:stretch>
            <a:fillRect/>
          </a:stretch>
        </p:blipFill>
        <p:spPr bwMode="auto">
          <a:xfrm>
            <a:off x="682179" y="1985964"/>
            <a:ext cx="7922269" cy="40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3300"/>
            </a:gs>
            <a:gs pos="100000">
              <a:srgbClr val="FFF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19226" y="158750"/>
            <a:ext cx="7046912" cy="1282700"/>
          </a:xfrm>
          <a:prstGeom prst="rect">
            <a:avLst/>
          </a:prstGeom>
          <a:solidFill>
            <a:srgbClr val="FFE1C3"/>
          </a:solidFill>
          <a:ln w="12700">
            <a:solidFill>
              <a:srgbClr val="993300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4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NO EGITO ANTIGO</a:t>
            </a:r>
            <a:r>
              <a:rPr lang="de-CH" sz="4000" b="1">
                <a:solidFill>
                  <a:prstClr val="black"/>
                </a:solidFill>
                <a:cs typeface="+mn-cs"/>
              </a:rPr>
              <a:t>...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325563" y="6042025"/>
            <a:ext cx="263525" cy="595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33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1024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70088"/>
            <a:ext cx="215265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700213"/>
            <a:ext cx="3810000" cy="4114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CH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No templo da Deusa Ísis 2.600 AC.....</a:t>
            </a:r>
            <a:endParaRPr lang="de-CH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e-CH" sz="2800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e-CH" sz="2800" dirty="0" smtClean="0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5867400" y="2349500"/>
            <a:ext cx="368300" cy="520700"/>
          </a:xfrm>
          <a:prstGeom prst="downArrow">
            <a:avLst>
              <a:gd name="adj1" fmla="val 50000"/>
              <a:gd name="adj2" fmla="val 70722"/>
            </a:avLst>
          </a:prstGeom>
          <a:solidFill>
            <a:srgbClr val="99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211638" y="2997200"/>
            <a:ext cx="4254500" cy="2997200"/>
          </a:xfrm>
          <a:prstGeom prst="rect">
            <a:avLst/>
          </a:prstGeom>
          <a:solidFill>
            <a:srgbClr val="FFE1C3"/>
          </a:solidFill>
          <a:ln w="12700">
            <a:solidFill>
              <a:srgbClr val="993300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Multidões alí corriam,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procurando 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 alívio dos  sofrimentos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junto aos sacerdotes,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que lhes aplicavam</a:t>
            </a:r>
          </a:p>
          <a:p>
            <a:pPr algn="ctr" defTabSz="762000" eaLnBrk="0" hangingPunct="0">
              <a:defRPr/>
            </a:pPr>
            <a:r>
              <a:rPr lang="de-CH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imposição das mãos.</a:t>
            </a:r>
          </a:p>
        </p:txBody>
      </p:sp>
      <p:graphicFrame>
        <p:nvGraphicFramePr>
          <p:cNvPr id="178184" name="Object 8"/>
          <p:cNvGraphicFramePr>
            <a:graphicFrameLocks/>
          </p:cNvGraphicFramePr>
          <p:nvPr/>
        </p:nvGraphicFramePr>
        <p:xfrm>
          <a:off x="0" y="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45" name="Clip" r:id="rId5" imgW="1092200" imgH="787400" progId="MS_ClipArt_Gallery.5">
                  <p:embed/>
                </p:oleObj>
              </mc:Choice>
              <mc:Fallback>
                <p:oleObj name="Clip" r:id="rId5" imgW="1092200" imgH="787400" progId="MS_ClipArt_Gallery.5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5" name="Object 9"/>
          <p:cNvGraphicFramePr>
            <a:graphicFrameLocks/>
          </p:cNvGraphicFramePr>
          <p:nvPr/>
        </p:nvGraphicFramePr>
        <p:xfrm>
          <a:off x="0" y="762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46" name="Clip" r:id="rId7" imgW="1092200" imgH="787400" progId="MS_ClipArt_Gallery.5">
                  <p:embed/>
                </p:oleObj>
              </mc:Choice>
              <mc:Fallback>
                <p:oleObj name="Clip" r:id="rId7" imgW="1092200" imgH="787400" progId="MS_ClipArt_Gallery.5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6" name="Object 10"/>
          <p:cNvGraphicFramePr>
            <a:graphicFrameLocks/>
          </p:cNvGraphicFramePr>
          <p:nvPr/>
        </p:nvGraphicFramePr>
        <p:xfrm>
          <a:off x="0" y="1524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47" name="Clip" r:id="rId9" imgW="1092200" imgH="787400" progId="MS_ClipArt_Gallery.5">
                  <p:embed/>
                </p:oleObj>
              </mc:Choice>
              <mc:Fallback>
                <p:oleObj name="Clip" r:id="rId9" imgW="1092200" imgH="787400" progId="MS_ClipArt_Gallery.5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7" name="Object 11"/>
          <p:cNvGraphicFramePr>
            <a:graphicFrameLocks/>
          </p:cNvGraphicFramePr>
          <p:nvPr/>
        </p:nvGraphicFramePr>
        <p:xfrm>
          <a:off x="0" y="2286000"/>
          <a:ext cx="109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48" name="Clip" r:id="rId11" imgW="1092200" imgH="939800" progId="MS_ClipArt_Gallery.5">
                  <p:embed/>
                </p:oleObj>
              </mc:Choice>
              <mc:Fallback>
                <p:oleObj name="Clip" r:id="rId11" imgW="1092200" imgH="939800" progId="MS_ClipArt_Gallery.5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1092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8" name="Object 12"/>
          <p:cNvGraphicFramePr>
            <a:graphicFrameLocks/>
          </p:cNvGraphicFramePr>
          <p:nvPr/>
        </p:nvGraphicFramePr>
        <p:xfrm>
          <a:off x="0" y="3200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49" name="Clip" r:id="rId13" imgW="1092200" imgH="1166813" progId="MS_ClipArt_Gallery.5">
                  <p:embed/>
                </p:oleObj>
              </mc:Choice>
              <mc:Fallback>
                <p:oleObj name="Clip" r:id="rId13" imgW="1092200" imgH="1166813" progId="MS_ClipArt_Gallery.5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9" name="Object 13"/>
          <p:cNvGraphicFramePr>
            <a:graphicFrameLocks/>
          </p:cNvGraphicFramePr>
          <p:nvPr/>
        </p:nvGraphicFramePr>
        <p:xfrm>
          <a:off x="0" y="3962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50" name="Clip" r:id="rId15" imgW="1092200" imgH="1166813" progId="MS_ClipArt_Gallery.5">
                  <p:embed/>
                </p:oleObj>
              </mc:Choice>
              <mc:Fallback>
                <p:oleObj name="Clip" r:id="rId15" imgW="1092200" imgH="1166813" progId="MS_ClipArt_Gallery.5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90" name="Object 14"/>
          <p:cNvGraphicFramePr>
            <a:graphicFrameLocks/>
          </p:cNvGraphicFramePr>
          <p:nvPr/>
        </p:nvGraphicFramePr>
        <p:xfrm>
          <a:off x="0" y="4724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51" name="Clip" r:id="rId17" imgW="1092200" imgH="1166813" progId="MS_ClipArt_Gallery.5">
                  <p:embed/>
                </p:oleObj>
              </mc:Choice>
              <mc:Fallback>
                <p:oleObj name="Clip" r:id="rId17" imgW="1092200" imgH="1166813" progId="MS_ClipArt_Gallery.5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91" name="Object 15"/>
          <p:cNvGraphicFramePr>
            <a:graphicFrameLocks/>
          </p:cNvGraphicFramePr>
          <p:nvPr/>
        </p:nvGraphicFramePr>
        <p:xfrm>
          <a:off x="0" y="5486400"/>
          <a:ext cx="10922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52" name="Clip" r:id="rId19" imgW="1092200" imgH="1395413" progId="MS_ClipArt_Gallery.5">
                  <p:embed/>
                </p:oleObj>
              </mc:Choice>
              <mc:Fallback>
                <p:oleObj name="Clip" r:id="rId19" imgW="1092200" imgH="1395413" progId="MS_ClipArt_Gallery.5">
                  <p:embed/>
                  <p:pic>
                    <p:nvPicPr>
                      <p:cNvPr id="0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0922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Retângulo 15"/>
          <p:cNvSpPr>
            <a:spLocks noChangeArrowheads="1"/>
          </p:cNvSpPr>
          <p:nvPr/>
        </p:nvSpPr>
        <p:spPr bwMode="auto">
          <a:xfrm>
            <a:off x="3708400" y="6165850"/>
            <a:ext cx="5145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hlinkClick r:id="rId21"/>
              </a:rPr>
              <a:t>http://pt.wikipedia.org/wiki/%C3%8Dsis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autoUpdateAnimBg="0"/>
      <p:bldP spid="10245" grpId="0" autoUpdateAnimBg="0"/>
      <p:bldP spid="10246" grpId="0" animBg="1"/>
      <p:bldP spid="10247" grpId="0" animBg="1" autoUpdateAnimBg="0"/>
      <p:bldP spid="104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93358" y="345430"/>
            <a:ext cx="67454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Mecânica do Movimento Giratório dos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30723" name="Picture 3" descr="D:\1Roberto\Probem\Probem Diversos\Chacras 1ª Parte\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20" y="1340768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D:\1Roberto\Probem\Probem Diversos\Chacras 1ª Parte\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D:\1Roberto\Probem\Probem Diversos\Chacras 1ª Parte\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1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D:\1Roberto\Probem\Probem Diversos\Chacras 1ª Parte\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D:\1Roberto\Probem\Probem Diversos\Chacras 1ª Parte\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D:\1Roberto\Probem\Probem Diversos\Chacras 1ª Parte\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842326" y="345430"/>
            <a:ext cx="56475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Formas de acelerar a velocidade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dos 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36868" name="Picture 4" descr="D:\1Roberto\Probem\Probem Diversos\Chacras 1ª Parte\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56" y="1381590"/>
            <a:ext cx="6762328" cy="50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 descr="D:\1Roberto\Probem\Probem Diversos\Chacras 1ª Parte\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0" y="1196752"/>
            <a:ext cx="6978352" cy="52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702990" y="345430"/>
            <a:ext cx="59261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Relação entre os Centros de Força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 a mediunidade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D:\1Roberto\Probem\Probem Diversos\Chacras 1ª Parte\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D:\1Roberto\Probem\Probem Diversos\Chacras 1ª Parte\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FF"/>
            </a:gs>
            <a:gs pos="100000">
              <a:srgbClr val="99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3200400" cy="8382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CH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EM ROMA</a:t>
            </a:r>
          </a:p>
        </p:txBody>
      </p:sp>
      <p:graphicFrame>
        <p:nvGraphicFramePr>
          <p:cNvPr id="14339" name="Object 3"/>
          <p:cNvGraphicFramePr>
            <a:graphicFrameLocks/>
          </p:cNvGraphicFramePr>
          <p:nvPr/>
        </p:nvGraphicFramePr>
        <p:xfrm>
          <a:off x="10001250" y="222250"/>
          <a:ext cx="2606675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81" name="Document" r:id="rId4" imgW="2606675" imgH="2922588" progId="Word.Document.8">
                  <p:embed/>
                </p:oleObj>
              </mc:Choice>
              <mc:Fallback>
                <p:oleObj name="Document" r:id="rId4" imgW="2606675" imgH="2922588" progId="Word.Documen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0" y="222250"/>
                        <a:ext cx="2606675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85738"/>
            <a:ext cx="337661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225550" y="996950"/>
            <a:ext cx="3949700" cy="1511300"/>
          </a:xfrm>
          <a:prstGeom prst="rect">
            <a:avLst/>
          </a:prstGeom>
          <a:solidFill>
            <a:srgbClr val="FFE1C3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A saúde era recuperada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através de operações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Magnéticas.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622425" y="5332413"/>
            <a:ext cx="254000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2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14343" name="Picture 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17813"/>
            <a:ext cx="26670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191000" y="2508250"/>
            <a:ext cx="4673600" cy="2730500"/>
          </a:xfrm>
          <a:prstGeom prst="rect">
            <a:avLst/>
          </a:prstGeom>
          <a:solidFill>
            <a:srgbClr val="FFE1C3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Galeno, um dos pais da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medicina moderna, devia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sua experiência na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supressão de certas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doenças de seus pacientes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à inspiração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FF"/>
                </a:solidFill>
                <a:cs typeface="+mn-cs"/>
              </a:rPr>
              <a:t>que recebia durante o sono</a:t>
            </a:r>
            <a:r>
              <a:rPr lang="de-CH" sz="2400" dirty="0">
                <a:solidFill>
                  <a:srgbClr val="0000FF"/>
                </a:solidFill>
                <a:cs typeface="+mn-cs"/>
              </a:rPr>
              <a:t>.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953000" y="3581400"/>
            <a:ext cx="3581400" cy="3275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225550" y="5303838"/>
            <a:ext cx="7639050" cy="901700"/>
          </a:xfrm>
          <a:prstGeom prst="rect">
            <a:avLst/>
          </a:prstGeom>
          <a:solidFill>
            <a:srgbClr val="FFE1C3"/>
          </a:solidFill>
          <a:ln w="12700">
            <a:solidFill>
              <a:srgbClr val="FFE1C3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Outros nomes vivenciaram esses momentos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trancendentais:  Hipócrates, Avicena, Paracelso...</a:t>
            </a:r>
          </a:p>
        </p:txBody>
      </p:sp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1749425" y="6205538"/>
            <a:ext cx="6750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8"/>
              </a:rPr>
              <a:t>http://www.guia.heu.nom.br/fe_de_Paracelsus.html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 autoUpdateAnimBg="0"/>
      <p:bldP spid="14344" grpId="0" animBg="1" autoUpdateAnimBg="0"/>
      <p:bldP spid="14346" grpId="0" animBg="1" autoUpdateAnimBg="0"/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D:\1Roberto\Probem\Probem Diversos\Chacras 1ª Parte\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D:\1Roberto\Probem\Probem Diversos\Chacras 1ª Parte\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0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D:\1Roberto\Probem\Probem Diversos\Chacras 1ª Parte\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1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D:\1Roberto\Probem\Probem Diversos\Chacras 1ª Parte\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D:\1Roberto\Probem\Probem Diversos\Chacras 1ª Parte\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 descr="D:\1Roberto\Probem\Probem Diversos\Chacras 1ª Parte\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D:\1Roberto\Probem\Probem Diversos\Chacras 1ª Parte\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 descr="D:\1Roberto\Probem\Probem Diversos\Chacras 1ª Parte\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D:\1Roberto\Probem\Probem Diversos\Chacras 1ª Parte\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D:\1Roberto\Probem\Probem Diversos\Chacras 1ª Parte\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B871"/>
            </a:gs>
            <a:gs pos="100000">
              <a:srgbClr val="FF99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09600"/>
            <a:ext cx="6781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Depreendemos que</a:t>
            </a:r>
            <a:r>
              <a:rPr lang="de-C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2057400"/>
            <a:ext cx="4343400" cy="3006725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r>
              <a:rPr lang="de-CH" sz="2000" b="1" dirty="0" smtClean="0">
                <a:solidFill>
                  <a:srgbClr val="000080"/>
                </a:solidFill>
                <a:latin typeface="Tahoma" pitchFamily="34" charset="0"/>
              </a:rPr>
              <a:t>	</a:t>
            </a:r>
            <a:r>
              <a:rPr lang="de-CH" sz="2000" b="1" dirty="0" smtClean="0">
                <a:solidFill>
                  <a:srgbClr val="000099"/>
                </a:solidFill>
                <a:latin typeface="Tahoma" pitchFamily="34" charset="0"/>
              </a:rPr>
              <a:t>A ARTE DE CURAR ATRAVÉS DA INFLUÊNCIA MAGNÉTICA ERA PRÁTICA NORMAL  DESDE  OS    TEMPOS   ANTIGOS, SOBRETUDO NO  TEMPO  DE  JESUS,  QUANDO  OS   SEUS SEGUIDORES EXERCITAVAM A TÉCNICA DA CURA FLUÍDICA ATRAVÉS DAS MÃOS.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2057400"/>
            <a:ext cx="251142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0229" name="Object 5"/>
          <p:cNvGraphicFramePr>
            <a:graphicFrameLocks/>
          </p:cNvGraphicFramePr>
          <p:nvPr/>
        </p:nvGraphicFramePr>
        <p:xfrm>
          <a:off x="0" y="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1" name="Clip" r:id="rId5" imgW="1092200" imgH="787400" progId="MS_ClipArt_Gallery.5">
                  <p:embed/>
                </p:oleObj>
              </mc:Choice>
              <mc:Fallback>
                <p:oleObj name="Clip" r:id="rId5" imgW="1092200" imgH="787400" progId="MS_ClipArt_Gallery.5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0" name="Object 6"/>
          <p:cNvGraphicFramePr>
            <a:graphicFrameLocks/>
          </p:cNvGraphicFramePr>
          <p:nvPr/>
        </p:nvGraphicFramePr>
        <p:xfrm>
          <a:off x="0" y="762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2" name="Clip" r:id="rId7" imgW="1092200" imgH="787400" progId="MS_ClipArt_Gallery.5">
                  <p:embed/>
                </p:oleObj>
              </mc:Choice>
              <mc:Fallback>
                <p:oleObj name="Clip" r:id="rId7" imgW="1092200" imgH="787400" progId="MS_ClipArt_Gallery.5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1" name="Object 7"/>
          <p:cNvGraphicFramePr>
            <a:graphicFrameLocks/>
          </p:cNvGraphicFramePr>
          <p:nvPr/>
        </p:nvGraphicFramePr>
        <p:xfrm>
          <a:off x="0" y="1524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3" name="Clip" r:id="rId9" imgW="1092200" imgH="787400" progId="MS_ClipArt_Gallery.5">
                  <p:embed/>
                </p:oleObj>
              </mc:Choice>
              <mc:Fallback>
                <p:oleObj name="Clip" r:id="rId9" imgW="1092200" imgH="787400" progId="MS_ClipArt_Gallery.5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2" name="Object 8"/>
          <p:cNvGraphicFramePr>
            <a:graphicFrameLocks/>
          </p:cNvGraphicFramePr>
          <p:nvPr/>
        </p:nvGraphicFramePr>
        <p:xfrm>
          <a:off x="0" y="2286000"/>
          <a:ext cx="109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4" name="Clip" r:id="rId11" imgW="1092200" imgH="939800" progId="MS_ClipArt_Gallery.5">
                  <p:embed/>
                </p:oleObj>
              </mc:Choice>
              <mc:Fallback>
                <p:oleObj name="Clip" r:id="rId11" imgW="1092200" imgH="939800" progId="MS_ClipArt_Gallery.5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1092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3" name="Object 9"/>
          <p:cNvGraphicFramePr>
            <a:graphicFrameLocks/>
          </p:cNvGraphicFramePr>
          <p:nvPr/>
        </p:nvGraphicFramePr>
        <p:xfrm>
          <a:off x="0" y="3200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5" name="Clip" r:id="rId13" imgW="1092200" imgH="1166813" progId="MS_ClipArt_Gallery.5">
                  <p:embed/>
                </p:oleObj>
              </mc:Choice>
              <mc:Fallback>
                <p:oleObj name="Clip" r:id="rId13" imgW="1092200" imgH="1166813" progId="MS_ClipArt_Gallery.5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4" name="Object 10"/>
          <p:cNvGraphicFramePr>
            <a:graphicFrameLocks/>
          </p:cNvGraphicFramePr>
          <p:nvPr/>
        </p:nvGraphicFramePr>
        <p:xfrm>
          <a:off x="0" y="3962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6" name="Clip" r:id="rId15" imgW="1092200" imgH="1166813" progId="MS_ClipArt_Gallery.5">
                  <p:embed/>
                </p:oleObj>
              </mc:Choice>
              <mc:Fallback>
                <p:oleObj name="Clip" r:id="rId15" imgW="1092200" imgH="1166813" progId="MS_ClipArt_Gallery.5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5" name="Object 11"/>
          <p:cNvGraphicFramePr>
            <a:graphicFrameLocks/>
          </p:cNvGraphicFramePr>
          <p:nvPr/>
        </p:nvGraphicFramePr>
        <p:xfrm>
          <a:off x="0" y="4724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7" name="Clip" r:id="rId17" imgW="1092200" imgH="1166813" progId="MS_ClipArt_Gallery.5">
                  <p:embed/>
                </p:oleObj>
              </mc:Choice>
              <mc:Fallback>
                <p:oleObj name="Clip" r:id="rId17" imgW="1092200" imgH="1166813" progId="MS_ClipArt_Gallery.5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6" name="Object 12"/>
          <p:cNvGraphicFramePr>
            <a:graphicFrameLocks/>
          </p:cNvGraphicFramePr>
          <p:nvPr/>
        </p:nvGraphicFramePr>
        <p:xfrm>
          <a:off x="0" y="5486400"/>
          <a:ext cx="10922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8" name="Clip" r:id="rId19" imgW="1092200" imgH="1395413" progId="MS_ClipArt_Gallery.5">
                  <p:embed/>
                </p:oleObj>
              </mc:Choice>
              <mc:Fallback>
                <p:oleObj name="Clip" r:id="rId19" imgW="1092200" imgH="1395413" progId="MS_ClipArt_Gallery.5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0922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2987675" y="5629275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21"/>
              </a:rPr>
              <a:t>http://www.guia.heu.nom.br/cura.htm</a:t>
            </a:r>
            <a:endParaRPr lang="pt-BR" b="1" dirty="0"/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476500" y="6015038"/>
            <a:ext cx="5808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22"/>
              </a:rPr>
              <a:t>http://www.guia.heu.nom.br/sono_e_cura.htm</a:t>
            </a:r>
            <a:endParaRPr lang="pt-BR" b="1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D:\1Roberto\Probem\Probem Diversos\Chacras 1ª Parte\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14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52698035"/>
              </p:ext>
            </p:extLst>
          </p:nvPr>
        </p:nvGraphicFramePr>
        <p:xfrm>
          <a:off x="611561" y="908182"/>
          <a:ext cx="7992887" cy="5545154"/>
        </p:xfrm>
        <a:graphic>
          <a:graphicData uri="http://schemas.openxmlformats.org/drawingml/2006/table">
            <a:tbl>
              <a:tblPr/>
              <a:tblGrid>
                <a:gridCol w="2664295"/>
                <a:gridCol w="2664296"/>
                <a:gridCol w="2664296"/>
              </a:tblGrid>
              <a:tr h="8738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PLEXOS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CORPO FÍSICO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LOCALIZAÇÃO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CHACRAS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PERISPÍRITO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Sacral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da espinha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Básico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Hipogástrico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Baixo Ventre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Genésico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Mesentérico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Região do baço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Esplênico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Estômago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Gástrico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Cardíaco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Região precordial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Cardíaco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Laríngeo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Garganta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Laríngeo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Coronário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Alto da cabeça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Coronário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2286866" y="345430"/>
            <a:ext cx="47584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Principais 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8" name="Picture 2" descr="D:\1Roberto\Probem\Jacob Melo\Arquivos Jacob Melo\Slide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44724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109076" y="345430"/>
            <a:ext cx="3113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 Coronário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5715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2"/>
              </a:rPr>
              <a:t>Coronário</a:t>
            </a:r>
            <a:endParaRPr lang="pt-BR" sz="3600" b="1" u="sng" dirty="0" smtClean="0">
              <a:solidFill>
                <a:prstClr val="white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	                                     	</a:t>
            </a:r>
            <a:r>
              <a:rPr lang="pt-BR" sz="27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Localizado na parte superior da cabeça. Relaciona-se  com os órgãos situados no interior do crânio, principalmente a epífise. </a:t>
            </a:r>
            <a:r>
              <a:rPr lang="pt-BR" sz="27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Principal ponto de assimilação dos estímulos provenientes do plano espiritual</a:t>
            </a:r>
            <a:r>
              <a:rPr lang="pt-BR" sz="27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BR" sz="27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Coordena os  demais centros, tornando-se assim o responsável pela estabilidade de todo o metabolismo orgânico, sendo ainda o mais significativo dos pontos de conexão entre o corpo físico e o perispírit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o.</a:t>
            </a:r>
            <a:endParaRPr lang="pt-BR" sz="28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7172" name="Picture 3" descr="cen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341438"/>
            <a:ext cx="2552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7707313" y="1628775"/>
            <a:ext cx="9144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174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341438"/>
            <a:ext cx="663575" cy="56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612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spcBef>
                <a:spcPts val="800"/>
              </a:spcBef>
              <a:buSzPct val="100000"/>
            </a:pPr>
            <a:r>
              <a:rPr lang="pt-BR" sz="3200" b="1" dirty="0" smtClean="0">
                <a:solidFill>
                  <a:srgbClr val="000000"/>
                </a:solidFill>
              </a:rPr>
              <a:t>	“... a </a:t>
            </a:r>
            <a:r>
              <a:rPr lang="pt-BR" sz="3200" b="1" dirty="0" smtClean="0">
                <a:solidFill>
                  <a:srgbClr val="00B0F0"/>
                </a:solidFill>
                <a:hlinkClick r:id="rId3"/>
              </a:rPr>
              <a:t>glândula pineal </a:t>
            </a:r>
            <a:r>
              <a:rPr lang="pt-BR" sz="3200" b="1" dirty="0" smtClean="0">
                <a:solidFill>
                  <a:srgbClr val="000000"/>
                </a:solidFill>
              </a:rPr>
              <a:t>deve ser considerada a glândula da vida psíquica; a glândula que ilumina toda a cadeia orgânica, orientando  as glândulas de secreção interna através das estruturas da hipófise...” </a:t>
            </a:r>
          </a:p>
          <a:p>
            <a:pPr algn="r" defTabSz="449263" eaLnBrk="1" hangingPunct="1">
              <a:buSzPct val="100000"/>
            </a:pPr>
            <a:r>
              <a:rPr lang="pt-BR" b="1" dirty="0" smtClean="0">
                <a:solidFill>
                  <a:srgbClr val="000099"/>
                </a:solidFill>
                <a:hlinkClick r:id="rId4" action="ppaction://hlinkfile"/>
              </a:rPr>
              <a:t>Forças Sexuais da Alma, Jorge Andrea, FEB, introd., p. 19</a:t>
            </a:r>
            <a:r>
              <a:rPr lang="pt-BR" dirty="0" smtClean="0">
                <a:solidFill>
                  <a:srgbClr val="000000"/>
                </a:solidFill>
                <a:hlinkClick r:id="rId4" action="ppaction://hlinkfile"/>
              </a:rPr>
              <a:t>.</a:t>
            </a:r>
            <a:endParaRPr lang="pt-BR" dirty="0" smtClean="0">
              <a:solidFill>
                <a:srgbClr val="000000"/>
              </a:solidFill>
            </a:endParaRPr>
          </a:p>
        </p:txBody>
      </p:sp>
      <p:pic>
        <p:nvPicPr>
          <p:cNvPr id="4710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3068638"/>
            <a:ext cx="456565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29333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3097212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55650" y="836613"/>
            <a:ext cx="42148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t-BR" b="1" dirty="0" smtClean="0">
                <a:solidFill>
                  <a:srgbClr val="000000"/>
                </a:solidFill>
              </a:rPr>
              <a:t>“... </a:t>
            </a:r>
            <a:r>
              <a:rPr lang="pt-BR" b="1" dirty="0" smtClean="0">
                <a:solidFill>
                  <a:srgbClr val="000000"/>
                </a:solidFill>
                <a:hlinkClick r:id="rId4"/>
              </a:rPr>
              <a:t>a glândula pineal</a:t>
            </a:r>
            <a:r>
              <a:rPr lang="pt-BR" b="1" dirty="0" smtClean="0">
                <a:solidFill>
                  <a:srgbClr val="000000"/>
                </a:solidFill>
              </a:rPr>
              <a:t>, com influência da melatonina, teria uma grande influência em toda a cadeia glandular ...”</a:t>
            </a:r>
          </a:p>
          <a:p>
            <a:pPr algn="just" defTabSz="449263" eaLnBrk="1" hangingPunct="1">
              <a:buSzPct val="100000"/>
            </a:pPr>
            <a:endParaRPr lang="pt-BR" b="1" dirty="0" smtClean="0">
              <a:solidFill>
                <a:srgbClr val="0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01913"/>
            <a:ext cx="57531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41364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773238"/>
            <a:ext cx="6342062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72500" cy="1479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t-BR" sz="2400" b="1" dirty="0" smtClean="0">
                <a:solidFill>
                  <a:srgbClr val="000000"/>
                </a:solidFill>
              </a:rPr>
              <a:t>“... seria realmente o casulo das energias do inconsciente, a sede do espírito, pela possibilidade de ser a zona medianeira de ligação entre o energético e o físico...”</a:t>
            </a:r>
          </a:p>
          <a:p>
            <a:pPr algn="r" defTabSz="449263" eaLnBrk="1" hangingPunct="1">
              <a:buSzPct val="100000"/>
            </a:pPr>
            <a:r>
              <a:rPr lang="pt-BR" b="1" dirty="0" smtClean="0">
                <a:solidFill>
                  <a:srgbClr val="FF0000"/>
                </a:solidFill>
                <a:hlinkClick r:id="rId4" action="ppaction://hlinkfile"/>
              </a:rPr>
              <a:t>Forças Sexuais da Alma, Jorge Andrea, FEB, introd., p. 17.</a:t>
            </a:r>
            <a:endParaRPr lang="pt-BR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457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2" y="34200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2" name="Picture 2" descr="D:\1Roberto\Probem\Jacob Melo\Arquivos Jacob Melo\Slide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9" y="908720"/>
            <a:ext cx="7380435" cy="55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50231" y="345430"/>
            <a:ext cx="2631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/>
              </a:rPr>
              <a:t>Centro Frontal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395288" y="-26988"/>
            <a:ext cx="5105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cs typeface="Arial" charset="0"/>
                <a:hlinkClick r:id="rId2"/>
              </a:rPr>
              <a:t>Frontal</a:t>
            </a:r>
            <a:endParaRPr lang="pt-BR" sz="3600" b="1" u="sng" dirty="0" smtClean="0">
              <a:solidFill>
                <a:prstClr val="white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                                             Localizado na região situada entre as sobrancelhas. Atua sobre o córtex cerebral, com ação predominante sobre o funcionamento global do sistema nervoso. Exerce forte ação sobre a hipófise, controlando, por esse meio, todo o sistema endócrino.  </a:t>
            </a:r>
          </a:p>
          <a:p>
            <a:pPr algn="ctr"/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Ligado às atividades intelectuais e à vidência mediúnica. </a:t>
            </a:r>
          </a:p>
        </p:txBody>
      </p:sp>
      <p:pic>
        <p:nvPicPr>
          <p:cNvPr id="8196" name="Picture 6" descr="cen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2552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7524750" y="2060575"/>
            <a:ext cx="7620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8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5921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860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74509" y="345430"/>
            <a:ext cx="2983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Centro Laríngeo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3426" name="Picture 2" descr="D:\1Roberto\Probem\Jacob Melo\Arquivos Jacob Melo\Slide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7300"/>
            <a:ext cx="7368048" cy="552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68580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CH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Novo Testamento...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461125" y="4772025"/>
            <a:ext cx="257175" cy="442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23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2048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1268760"/>
            <a:ext cx="3140075" cy="417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00200" y="1268760"/>
            <a:ext cx="3873500" cy="276984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 </a:t>
            </a: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... Senhor se quiseres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podes tornar-me limpo.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 Jesus, estendendo a mão,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tocou-lhe, dizendo: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Quero! Fica limpo!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 imediatamente ele ficou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limpo da lepra.</a:t>
            </a:r>
          </a:p>
          <a:p>
            <a:pPr algn="ctr" defTabSz="762000" eaLnBrk="0" hangingPunct="0">
              <a:defRPr/>
            </a:pPr>
            <a:endParaRPr lang="de-C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defTabSz="762000" eaLnBrk="0" hangingPunct="0">
              <a:defRPr/>
            </a:pPr>
            <a:endParaRPr lang="de-C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399213" y="4302125"/>
            <a:ext cx="2222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graphicFrame>
        <p:nvGraphicFramePr>
          <p:cNvPr id="181255" name="Object 7"/>
          <p:cNvGraphicFramePr>
            <a:graphicFrameLocks/>
          </p:cNvGraphicFramePr>
          <p:nvPr/>
        </p:nvGraphicFramePr>
        <p:xfrm>
          <a:off x="0" y="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2" name="Clip" r:id="rId5" imgW="1092200" imgH="787400" progId="MS_ClipArt_Gallery.5">
                  <p:embed/>
                </p:oleObj>
              </mc:Choice>
              <mc:Fallback>
                <p:oleObj name="Clip" r:id="rId5" imgW="1092200" imgH="787400" progId="MS_ClipArt_Gallery.5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6" name="Object 8"/>
          <p:cNvGraphicFramePr>
            <a:graphicFrameLocks/>
          </p:cNvGraphicFramePr>
          <p:nvPr/>
        </p:nvGraphicFramePr>
        <p:xfrm>
          <a:off x="0" y="762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3" name="Clip" r:id="rId7" imgW="1092200" imgH="787400" progId="MS_ClipArt_Gallery.5">
                  <p:embed/>
                </p:oleObj>
              </mc:Choice>
              <mc:Fallback>
                <p:oleObj name="Clip" r:id="rId7" imgW="1092200" imgH="787400" progId="MS_ClipArt_Gallery.5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7" name="Object 9"/>
          <p:cNvGraphicFramePr>
            <a:graphicFrameLocks/>
          </p:cNvGraphicFramePr>
          <p:nvPr/>
        </p:nvGraphicFramePr>
        <p:xfrm>
          <a:off x="0" y="1524000"/>
          <a:ext cx="109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4" name="Clip" r:id="rId9" imgW="1092200" imgH="787400" progId="MS_ClipArt_Gallery.5">
                  <p:embed/>
                </p:oleObj>
              </mc:Choice>
              <mc:Fallback>
                <p:oleObj name="Clip" r:id="rId9" imgW="1092200" imgH="787400" progId="MS_ClipArt_Gallery.5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1092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8" name="Object 10"/>
          <p:cNvGraphicFramePr>
            <a:graphicFrameLocks/>
          </p:cNvGraphicFramePr>
          <p:nvPr/>
        </p:nvGraphicFramePr>
        <p:xfrm>
          <a:off x="0" y="2286000"/>
          <a:ext cx="109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5" name="Clip" r:id="rId11" imgW="1092200" imgH="939800" progId="MS_ClipArt_Gallery.5">
                  <p:embed/>
                </p:oleObj>
              </mc:Choice>
              <mc:Fallback>
                <p:oleObj name="Clip" r:id="rId11" imgW="1092200" imgH="939800" progId="MS_ClipArt_Gallery.5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1092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9" name="Object 11"/>
          <p:cNvGraphicFramePr>
            <a:graphicFrameLocks/>
          </p:cNvGraphicFramePr>
          <p:nvPr/>
        </p:nvGraphicFramePr>
        <p:xfrm>
          <a:off x="0" y="3200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6" name="Clip" r:id="rId13" imgW="1092200" imgH="1166813" progId="MS_ClipArt_Gallery.5">
                  <p:embed/>
                </p:oleObj>
              </mc:Choice>
              <mc:Fallback>
                <p:oleObj name="Clip" r:id="rId13" imgW="1092200" imgH="1166813" progId="MS_ClipArt_Gallery.5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0" name="Object 12"/>
          <p:cNvGraphicFramePr>
            <a:graphicFrameLocks/>
          </p:cNvGraphicFramePr>
          <p:nvPr/>
        </p:nvGraphicFramePr>
        <p:xfrm>
          <a:off x="0" y="3962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7" name="Clip" r:id="rId15" imgW="1092200" imgH="1166813" progId="MS_ClipArt_Gallery.5">
                  <p:embed/>
                </p:oleObj>
              </mc:Choice>
              <mc:Fallback>
                <p:oleObj name="Clip" r:id="rId15" imgW="1092200" imgH="1166813" progId="MS_ClipArt_Gallery.5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1" name="Object 13"/>
          <p:cNvGraphicFramePr>
            <a:graphicFrameLocks/>
          </p:cNvGraphicFramePr>
          <p:nvPr/>
        </p:nvGraphicFramePr>
        <p:xfrm>
          <a:off x="0" y="4724400"/>
          <a:ext cx="1092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8" name="Clip" r:id="rId17" imgW="1092200" imgH="1166813" progId="MS_ClipArt_Gallery.5">
                  <p:embed/>
                </p:oleObj>
              </mc:Choice>
              <mc:Fallback>
                <p:oleObj name="Clip" r:id="rId17" imgW="1092200" imgH="1166813" progId="MS_ClipArt_Gallery.5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1092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2" name="Object 14"/>
          <p:cNvGraphicFramePr>
            <a:graphicFrameLocks/>
          </p:cNvGraphicFramePr>
          <p:nvPr/>
        </p:nvGraphicFramePr>
        <p:xfrm>
          <a:off x="0" y="5486400"/>
          <a:ext cx="10922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39" name="Clip" r:id="rId19" imgW="1092200" imgH="1395413" progId="MS_ClipArt_Gallery.5">
                  <p:embed/>
                </p:oleObj>
              </mc:Choice>
              <mc:Fallback>
                <p:oleObj name="Clip" r:id="rId19" imgW="1092200" imgH="1395413" progId="MS_ClipArt_Gallery.5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0922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600200" y="3581400"/>
            <a:ext cx="3873500" cy="19812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... A uma ordem do Mestre,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levanta-se a menina dada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como morta, pranteada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por parentes e amigos....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00199" y="5562600"/>
            <a:ext cx="7091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1"/>
              </a:rPr>
              <a:t>http://livrono.blogspot.com.br/2013/01/a-ressurreicao-da-filha-de-jairo-e-cura.html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1595506" y="6233288"/>
            <a:ext cx="7091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2"/>
              </a:rPr>
              <a:t>http://www.guia.heu.nom.br/milagres_de_jesus.htm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5" grpId="0" animBg="1" autoUpdateAnimBg="0"/>
      <p:bldP spid="20495" grpId="0" animBg="1" autoUpdateAnimBg="0"/>
      <p:bldP spid="2" grpId="0"/>
      <p:bldP spid="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55800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2"/>
              </a:rPr>
              <a:t>Laríngeo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  <a:hlinkClick r:id="rId2"/>
              </a:rPr>
              <a:t> </a:t>
            </a:r>
            <a:endParaRPr lang="pt-BR" sz="2900" b="1" dirty="0" smtClean="0">
              <a:solidFill>
                <a:prstClr val="white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	                                              Localizado na região anterior do pescoço. </a:t>
            </a:r>
            <a:r>
              <a:rPr lang="pt-BR" sz="29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ontrola  a respiração e a fonação, estando também ligado ao mecanismo da audição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É um centro muito importante, pois a materialização das ideias através da palavra reforça, em muito, a precisão das forma que estão sendo plasmadas por ação do pensamento. 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Tem ligações com a audição mediúnica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29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9219" name="Picture 5" descr="cent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25527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Line 6"/>
          <p:cNvSpPr>
            <a:spLocks noChangeShapeType="1"/>
          </p:cNvSpPr>
          <p:nvPr/>
        </p:nvSpPr>
        <p:spPr bwMode="auto">
          <a:xfrm flipH="1">
            <a:off x="7451725" y="2781300"/>
            <a:ext cx="6858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221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565400"/>
            <a:ext cx="5921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88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0" name="Picture 2" descr="D:\1Roberto\Probem\Jacob Melo\Arquivos Jacob Melo\Slide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54" y="890810"/>
            <a:ext cx="7416701" cy="55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17469" y="345430"/>
            <a:ext cx="2897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/>
              </a:rPr>
              <a:t>Centro Cardíaco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85750" y="44450"/>
            <a:ext cx="52943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Cardíaco</a:t>
            </a:r>
            <a:r>
              <a:rPr lang="pt-BR" sz="29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                            Localizado na região do coração</a:t>
            </a:r>
            <a:r>
              <a:rPr lang="pt-BR" sz="2900" b="1" i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Dirige a emotividade e a distribuição das energias vitalizantes no organismo</a:t>
            </a:r>
            <a:r>
              <a:rPr lang="pt-BR" sz="29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     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Em virtude das tensões características do mundo moderno, e da dificuldade que ainda temos em controlar as nossas emoções, é um dos centros vitais que, comumente apresenta desequilíbrios.</a:t>
            </a:r>
            <a:endParaRPr lang="pt-BR" sz="29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243" name="Picture 3" descr="cent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196975"/>
            <a:ext cx="25527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7851775" y="3860800"/>
            <a:ext cx="6096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45" name="Picture 19" descr="Plexo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3500438"/>
            <a:ext cx="592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1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53344" y="345430"/>
            <a:ext cx="28254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Centro Gástrico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5474" name="Picture 2" descr="D:\1Roberto\Probem\Jacob Melo\Arquivos Jacob Melo\Slid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27" y="956195"/>
            <a:ext cx="7351788" cy="55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283968" y="1124744"/>
            <a:ext cx="3888432" cy="15841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260350"/>
            <a:ext cx="33337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95288" y="115888"/>
            <a:ext cx="50292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Gástrico</a:t>
            </a:r>
            <a:r>
              <a:rPr lang="pt-BR" b="1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 </a:t>
            </a:r>
            <a:endParaRPr lang="pt-BR" b="1" dirty="0" smtClean="0">
              <a:solidFill>
                <a:prstClr val="white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pt-BR" sz="2000" b="1" dirty="0" smtClean="0">
              <a:solidFill>
                <a:prstClr val="white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Também conhecido como Solar, está localizado um pouco acima do umbigo. </a:t>
            </a:r>
            <a:r>
              <a:rPr lang="pt-BR" sz="32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Age fundamentalmente sobre os órgãos da digestão</a:t>
            </a:r>
            <a:r>
              <a:rPr lang="pt-BR" sz="3200" b="1" i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 A</a:t>
            </a:r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presenta, também, certa ligação com o estado emocional do indivíduo.</a:t>
            </a:r>
          </a:p>
        </p:txBody>
      </p:sp>
      <p:pic>
        <p:nvPicPr>
          <p:cNvPr id="12292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4941888"/>
            <a:ext cx="590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4"/>
          <p:cNvSpPr>
            <a:spLocks noChangeShapeType="1"/>
          </p:cNvSpPr>
          <p:nvPr/>
        </p:nvSpPr>
        <p:spPr bwMode="auto">
          <a:xfrm flipH="1">
            <a:off x="7788275" y="5229225"/>
            <a:ext cx="8382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89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53251" y="345430"/>
            <a:ext cx="302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Centro Esplênico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6498" name="Picture 2" descr="D:\1Roberto\Probem\Jacob Melo\Arquivos Jacob Melo\Slide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2" y="885137"/>
            <a:ext cx="7424266" cy="55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4325"/>
            <a:ext cx="31686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85750" y="0"/>
            <a:ext cx="5214938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Esplênico</a:t>
            </a:r>
            <a:r>
              <a:rPr lang="pt-BR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algn="ctr"/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Localizado na região anterior esquerda do organismo, onde se localiza a última costela.          </a:t>
            </a:r>
          </a:p>
          <a:p>
            <a:pPr algn="ctr"/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Controla o equilíbrio hemático, sendo o principal elemento de captação das energias do plano espiritual</a:t>
            </a:r>
            <a:r>
              <a:rPr lang="pt-BR" sz="2900" b="1" i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principalmente do Fluido Cósmico Universal, daí sua grande influência sobre a </a:t>
            </a:r>
            <a:r>
              <a:rPr lang="pt-BR" sz="29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vitalidade</a:t>
            </a:r>
            <a:r>
              <a:rPr lang="pt-BR" sz="2900" b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29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do indivíduo.</a:t>
            </a:r>
            <a:endParaRPr lang="pt-BR" sz="29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8172450" y="5229225"/>
            <a:ext cx="5334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69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797425"/>
            <a:ext cx="592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178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2" name="Picture 2" descr="D:\1Roberto\Probem\Jacob Melo\Arquivos Jacob Melo\Slide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64096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179699" y="345430"/>
            <a:ext cx="29727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/>
              </a:rPr>
              <a:t>Centro Genésico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1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476250"/>
            <a:ext cx="31956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85750" y="198438"/>
            <a:ext cx="5172075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u="sng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Genésico</a:t>
            </a:r>
            <a:r>
              <a:rPr lang="pt-BR" sz="3600" b="1" dirty="0" smtClean="0">
                <a:solidFill>
                  <a:prstClr val="white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/>
            <a:endParaRPr lang="pt-BR" b="1" dirty="0" smtClean="0">
              <a:solidFill>
                <a:prstClr val="white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pt-BR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Também conhecido como Sagrado, está localizado na região do baixo ventre. Suas energias </a:t>
            </a:r>
            <a:r>
              <a:rPr lang="pt-BR" sz="3200" b="1" i="1" dirty="0" smtClean="0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agem sobre os órgãos ligados à reprodução, às atividades sexuais e ainda sobre os estímulos referentes ao trabalho intelectual.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7642225" y="6165850"/>
            <a:ext cx="838200" cy="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317" name="Picture 19" descr="Plex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5876925"/>
            <a:ext cx="5905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605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0" name="Picture 2" descr="D:\1Roberto\Probem\Jacob Melo\Arquivos Jacob Melo\Slide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46" y="1041589"/>
            <a:ext cx="7215662" cy="541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410533" y="345430"/>
            <a:ext cx="25110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 Básico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34B73"/>
            </a:gs>
            <a:gs pos="100000">
              <a:srgbClr val="FF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4724400" cy="1143000"/>
          </a:xfrm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MESMER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132138" y="1700213"/>
            <a:ext cx="5334000" cy="1600200"/>
          </a:xfrm>
        </p:spPr>
        <p:txBody>
          <a:bodyPr/>
          <a:lstStyle/>
          <a:p>
            <a:pPr marL="190500" indent="0" algn="ctr" eaLnBrk="1" fontAlgn="auto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r>
              <a:rPr lang="de-CH" sz="2000" b="1" smtClean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Nascido a 23.05.1733 em Weil, Áustria. Educado em colégio religioso, estudou Filosofia, Teologia, Direito e Medicina, dedicando-se também à Astrologia</a:t>
            </a:r>
            <a:r>
              <a:rPr lang="de-CH" sz="2000" b="1" smtClean="0">
                <a:solidFill>
                  <a:srgbClr val="000099"/>
                </a:solidFill>
                <a:latin typeface="Arial" pitchFamily="34" charset="0"/>
              </a:rPr>
              <a:t>.</a:t>
            </a:r>
          </a:p>
          <a:p>
            <a:pPr marL="190500" indent="0" eaLnBrk="1" fontAlgn="auto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endParaRPr lang="de-CH" sz="200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22532" name="Object 4"/>
          <p:cNvGraphicFramePr>
            <a:graphicFrameLocks/>
          </p:cNvGraphicFramePr>
          <p:nvPr/>
        </p:nvGraphicFramePr>
        <p:xfrm>
          <a:off x="609600" y="533400"/>
          <a:ext cx="213042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50" name="Picture" r:id="rId4" imgW="2130425" imgH="3095625" progId="Word.Picture.8">
                  <p:embed/>
                </p:oleObj>
              </mc:Choice>
              <mc:Fallback>
                <p:oleObj name="Picture" r:id="rId4" imgW="2130425" imgH="3095625" progId="Word.Picture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33400"/>
                        <a:ext cx="2130425" cy="3095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481138" y="6126163"/>
            <a:ext cx="228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4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22534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051050" cy="26177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3203575" y="3141663"/>
            <a:ext cx="5334000" cy="2770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400" b="1" dirty="0">
                <a:solidFill>
                  <a:prstClr val="black"/>
                </a:solidFill>
                <a:latin typeface="Arial" pitchFamily="34" charset="0"/>
                <a:cs typeface="+mn-cs"/>
              </a:rPr>
              <a:t>No Séc. XVIII</a:t>
            </a:r>
          </a:p>
          <a:p>
            <a:pPr algn="just" defTabSz="762000" eaLnBrk="0" hangingPunct="0">
              <a:spcBef>
                <a:spcPct val="50000"/>
              </a:spcBef>
              <a:defRPr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+mn-cs"/>
              </a:rPr>
              <a:t>Ápós estudar a cura mineral magnética do astrônomo Maximiliano Hell, professor da Universidade de Viena, bem como trabalhos de cura magnética  de JJ.Gassrer,  divulgou uma série de técnicas relativas à utilização do magnetismo humano  pelas mãos.</a:t>
            </a:r>
          </a:p>
        </p:txBody>
      </p:sp>
      <p:sp>
        <p:nvSpPr>
          <p:cNvPr id="5129" name="Retângulo 7"/>
          <p:cNvSpPr>
            <a:spLocks noChangeArrowheads="1"/>
          </p:cNvSpPr>
          <p:nvPr/>
        </p:nvSpPr>
        <p:spPr bwMode="auto">
          <a:xfrm>
            <a:off x="3203575" y="5876925"/>
            <a:ext cx="5256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http://www.guia.heu.nom.br/magnetismo_animal.htm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  <p:bldP spid="22544" grpId="0" autoUpdateAnimBg="0"/>
      <p:bldP spid="512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6" name="Picture 2" descr="D:\1Roberto\Probem\Jacob Melo\Arquivos Jacob Melo\Slide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8" y="995105"/>
            <a:ext cx="7288166" cy="54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30702" y="345430"/>
            <a:ext cx="2670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 Umeral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31822" y="345430"/>
            <a:ext cx="1268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Plexos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9552" y="918714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Os Plexos estão situados no corpo físico e são conjuntos e aglomerados de nervos e gânglios do sistema nervoso que regula a vida vegetativa do corpo humano.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Existem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inúmeros plexos no nosso corpo, mas alguns são considerados de maior importância, pela localização e pelo trabalho que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realizam. Dentre os vários plexos nervosos do organismo humano destacamos os seguintes: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Cervical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ou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Laríngeo;</a:t>
            </a:r>
            <a:endParaRPr lang="pt-BR" sz="24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Cardíaco;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Solar;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Esplênico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- Plexo Sacro</a:t>
            </a:r>
          </a:p>
        </p:txBody>
      </p:sp>
    </p:spTree>
    <p:extLst>
      <p:ext uri="{BB962C8B-B14F-4D97-AF65-F5344CB8AC3E}">
        <p14:creationId xmlns:p14="http://schemas.microsoft.com/office/powerpoint/2010/main" val="21861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31822" y="345430"/>
            <a:ext cx="1268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Plexos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11618" name="Picture 2" descr="http://pessoal.portoweb.com.br/aluzdoamor/plex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0" y="836712"/>
            <a:ext cx="7235010" cy="55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755576" y="1340768"/>
            <a:ext cx="77768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A Epífise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Ou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Glândula Pineal</a:t>
            </a:r>
            <a:endParaRPr lang="pt-BR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Picture 2" descr="D:\1Roberto\Probem\Probem Diversos\Epífise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3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 descr="D:\1Roberto\Probem\Probem Diversos\Epífis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 descr="D:\1Roberto\Probem\Probem Diversos\Epífise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0" name="Picture 2" descr="D:\1Roberto\Probem\Probem Diversos\Epífise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4" name="Picture 2" descr="D:\1Roberto\Probem\Probem Diversos\Epífise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 descr="D:\1Roberto\Probem\Probem Diversos\Epífise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58FA64"/>
            </a:gs>
            <a:gs pos="50000">
              <a:srgbClr val="FFFFFF"/>
            </a:gs>
            <a:gs pos="100000">
              <a:srgbClr val="58FA6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86200" y="457200"/>
            <a:ext cx="4724400" cy="914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7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  <a:cs typeface="+mn-cs"/>
              </a:rPr>
              <a:t>MESMER</a:t>
            </a:r>
          </a:p>
        </p:txBody>
      </p:sp>
      <p:pic>
        <p:nvPicPr>
          <p:cNvPr id="2457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221038" cy="3221038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1019175" y="4187680"/>
            <a:ext cx="7429500" cy="2057400"/>
          </a:xfrm>
          <a:gradFill rotWithShape="0">
            <a:gsLst>
              <a:gs pos="0">
                <a:srgbClr val="99FF6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000" b="1" i="1" dirty="0" smtClean="0">
                <a:solidFill>
                  <a:schemeClr val="tx1"/>
                </a:solidFill>
                <a:latin typeface="Arial" pitchFamily="34" charset="0"/>
              </a:rPr>
              <a:t>Mesmer</a:t>
            </a: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 admitia a existência de uma força magnética que  se manifestava  através  da  atuação  de  um</a:t>
            </a:r>
            <a:r>
              <a:rPr lang="de-CH" sz="20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br>
              <a:rPr lang="de-CH" sz="20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i="1" dirty="0" smtClean="0">
                <a:solidFill>
                  <a:schemeClr val="tx1"/>
                </a:solidFill>
                <a:latin typeface="Arial" pitchFamily="34" charset="0"/>
              </a:rPr>
              <a:t>fluido universalmente distribuído,</a:t>
            </a: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que se insinuava na substância dos nervos e dava,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ao corpo humano, propriedades análogas ao do imã.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Esse fluido, sob controle, poderia ser  usado   </a:t>
            </a:r>
            <a:b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latin typeface="Arial" pitchFamily="34" charset="0"/>
              </a:rPr>
              <a:t>com  finalidade terapêutica</a:t>
            </a:r>
            <a:r>
              <a:rPr lang="de-C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.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284663" y="1409700"/>
            <a:ext cx="4032250" cy="1447800"/>
          </a:xfrm>
        </p:spPr>
        <p:txBody>
          <a:bodyPr>
            <a:normAutofit fontScale="92500" lnSpcReduction="10000"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800" b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badi MT Condensed Light" pitchFamily="34" charset="0"/>
              </a:rPr>
              <a:t>TESE DE DOUTORADO</a:t>
            </a:r>
            <a:r>
              <a:rPr lang="de-CH" sz="2400" smtClean="0">
                <a:latin typeface="Verdana" pitchFamily="34" charset="0"/>
              </a:rPr>
              <a:t> 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e-CH" sz="800" smtClean="0">
              <a:latin typeface="Tahoma" pitchFamily="34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0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 Influxo Planetarium 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0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 Corpus Humanum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0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em 1766</a:t>
            </a:r>
            <a:r>
              <a:rPr lang="de-CH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endParaRPr lang="de-CH" sz="280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e-CH" sz="280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de-CH" sz="280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777750" y="3015492"/>
            <a:ext cx="4970713" cy="850864"/>
          </a:xfrm>
          <a:prstGeom prst="rect">
            <a:avLst/>
          </a:prstGeom>
          <a:gradFill rotWithShape="0">
            <a:gsLst>
              <a:gs pos="0">
                <a:srgbClr val="99FF6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defTabSz="762000" eaLnBrk="0" hangingPunct="0"/>
            <a:r>
              <a:rPr lang="de-CH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Mais tarde assumiram destaque as </a:t>
            </a:r>
          </a:p>
          <a:p>
            <a:pPr algn="ctr" defTabSz="762000" eaLnBrk="0" hangingPunct="0"/>
            <a:r>
              <a:rPr lang="de-CH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experiências do Barão de Reichenbach </a:t>
            </a:r>
          </a:p>
          <a:p>
            <a:pPr algn="ctr" defTabSz="762000" eaLnBrk="0" hangingPunct="0"/>
            <a:r>
              <a:rPr lang="de-CH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 do Coronel Alberto Rochas.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655763" y="5273675"/>
            <a:ext cx="2222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2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762000" y="2133600"/>
            <a:ext cx="257175" cy="442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23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80" grpId="0" autoUpdateAnimBg="0"/>
      <p:bldP spid="24581" grpId="0" animBg="1" autoUpdateAnimBg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 descr="D:\1Roberto\Probem\Probem Diversos\Epífise\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4"/>
          <a:stretch/>
        </p:blipFill>
        <p:spPr bwMode="auto">
          <a:xfrm>
            <a:off x="685636" y="1916832"/>
            <a:ext cx="791881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48250" y="620688"/>
            <a:ext cx="74795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Relação entre o nosso Espírito 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a glândula </a:t>
            </a: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  <a:hlinkClick r:id="rId4"/>
              </a:rPr>
              <a:t>Pineal ou Epífise</a:t>
            </a:r>
            <a:endParaRPr lang="pt-BR" sz="32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 descr="D:\1Roberto\Probem\Probem Diversos\Epífise\1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2"/>
          <a:stretch/>
        </p:blipFill>
        <p:spPr bwMode="auto">
          <a:xfrm>
            <a:off x="762000" y="571500"/>
            <a:ext cx="7620000" cy="49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28524" y="5652537"/>
            <a:ext cx="7401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A CHAVE PARA A MEDIUNIDADE</a:t>
            </a:r>
            <a:endParaRPr lang="pt-BR" sz="32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0" name="Picture 2" descr="D:\1Roberto\Probem\Probem Diversos\Epífise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92157" y="345430"/>
            <a:ext cx="45478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 action="ppaction://hlinkfile"/>
              </a:rPr>
              <a:t>Livro: Missionários da Luz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 descr="D:\1Roberto\Probem\Probem Diversos\Epífise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 descr="D:\1Roberto\Probem\Probem Diversos\Epífise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2" name="Picture 2" descr="D:\1Roberto\Probem\Probem Diversos\Epífise\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8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 descr="D:\1Roberto\Probem\Probem Diversos\Epífise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0" name="Picture 2" descr="D:\1Roberto\Probem\Probem Diversos\Epífise\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4" name="Picture 2" descr="D:\1Roberto\Probem\Probem Diversos\Epífise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 descr="D:\1Roberto\Probem\Probem Diversos\Epífise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6600"/>
            </a:gs>
            <a:gs pos="50000">
              <a:srgbClr val="FFFFFF"/>
            </a:gs>
            <a:gs pos="100000">
              <a:srgbClr val="CC66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agem 7" descr="Imag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03275" y="260648"/>
            <a:ext cx="7537450" cy="1447800"/>
          </a:xfrm>
          <a:gradFill rotWithShape="0">
            <a:gsLst>
              <a:gs pos="0">
                <a:srgbClr val="F8B47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3200" b="1" dirty="0" smtClean="0"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Em 1779 - Publicou:</a:t>
            </a:r>
            <a:br>
              <a:rPr lang="de-CH" sz="3200" b="1" dirty="0" smtClean="0"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de-CH" sz="24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A memória sobre a descoberta </a:t>
            </a:r>
            <a:br>
              <a:rPr lang="de-CH" sz="2400" b="1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de-CH" sz="24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do Magnetismo Animal</a:t>
            </a: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2266950" y="1905000"/>
            <a:ext cx="444500" cy="787400"/>
          </a:xfrm>
          <a:prstGeom prst="downArrow">
            <a:avLst>
              <a:gd name="adj1" fmla="val 50000"/>
              <a:gd name="adj2" fmla="val 88612"/>
            </a:avLst>
          </a:prstGeom>
          <a:solidFill>
            <a:srgbClr val="99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55576" y="2692400"/>
            <a:ext cx="3568700" cy="673100"/>
          </a:xfrm>
          <a:prstGeom prst="rect">
            <a:avLst/>
          </a:prstGeom>
          <a:gradFill rotWithShape="0">
            <a:gsLst>
              <a:gs pos="0">
                <a:srgbClr val="FFC28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Grande Repercussão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2298700" y="3646462"/>
            <a:ext cx="444500" cy="787400"/>
          </a:xfrm>
          <a:prstGeom prst="downArrow">
            <a:avLst>
              <a:gd name="adj1" fmla="val 50000"/>
              <a:gd name="adj2" fmla="val 88612"/>
            </a:avLst>
          </a:prstGeom>
          <a:solidFill>
            <a:srgbClr val="99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39552" y="4508938"/>
            <a:ext cx="4032448" cy="1816100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Surpreendentes experiências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práticas de terapia.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Curas consideráveis.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(Na época tidas como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maravilhosas).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076056" y="2692400"/>
            <a:ext cx="3340100" cy="3632638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Passou então a ser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alvo de hostilidades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 transformou-se em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tema de discussões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solidFill>
                  <a:srgbClr val="3F2D32"/>
                </a:solidFill>
                <a:latin typeface="Aharoni" pitchFamily="2" charset="-79"/>
                <a:cs typeface="Aharoni" pitchFamily="2" charset="-79"/>
              </a:rPr>
              <a:t>e estudos</a:t>
            </a:r>
            <a:r>
              <a:rPr lang="de-CH" sz="2400" b="1" dirty="0">
                <a:solidFill>
                  <a:srgbClr val="3F2D32"/>
                </a:solidFill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 autoUpdateAnimBg="0"/>
      <p:bldP spid="26629" grpId="0" animBg="1"/>
      <p:bldP spid="26630" grpId="0" animBg="1" autoUpdateAnimBg="0"/>
      <p:bldP spid="26631" grpId="0" animBg="1" autoUpdateAnimBg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Picture 2" descr="D:\1Roberto\Probem\Probem Diversos\Epífise\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4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 descr="D:\1Roberto\Probem\Probem Diversos\Epífise\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0" name="Picture 2" descr="D:\1Roberto\Probem\Probem Diversos\Epífise\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4" name="Picture 2" descr="D:\1Roberto\Probem\Probem Diversos\Epífise\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8" name="Picture 2" descr="D:\1Roberto\Probem\Probem Diversos\Epífise\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 descr="D:\1Roberto\Probem\Probem Diversos\Epífise\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2" descr="D:\1Roberto\Probem\Probem Diversos\Epífise\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0" name="Picture 2" descr="D:\1Roberto\Probem\Probem Diversos\Epífise\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4" name="Picture 2" descr="D:\1Roberto\Probem\Probem Diversos\Epífise\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1" y="583477"/>
            <a:ext cx="7620000" cy="5715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xtLst/>
        </p:spPr>
      </p:pic>
    </p:spTree>
    <p:extLst>
      <p:ext uri="{BB962C8B-B14F-4D97-AF65-F5344CB8AC3E}">
        <p14:creationId xmlns:p14="http://schemas.microsoft.com/office/powerpoint/2010/main" val="21072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 descr="D:\1Roberto\Probem\Probem Diversos\Epífise\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2000">
              <a:schemeClr val="bg1"/>
            </a:gs>
            <a:gs pos="100000">
              <a:srgbClr val="FF7C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914400" y="4876800"/>
            <a:ext cx="7696200" cy="1219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762000"/>
          </a:xfrm>
          <a:ln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</a:rPr>
              <a:t>Em breve, formaram-se dois Grupos</a:t>
            </a:r>
            <a:r>
              <a:rPr lang="de-C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</a:rPr>
              <a:t>: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4953000"/>
            <a:ext cx="6553200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CH" sz="2800" b="1" dirty="0" smtClean="0">
                <a:solidFill>
                  <a:srgbClr val="000099"/>
                </a:solidFill>
                <a:latin typeface="Tahoma" pitchFamily="34" charset="0"/>
              </a:rPr>
              <a:t>O Magnetismo era alvo de estudos por parte de leigos e sábios...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81000" y="4799013"/>
            <a:ext cx="3352800" cy="2057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762000" y="1066800"/>
            <a:ext cx="3035300" cy="2921000"/>
          </a:xfrm>
          <a:prstGeom prst="ellipse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Os que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negavam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obstinadamente </a:t>
            </a:r>
          </a:p>
          <a:p>
            <a:pPr algn="ctr" defTabSz="762000" eaLnBrk="0" hangingPunct="0">
              <a:defRPr/>
            </a:pPr>
            <a:r>
              <a:rPr lang="de-CH" sz="2400" b="1" dirty="0">
                <a:cs typeface="+mn-cs"/>
              </a:rPr>
              <a:t>os fatos.</a:t>
            </a: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4876800" y="1066800"/>
            <a:ext cx="3263900" cy="2921000"/>
          </a:xfrm>
          <a:prstGeom prst="ellipse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E os que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admitiam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 com fé cega,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 levada, algumas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vezes à </a:t>
            </a:r>
          </a:p>
          <a:p>
            <a:pPr algn="ctr" defTabSz="762000" eaLnBrk="0" hangingPunct="0">
              <a:defRPr/>
            </a:pPr>
            <a:r>
              <a:rPr lang="de-CH" sz="2400" b="1">
                <a:cs typeface="+mn-cs"/>
              </a:rPr>
              <a:t>exageração.</a:t>
            </a:r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3657600" y="2667000"/>
            <a:ext cx="1374775" cy="1601788"/>
          </a:xfrm>
          <a:custGeom>
            <a:avLst/>
            <a:gdLst>
              <a:gd name="T0" fmla="*/ 429 w 866"/>
              <a:gd name="T1" fmla="*/ 1008 h 1009"/>
              <a:gd name="T2" fmla="*/ 603 w 866"/>
              <a:gd name="T3" fmla="*/ 721 h 1009"/>
              <a:gd name="T4" fmla="*/ 517 w 866"/>
              <a:gd name="T5" fmla="*/ 721 h 1009"/>
              <a:gd name="T6" fmla="*/ 518 w 866"/>
              <a:gd name="T7" fmla="*/ 433 h 1009"/>
              <a:gd name="T8" fmla="*/ 691 w 866"/>
              <a:gd name="T9" fmla="*/ 434 h 1009"/>
              <a:gd name="T10" fmla="*/ 691 w 866"/>
              <a:gd name="T11" fmla="*/ 578 h 1009"/>
              <a:gd name="T12" fmla="*/ 865 w 866"/>
              <a:gd name="T13" fmla="*/ 291 h 1009"/>
              <a:gd name="T14" fmla="*/ 693 w 866"/>
              <a:gd name="T15" fmla="*/ 2 h 1009"/>
              <a:gd name="T16" fmla="*/ 693 w 866"/>
              <a:gd name="T17" fmla="*/ 146 h 1009"/>
              <a:gd name="T18" fmla="*/ 174 w 866"/>
              <a:gd name="T19" fmla="*/ 144 h 1009"/>
              <a:gd name="T20" fmla="*/ 174 w 866"/>
              <a:gd name="T21" fmla="*/ 0 h 1009"/>
              <a:gd name="T22" fmla="*/ 0 w 866"/>
              <a:gd name="T23" fmla="*/ 287 h 1009"/>
              <a:gd name="T24" fmla="*/ 172 w 866"/>
              <a:gd name="T25" fmla="*/ 575 h 1009"/>
              <a:gd name="T26" fmla="*/ 172 w 866"/>
              <a:gd name="T27" fmla="*/ 431 h 1009"/>
              <a:gd name="T28" fmla="*/ 345 w 866"/>
              <a:gd name="T29" fmla="*/ 432 h 1009"/>
              <a:gd name="T30" fmla="*/ 344 w 866"/>
              <a:gd name="T31" fmla="*/ 720 h 1009"/>
              <a:gd name="T32" fmla="*/ 257 w 866"/>
              <a:gd name="T33" fmla="*/ 719 h 1009"/>
              <a:gd name="T34" fmla="*/ 429 w 866"/>
              <a:gd name="T35" fmla="*/ 1008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66" h="1009">
                <a:moveTo>
                  <a:pt x="429" y="1008"/>
                </a:moveTo>
                <a:lnTo>
                  <a:pt x="603" y="721"/>
                </a:lnTo>
                <a:lnTo>
                  <a:pt x="517" y="721"/>
                </a:lnTo>
                <a:lnTo>
                  <a:pt x="518" y="433"/>
                </a:lnTo>
                <a:lnTo>
                  <a:pt x="691" y="434"/>
                </a:lnTo>
                <a:lnTo>
                  <a:pt x="691" y="578"/>
                </a:lnTo>
                <a:lnTo>
                  <a:pt x="865" y="291"/>
                </a:lnTo>
                <a:lnTo>
                  <a:pt x="693" y="2"/>
                </a:lnTo>
                <a:lnTo>
                  <a:pt x="693" y="146"/>
                </a:lnTo>
                <a:lnTo>
                  <a:pt x="174" y="144"/>
                </a:lnTo>
                <a:lnTo>
                  <a:pt x="174" y="0"/>
                </a:lnTo>
                <a:lnTo>
                  <a:pt x="0" y="287"/>
                </a:lnTo>
                <a:lnTo>
                  <a:pt x="172" y="575"/>
                </a:lnTo>
                <a:lnTo>
                  <a:pt x="172" y="431"/>
                </a:lnTo>
                <a:lnTo>
                  <a:pt x="345" y="432"/>
                </a:lnTo>
                <a:lnTo>
                  <a:pt x="344" y="720"/>
                </a:lnTo>
                <a:lnTo>
                  <a:pt x="257" y="719"/>
                </a:lnTo>
                <a:lnTo>
                  <a:pt x="429" y="1008"/>
                </a:lnTo>
              </a:path>
            </a:pathLst>
          </a:custGeom>
          <a:ln>
            <a:headEnd type="none" w="sm" len="sm"/>
            <a:tailEnd type="none" w="sm" len="sm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algn="ctr" eaLnBrk="0" hangingPunct="0">
              <a:defRPr/>
            </a:pPr>
            <a:endParaRPr 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3001" name="Retângulo 8"/>
          <p:cNvSpPr>
            <a:spLocks noChangeArrowheads="1"/>
          </p:cNvSpPr>
          <p:nvPr/>
        </p:nvSpPr>
        <p:spPr bwMode="auto">
          <a:xfrm>
            <a:off x="1476375" y="6237288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http://www.guia.heu.nom.br/grandes_cientistas.htm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 animBg="1"/>
      <p:bldP spid="28678" grpId="0" build="p" autoUpdateAnimBg="0"/>
      <p:bldP spid="28676" grpId="0" animBg="1" autoUpdateAnimBg="0"/>
      <p:bldP spid="28677" grpId="0" animBg="1" autoUpdateAnimBg="0"/>
      <p:bldP spid="21300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 descr="D:\1Roberto\Probem\Probem Diversos\Epífise\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6" name="Picture 2" descr="D:\1Roberto\Probem\Probem Diversos\Epífise\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7"/>
          <a:stretch/>
        </p:blipFill>
        <p:spPr bwMode="auto">
          <a:xfrm>
            <a:off x="762000" y="404664"/>
            <a:ext cx="7620000" cy="350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62000" y="3933056"/>
            <a:ext cx="784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 terceira dimensão,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é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aquela que vivemos atualmente, é composta por: largura,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altura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e comprimento. A quarta dimensão é composta por mais um elemento, que é a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projeção </a:t>
            </a:r>
            <a:r>
              <a:rPr lang="pt-BR" sz="240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do pensamento que funciona de uma forma </a:t>
            </a:r>
            <a:r>
              <a:rPr lang="pt-BR" sz="2400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plástica. </a:t>
            </a:r>
            <a:endParaRPr lang="pt-BR" sz="2400" dirty="0">
              <a:solidFill>
                <a:prstClr val="black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0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6" name="Picture 2" descr="D:\1Roberto\Probem\Probem Diversos\Epífise\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1"/>
          <a:stretch/>
        </p:blipFill>
        <p:spPr bwMode="auto">
          <a:xfrm>
            <a:off x="762000" y="571500"/>
            <a:ext cx="7620000" cy="12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1Roberto\Probem\Probem Diversos\Epífise\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7" b="1289"/>
          <a:stretch/>
        </p:blipFill>
        <p:spPr bwMode="auto">
          <a:xfrm>
            <a:off x="762000" y="2852380"/>
            <a:ext cx="7620000" cy="21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0" name="Picture 2" descr="D:\1Roberto\Probem\Probem Diversos\Epífise\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3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4" name="Picture 2" descr="D:\1Roberto\Probem\Probem Diversos\Epífise\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26477" y="345430"/>
            <a:ext cx="3679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Pesquisas Científicas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78851" name="Picture 3" descr="D:\1Roberto\Probem\Probem Diversos\Epífise\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5" y="1057554"/>
            <a:ext cx="7098365" cy="53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4" name="Picture 2" descr="D:\1Roberto\Probem\Probem Diversos\Epífise\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8" name="Picture 2" descr="D:\1Roberto\Probem\Probem Diversos\Epífise\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2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2" name="Picture 2" descr="D:\1Roberto\Probem\Probem Diversos\Epífise\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6" name="Picture 2" descr="D:\1Roberto\Probem\Probem Diversos\Epífise\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59" y="1349042"/>
            <a:ext cx="6805725" cy="51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626857" y="345430"/>
            <a:ext cx="60784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Dr. Nubor Orlando Facure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Pesquisador e Professor - Unicamp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64531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000" b="1" dirty="0" smtClean="0">
                <a:hlinkClick r:id="rId2"/>
              </a:rPr>
              <a:t>Aksákow, Alexander Nikolajewitsch</a:t>
            </a:r>
            <a:r>
              <a:rPr lang="pt-BR" sz="2000" b="1" dirty="0" smtClean="0"/>
              <a:t> (1832-1903)</a:t>
            </a:r>
            <a:br>
              <a:rPr lang="pt-BR" sz="2000" b="1" dirty="0" smtClean="0"/>
            </a:br>
            <a:r>
              <a:rPr lang="pt-BR" sz="2000" b="1" dirty="0" smtClean="0"/>
              <a:t>Barret, William Fletcher (1845-1926)</a:t>
            </a:r>
            <a:br>
              <a:rPr lang="pt-BR" sz="2000" b="1" dirty="0" smtClean="0"/>
            </a:br>
            <a:r>
              <a:rPr lang="pt-BR" sz="2000" b="1" dirty="0" smtClean="0">
                <a:hlinkClick r:id="rId3"/>
              </a:rPr>
              <a:t>Bozzano, Ernesto</a:t>
            </a:r>
            <a:r>
              <a:rPr lang="pt-BR" sz="2000" b="1" dirty="0" smtClean="0"/>
              <a:t> (1862-1943)</a:t>
            </a:r>
            <a:br>
              <a:rPr lang="pt-BR" sz="2000" b="1" dirty="0" smtClean="0"/>
            </a:br>
            <a:r>
              <a:rPr lang="pt-BR" sz="2000" b="1" dirty="0" smtClean="0">
                <a:hlinkClick r:id="rId4"/>
              </a:rPr>
              <a:t>Crawford, William Jackson</a:t>
            </a:r>
            <a:r>
              <a:rPr lang="pt-BR" sz="2000" b="1" dirty="0" smtClean="0"/>
              <a:t> (? -1920)</a:t>
            </a:r>
            <a:br>
              <a:rPr lang="pt-BR" sz="2000" b="1" dirty="0" smtClean="0"/>
            </a:br>
            <a:r>
              <a:rPr lang="pt-BR" sz="2000" b="1" dirty="0" smtClean="0">
                <a:hlinkClick r:id="rId5"/>
              </a:rPr>
              <a:t>Crookes, William</a:t>
            </a:r>
            <a:r>
              <a:rPr lang="pt-BR" sz="2000" b="1" dirty="0" smtClean="0"/>
              <a:t> (1832-1919)</a:t>
            </a:r>
            <a:br>
              <a:rPr lang="pt-BR" sz="2000" b="1" dirty="0" smtClean="0"/>
            </a:br>
            <a:r>
              <a:rPr lang="pt-BR" sz="2000" b="1" dirty="0" smtClean="0"/>
              <a:t>de Rochas, Eugène Auguste Albert (1837-1914)</a:t>
            </a:r>
            <a:br>
              <a:rPr lang="pt-BR" sz="2000" b="1" dirty="0" smtClean="0"/>
            </a:br>
            <a:r>
              <a:rPr lang="pt-BR" sz="2000" b="1" dirty="0" smtClean="0"/>
              <a:t>Delanne, Gabriel (1857-1926)</a:t>
            </a:r>
            <a:br>
              <a:rPr lang="pt-BR" sz="2000" b="1" dirty="0" smtClean="0"/>
            </a:br>
            <a:r>
              <a:rPr lang="pt-BR" sz="2000" b="1" dirty="0" smtClean="0"/>
              <a:t>Dessoir, Prof. Max (1867-1947)</a:t>
            </a:r>
            <a:br>
              <a:rPr lang="pt-BR" sz="2000" b="1" dirty="0" smtClean="0"/>
            </a:br>
            <a:r>
              <a:rPr lang="pt-BR" sz="2000" b="1" dirty="0" smtClean="0"/>
              <a:t>Du Prel, Carl Freiherr (1839-1899)</a:t>
            </a:r>
            <a:br>
              <a:rPr lang="pt-BR" sz="2000" b="1" dirty="0" smtClean="0"/>
            </a:br>
            <a:r>
              <a:rPr lang="pt-BR" sz="2000" b="1" dirty="0" smtClean="0"/>
              <a:t>Fechner, Gustav Theodor (1801-1887)</a:t>
            </a:r>
            <a:br>
              <a:rPr lang="pt-BR" sz="2000" b="1" dirty="0" smtClean="0"/>
            </a:br>
            <a:r>
              <a:rPr lang="pt-BR" sz="2000" b="1" dirty="0" smtClean="0">
                <a:hlinkClick r:id="rId6"/>
              </a:rPr>
              <a:t>Flammarion, Nicolas Camille</a:t>
            </a:r>
            <a:r>
              <a:rPr lang="pt-BR" sz="2000" b="1" dirty="0" smtClean="0"/>
              <a:t> (1842-1925)</a:t>
            </a:r>
            <a:br>
              <a:rPr lang="pt-BR" sz="2000" b="1" dirty="0" smtClean="0"/>
            </a:br>
            <a:r>
              <a:rPr lang="pt-BR" sz="2000" b="1" dirty="0" smtClean="0"/>
              <a:t>Geley, Gustave (1868-1924)</a:t>
            </a:r>
            <a:br>
              <a:rPr lang="pt-BR" sz="2000" b="1" dirty="0" smtClean="0"/>
            </a:br>
            <a:r>
              <a:rPr lang="pt-BR" sz="2000" b="1" dirty="0" smtClean="0">
                <a:hlinkClick r:id="rId7"/>
              </a:rPr>
              <a:t>Kardec, Allan</a:t>
            </a:r>
            <a:r>
              <a:rPr lang="pt-BR" sz="2000" b="1" dirty="0" smtClean="0"/>
              <a:t> (1804-1869) - (Hippolyte Léon Denizard Rivail)</a:t>
            </a:r>
            <a:br>
              <a:rPr lang="pt-BR" sz="2000" b="1" dirty="0" smtClean="0"/>
            </a:br>
            <a:r>
              <a:rPr lang="pt-BR" sz="2000" b="1" dirty="0" smtClean="0">
                <a:hlinkClick r:id="rId8"/>
              </a:rPr>
              <a:t>Lodge, Oliver</a:t>
            </a:r>
            <a:r>
              <a:rPr lang="pt-BR" sz="2000" b="1" dirty="0" smtClean="0"/>
              <a:t> (1851-1940)</a:t>
            </a:r>
            <a:br>
              <a:rPr lang="pt-BR" sz="2000" b="1" dirty="0" smtClean="0"/>
            </a:br>
            <a:r>
              <a:rPr lang="pt-BR" sz="2000" b="1" dirty="0" smtClean="0">
                <a:hlinkClick r:id="rId9"/>
              </a:rPr>
              <a:t>Lombroso, Cesare</a:t>
            </a:r>
            <a:r>
              <a:rPr lang="pt-BR" sz="2000" b="1" dirty="0" smtClean="0"/>
              <a:t> (1836-1909)</a:t>
            </a:r>
            <a:br>
              <a:rPr lang="pt-BR" sz="2000" b="1" dirty="0" smtClean="0"/>
            </a:br>
            <a:r>
              <a:rPr lang="pt-BR" sz="2000" b="1" dirty="0" smtClean="0"/>
              <a:t>Maxwell, Joseph (1858-1915)</a:t>
            </a:r>
            <a:br>
              <a:rPr lang="pt-BR" sz="2000" b="1" dirty="0" smtClean="0"/>
            </a:br>
            <a:r>
              <a:rPr lang="pt-BR" sz="2000" b="1" dirty="0" smtClean="0"/>
              <a:t>Myers, Frederic William Henry (1843-1901)</a:t>
            </a:r>
            <a:br>
              <a:rPr lang="pt-BR" sz="2000" b="1" dirty="0" smtClean="0"/>
            </a:br>
            <a:r>
              <a:rPr lang="pt-BR" sz="2000" b="1" dirty="0" smtClean="0"/>
              <a:t>Ochorowicz, Julian (1850-1917</a:t>
            </a:r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01261"/>
              </p:ext>
            </p:extLst>
          </p:nvPr>
        </p:nvGraphicFramePr>
        <p:xfrm>
          <a:off x="1547664" y="404813"/>
          <a:ext cx="6096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Grandes Estudiosos da Filosofia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Espírita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0" name="Picture 2" descr="D:\1Roberto\Probem\Probem Diversos\Epífise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78214" y="345430"/>
            <a:ext cx="69757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Dr. Sérgio Felipe de Oliveira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Psiquiatra, mestre em Ciências pela USP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84996" name="Picture 4" descr="D:\1Roberto\Probem\Probem Diversos\Epífise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2" y="1344285"/>
            <a:ext cx="6834336" cy="51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8" name="Picture 2" descr="D:\1Roberto\Probem\Probem Diversos\Epífise\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2" name="Picture 2" descr="D:\1Roberto\Probem\Probem Diversos\Epífise\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6" name="Picture 2" descr="D:\1Roberto\Probem\Probem Diversos\Epífise\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0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9457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3568" y="1628800"/>
            <a:ext cx="792087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Livro: Manual do Passista – Jacob Melo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Livro: O Períspirito – João Sérgio Sell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 action="ppaction://hlinkfile"/>
              </a:rPr>
              <a:t>Livro: Passes e Radiações – Edgard Armond</a:t>
            </a:r>
            <a:endParaRPr lang="pt-BR" sz="32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4" action="ppaction://hlinkfile"/>
              </a:rPr>
              <a:t>Livro: Missionários da Luz – André Luiz / Chico Xavier</a:t>
            </a:r>
            <a:endParaRPr lang="pt-BR" sz="32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Pesquisas na Internet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04738" y="467961"/>
            <a:ext cx="21226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Bibliografia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000099"/>
                </a:solidFill>
              </a:rPr>
              <a:t>Curso de Assistência Espiritual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411413" y="2781300"/>
            <a:ext cx="5327650" cy="79216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4000" b="1" dirty="0" smtClean="0">
                <a:solidFill>
                  <a:srgbClr val="147825"/>
                </a:solidFill>
              </a:rPr>
              <a:t>O Passe Magnético</a:t>
            </a:r>
          </a:p>
        </p:txBody>
      </p:sp>
      <p:sp>
        <p:nvSpPr>
          <p:cNvPr id="273412" name="Retângulo 3"/>
          <p:cNvSpPr>
            <a:spLocks noChangeArrowheads="1"/>
          </p:cNvSpPr>
          <p:nvPr/>
        </p:nvSpPr>
        <p:spPr bwMode="auto">
          <a:xfrm>
            <a:off x="1547813" y="4581525"/>
            <a:ext cx="7272337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2"/>
              </a:rPr>
              <a:t>http://ocaminho.com.br/ocaminho/Tematica/TM/M/Magnetismo.htm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96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273412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ttp://almadolivro.com/product_images/p/999/nos_dominios_da_mediunidade__10002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13414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6" name="Text 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468313" y="2060575"/>
            <a:ext cx="8229600" cy="3528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spcBef>
                <a:spcPts val="900"/>
              </a:spcBef>
              <a:buSzPct val="100000"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900"/>
              </a:spcBef>
              <a:buSzPct val="100000"/>
            </a:pPr>
            <a:r>
              <a:rPr lang="pt-BR" sz="3600" b="1" dirty="0" smtClean="0">
                <a:solidFill>
                  <a:srgbClr val="000000"/>
                </a:solidFill>
              </a:rPr>
              <a:t>“O passe é uma transfusão de energias </a:t>
            </a:r>
            <a:r>
              <a:rPr lang="pt-BR" sz="3600" b="1" u="sng" dirty="0" smtClean="0">
                <a:solidFill>
                  <a:srgbClr val="000000"/>
                </a:solidFill>
              </a:rPr>
              <a:t>alterando</a:t>
            </a:r>
            <a:r>
              <a:rPr lang="pt-BR" sz="3600" b="1" dirty="0" smtClean="0">
                <a:solidFill>
                  <a:srgbClr val="000000"/>
                </a:solidFill>
              </a:rPr>
              <a:t> o </a:t>
            </a:r>
            <a:r>
              <a:rPr lang="pt-BR" sz="3600" b="1" dirty="0" smtClean="0">
                <a:solidFill>
                  <a:srgbClr val="FF0000"/>
                </a:solidFill>
              </a:rPr>
              <a:t>campo celular </a:t>
            </a:r>
            <a:r>
              <a:rPr lang="pt-BR" sz="3600" b="1" dirty="0" smtClean="0">
                <a:solidFill>
                  <a:srgbClr val="000000"/>
                </a:solidFill>
              </a:rPr>
              <a:t>(...)”.</a:t>
            </a:r>
          </a:p>
          <a:p>
            <a:pPr algn="ctr" defTabSz="449263" eaLnBrk="1" hangingPunct="1">
              <a:spcBef>
                <a:spcPts val="900"/>
              </a:spcBef>
              <a:buSzPct val="100000"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700"/>
              </a:spcBef>
              <a:buSzPct val="100000"/>
            </a:pPr>
            <a:endParaRPr lang="pt-BR" sz="2800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800" b="1" dirty="0" smtClean="0">
                <a:solidFill>
                  <a:srgbClr val="000099"/>
                </a:solidFill>
                <a:hlinkClick r:id="rId5" action="ppaction://hlinkfile"/>
              </a:rPr>
              <a:t>Nos </a:t>
            </a:r>
            <a:r>
              <a:rPr lang="pt-BR" sz="2800" b="1" dirty="0">
                <a:solidFill>
                  <a:srgbClr val="000099"/>
                </a:solidFill>
                <a:hlinkClick r:id="rId5" action="ppaction://hlinkfile"/>
              </a:rPr>
              <a:t>D</a:t>
            </a:r>
            <a:r>
              <a:rPr lang="pt-BR" sz="2800" b="1" dirty="0" smtClean="0">
                <a:solidFill>
                  <a:srgbClr val="000099"/>
                </a:solidFill>
                <a:hlinkClick r:id="rId5" action="ppaction://hlinkfile"/>
              </a:rPr>
              <a:t>omínios da Mediunidade, Francisco C. Xavier </a:t>
            </a:r>
            <a:r>
              <a:rPr lang="pt-BR" sz="2800" b="1" dirty="0">
                <a:solidFill>
                  <a:srgbClr val="000099"/>
                </a:solidFill>
                <a:hlinkClick r:id="rId5" action="ppaction://hlinkfile"/>
              </a:rPr>
              <a:t>-</a:t>
            </a:r>
            <a:r>
              <a:rPr lang="pt-BR" sz="2800" b="1" dirty="0" smtClean="0">
                <a:solidFill>
                  <a:srgbClr val="000099"/>
                </a:solidFill>
                <a:hlinkClick r:id="rId5" action="ppaction://hlinkfile"/>
              </a:rPr>
              <a:t> André Luiz, Cap. 17, </a:t>
            </a:r>
            <a:r>
              <a:rPr lang="pt-BR" sz="2800" b="1" dirty="0">
                <a:solidFill>
                  <a:srgbClr val="000099"/>
                </a:solidFill>
                <a:hlinkClick r:id="rId5" action="ppaction://hlinkfile"/>
              </a:rPr>
              <a:t>P</a:t>
            </a:r>
            <a:r>
              <a:rPr lang="pt-BR" sz="2800" b="1" dirty="0" smtClean="0">
                <a:solidFill>
                  <a:srgbClr val="000099"/>
                </a:solidFill>
                <a:hlinkClick r:id="rId5" action="ppaction://hlinkfile"/>
              </a:rPr>
              <a:t>ag. 169-170.</a:t>
            </a:r>
            <a:endParaRPr lang="pt-BR" sz="2800" b="1" dirty="0" smtClean="0">
              <a:solidFill>
                <a:srgbClr val="000099"/>
              </a:solidFill>
            </a:endParaRPr>
          </a:p>
        </p:txBody>
      </p:sp>
      <p:pic>
        <p:nvPicPr>
          <p:cNvPr id="3077" name="Picture 5" descr="http://3.bp.blogspot.com/_nj-fcfI5_m4/Si6gfvyEcTI/AAAAAAAAAVg/u_9NKUAfd7g/s320/dominiosmediunida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1295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82725" y="3933056"/>
            <a:ext cx="6200775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 o equilibrante da mente,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apoio de todos os tratamentos.</a:t>
            </a:r>
          </a:p>
        </p:txBody>
      </p:sp>
    </p:spTree>
    <p:extLst>
      <p:ext uri="{BB962C8B-B14F-4D97-AF65-F5344CB8AC3E}">
        <p14:creationId xmlns:p14="http://schemas.microsoft.com/office/powerpoint/2010/main" val="8830182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</a:pPr>
            <a:endParaRPr lang="pt-BR" sz="2000" dirty="0" smtClean="0">
              <a:solidFill>
                <a:srgbClr val="000000"/>
              </a:solidFill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457200" y="476250"/>
            <a:ext cx="8229600" cy="564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sz="2800" dirty="0">
              <a:solidFill>
                <a:srgbClr val="000000"/>
              </a:solidFill>
              <a:latin typeface="Calibri" pitchFamily="32" charset="0"/>
              <a:cs typeface="+mn-cs"/>
            </a:endParaRPr>
          </a:p>
          <a:p>
            <a:pPr marL="342900" indent="-341313" algn="ctr" defTabSz="449263">
              <a:spcBef>
                <a:spcPts val="700"/>
              </a:spcBef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pt-BR" sz="2800" dirty="0">
                <a:solidFill>
                  <a:srgbClr val="000000"/>
                </a:solidFill>
                <a:latin typeface="Calibri" pitchFamily="32" charset="0"/>
                <a:cs typeface="+mn-cs"/>
              </a:rPr>
              <a:t> 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81075"/>
            <a:ext cx="45481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aixaDeTexto 4"/>
          <p:cNvSpPr txBox="1">
            <a:spLocks noChangeArrowheads="1"/>
          </p:cNvSpPr>
          <p:nvPr/>
        </p:nvSpPr>
        <p:spPr bwMode="auto">
          <a:xfrm>
            <a:off x="6227763" y="3357563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558" name="Seta para a direita 5"/>
          <p:cNvSpPr>
            <a:spLocks noChangeArrowheads="1"/>
          </p:cNvSpPr>
          <p:nvPr/>
        </p:nvSpPr>
        <p:spPr bwMode="auto">
          <a:xfrm>
            <a:off x="3779838" y="4221163"/>
            <a:ext cx="144462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559" name="CaixaDeTexto 13"/>
          <p:cNvSpPr txBox="1">
            <a:spLocks noChangeArrowheads="1"/>
          </p:cNvSpPr>
          <p:nvPr/>
        </p:nvSpPr>
        <p:spPr bwMode="auto">
          <a:xfrm>
            <a:off x="6588125" y="3141663"/>
            <a:ext cx="1728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Calibri" pitchFamily="34" charset="0"/>
              </a:rPr>
              <a:t>Frontal</a:t>
            </a:r>
          </a:p>
        </p:txBody>
      </p:sp>
      <p:cxnSp>
        <p:nvCxnSpPr>
          <p:cNvPr id="23560" name="Conector de seta reta 15"/>
          <p:cNvCxnSpPr>
            <a:cxnSpLocks noChangeShapeType="1"/>
            <a:endCxn id="23559" idx="1"/>
          </p:cNvCxnSpPr>
          <p:nvPr/>
        </p:nvCxnSpPr>
        <p:spPr bwMode="auto">
          <a:xfrm flipV="1">
            <a:off x="6011863" y="3279775"/>
            <a:ext cx="576262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1" name="CaixaDeTexto 16"/>
          <p:cNvSpPr txBox="1">
            <a:spLocks noChangeArrowheads="1"/>
          </p:cNvSpPr>
          <p:nvPr/>
        </p:nvSpPr>
        <p:spPr bwMode="auto">
          <a:xfrm>
            <a:off x="539750" y="558006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Calibri" pitchFamily="34" charset="0"/>
              </a:rPr>
              <a:t>“ O passe é uma transfusão de energias que altera o </a:t>
            </a:r>
            <a:r>
              <a:rPr lang="pt-BR" b="1" dirty="0" smtClean="0">
                <a:solidFill>
                  <a:srgbClr val="FF0000"/>
                </a:solidFill>
                <a:latin typeface="Calibri" pitchFamily="34" charset="0"/>
                <a:hlinkClick r:id="rId4"/>
              </a:rPr>
              <a:t>campo celular </a:t>
            </a:r>
            <a:r>
              <a:rPr lang="pt-BR" b="1" dirty="0" smtClean="0">
                <a:solidFill>
                  <a:srgbClr val="000000"/>
                </a:solidFill>
                <a:latin typeface="Calibri" pitchFamily="34" charset="0"/>
              </a:rPr>
              <a:t>(...)”.</a:t>
            </a: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8787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900"/>
              </a:spcBef>
              <a:buSzPct val="100000"/>
            </a:pPr>
            <a:r>
              <a:rPr lang="pt-BR" sz="3600" b="1" dirty="0" smtClean="0">
                <a:solidFill>
                  <a:srgbClr val="000000"/>
                </a:solidFill>
              </a:rPr>
              <a:t>“...  a mente reanimada reergue as </a:t>
            </a:r>
            <a:r>
              <a:rPr lang="pt-BR" sz="3600" b="1" dirty="0" smtClean="0">
                <a:solidFill>
                  <a:srgbClr val="FF0000"/>
                </a:solidFill>
              </a:rPr>
              <a:t>vidas microscópicas </a:t>
            </a:r>
            <a:r>
              <a:rPr lang="pt-BR" sz="3600" b="1" dirty="0" smtClean="0">
                <a:solidFill>
                  <a:srgbClr val="000000"/>
                </a:solidFill>
              </a:rPr>
              <a:t>que a servem, no templo do corpo ...”</a:t>
            </a:r>
          </a:p>
          <a:p>
            <a:pPr algn="ctr" defTabSz="449263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3600" b="1" dirty="0" smtClean="0">
              <a:solidFill>
                <a:srgbClr val="000000"/>
              </a:solidFill>
            </a:endParaRP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800" dirty="0" smtClean="0">
                <a:solidFill>
                  <a:srgbClr val="000000"/>
                </a:solidFill>
                <a:hlinkClick r:id="rId3" action="ppaction://hlinkfile"/>
              </a:rPr>
              <a:t>Nos Domínios da Mediunidade, Francisco C. Xavier </a:t>
            </a:r>
            <a:r>
              <a:rPr lang="pt-BR" sz="2800" dirty="0">
                <a:solidFill>
                  <a:srgbClr val="000000"/>
                </a:solidFill>
                <a:hlinkClick r:id="rId3" action="ppaction://hlinkfile"/>
              </a:rPr>
              <a:t>-</a:t>
            </a:r>
            <a:r>
              <a:rPr lang="pt-BR" sz="2800" dirty="0" smtClean="0">
                <a:solidFill>
                  <a:srgbClr val="000000"/>
                </a:solidFill>
                <a:hlinkClick r:id="rId3" action="ppaction://hlinkfile"/>
              </a:rPr>
              <a:t> André Luiz, Cap. 17, Pag. 169-170.</a:t>
            </a:r>
            <a:endParaRPr lang="pt-BR" sz="2800" dirty="0" smtClean="0">
              <a:solidFill>
                <a:srgbClr val="000000"/>
              </a:solidFill>
            </a:endParaRPr>
          </a:p>
          <a:p>
            <a:pPr defTabSz="449263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pt-BR" sz="2800" dirty="0" smtClean="0">
              <a:solidFill>
                <a:srgbClr val="000000"/>
              </a:solidFill>
            </a:endParaRPr>
          </a:p>
        </p:txBody>
      </p:sp>
      <p:pic>
        <p:nvPicPr>
          <p:cNvPr id="4100" name="Picture 5" descr="http://www.portalangels.com/mensagens_e_poesias/wp-content/uploads/2012/05/felicida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16338"/>
            <a:ext cx="201771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http://blogamos.com/imagens/depress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21780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887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3" descr="B07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61207247"/>
              </p:ext>
            </p:extLst>
          </p:nvPr>
        </p:nvGraphicFramePr>
        <p:xfrm>
          <a:off x="-540568" y="3789040"/>
          <a:ext cx="7020272" cy="30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39429154"/>
              </p:ext>
            </p:extLst>
          </p:nvPr>
        </p:nvGraphicFramePr>
        <p:xfrm>
          <a:off x="-26268" y="-10616"/>
          <a:ext cx="567838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113290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A1A7FB"/>
            </a:gs>
            <a:gs pos="50000">
              <a:srgbClr val="FFFFFF"/>
            </a:gs>
            <a:gs pos="100000">
              <a:srgbClr val="A1A7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agem 5" descr="Imagem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358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Futura Hv" pitchFamily="34" charset="0"/>
              </a:rPr>
              <a:t>   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59338" y="1052513"/>
            <a:ext cx="3814762" cy="295275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A Faculdade de Medicina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de Paris </a:t>
            </a:r>
            <a:endParaRPr lang="de-CH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haroni" pitchFamily="2" charset="-79"/>
            </a:endParaRP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proibia qualquer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médico declarar-se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partidário do Magnetismo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Animal, sob pena de ser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excluído do quadro de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haroni" pitchFamily="2" charset="-79"/>
              </a:rPr>
              <a:t>doutores da época.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914400" y="4876800"/>
            <a:ext cx="7759700" cy="14351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rgbClr val="FFFFFF"/>
              </a:gs>
              <a:gs pos="100000">
                <a:schemeClr val="accent2"/>
              </a:gs>
            </a:gsLst>
            <a:lin ang="5400000" scaled="1"/>
          </a:gradFill>
          <a:ln w="12700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Um movimento favorável às idéias de Mesmer levava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à formação das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Sociedades de Harmonia,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que tinham por fim tratar de moléstias.</a:t>
            </a:r>
          </a:p>
        </p:txBody>
      </p:sp>
      <p:graphicFrame>
        <p:nvGraphicFramePr>
          <p:cNvPr id="30725" name="Object 5"/>
          <p:cNvGraphicFramePr>
            <a:graphicFrameLocks/>
          </p:cNvGraphicFramePr>
          <p:nvPr/>
        </p:nvGraphicFramePr>
        <p:xfrm>
          <a:off x="838200" y="1052513"/>
          <a:ext cx="3667125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69" name="Document" r:id="rId5" imgW="3667125" imgH="2538413" progId="Word.Document.8">
                  <p:embed/>
                </p:oleObj>
              </mc:Choice>
              <mc:Fallback>
                <p:oleObj name="Document" r:id="rId5" imgW="3667125" imgH="2538413" progId="Word.Documen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52513"/>
                        <a:ext cx="3667125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 autoUpdateAnimBg="0"/>
      <p:bldP spid="30724" grpId="0" animBg="1" autoUpdateAnimBg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1785938" y="642938"/>
            <a:ext cx="5213350" cy="5178425"/>
            <a:chOff x="1125" y="405"/>
            <a:chExt cx="3284" cy="3262"/>
          </a:xfrm>
        </p:grpSpPr>
        <p:pic>
          <p:nvPicPr>
            <p:cNvPr id="51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5" name="Text Box 4"/>
            <p:cNvSpPr txBox="1">
              <a:spLocks noChangeArrowheads="1"/>
            </p:cNvSpPr>
            <p:nvPr/>
          </p:nvSpPr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t-BR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466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50825" y="285750"/>
            <a:ext cx="56896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spcBef>
                <a:spcPts val="900"/>
              </a:spcBef>
              <a:buSzPct val="100000"/>
            </a:pPr>
            <a:r>
              <a:rPr lang="pt-BR" sz="3600" b="1" dirty="0" smtClean="0">
                <a:solidFill>
                  <a:srgbClr val="000000"/>
                </a:solidFill>
              </a:rPr>
              <a:t>“... </a:t>
            </a:r>
            <a:r>
              <a:rPr lang="pt-BR" sz="3200" b="1" dirty="0" smtClean="0">
                <a:solidFill>
                  <a:srgbClr val="000000"/>
                </a:solidFill>
              </a:rPr>
              <a:t>No terreno do magnetismo, são os centros vitais dos magnetizadores os responsáveis pela usinagem de elementos orgânicos, transubstanciando-os em energias sutis e, nos pacientes, os captadores e transformadores dessas energias fluídicas em energias orgânicas</a:t>
            </a:r>
            <a:r>
              <a:rPr lang="pt-BR" sz="3600" b="1" dirty="0" smtClean="0">
                <a:solidFill>
                  <a:srgbClr val="000000"/>
                </a:solidFill>
              </a:rPr>
              <a:t>...”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400" b="1" dirty="0" smtClean="0">
                <a:solidFill>
                  <a:srgbClr val="000099"/>
                </a:solidFill>
                <a:hlinkClick r:id="rId3" action="ppaction://hlinkfile"/>
              </a:rPr>
              <a:t>Cure-se e Cure pelos passes, Jacob Melo, 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r>
              <a:rPr lang="pt-BR" sz="2400" b="1" dirty="0" smtClean="0">
                <a:solidFill>
                  <a:srgbClr val="000099"/>
                </a:solidFill>
                <a:hlinkClick r:id="rId3" action="ppaction://hlinkfile"/>
              </a:rPr>
              <a:t>Ed. Vida, cap. 6, p. 174.</a:t>
            </a:r>
            <a:endParaRPr lang="pt-BR" sz="2400" b="1" dirty="0" smtClean="0">
              <a:solidFill>
                <a:srgbClr val="000099"/>
              </a:solidFill>
            </a:endParaRPr>
          </a:p>
        </p:txBody>
      </p:sp>
      <p:pic>
        <p:nvPicPr>
          <p:cNvPr id="6148" name="Picture 5" descr="http://www.camilleflammarion.org.br/imagens/centros%20de%20for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04813"/>
            <a:ext cx="28463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769571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-1" y="285750"/>
            <a:ext cx="5580063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t-BR" sz="3200" b="1" dirty="0" smtClean="0">
                <a:solidFill>
                  <a:srgbClr val="000000"/>
                </a:solidFill>
              </a:rPr>
              <a:t>“... é pelo fluido vital que a mente age  diretamente sobre o </a:t>
            </a:r>
            <a:r>
              <a:rPr lang="pt-BR" sz="3200" b="1" dirty="0" smtClean="0">
                <a:solidFill>
                  <a:srgbClr val="FF0000"/>
                </a:solidFill>
              </a:rPr>
              <a:t>citoplasma</a:t>
            </a:r>
            <a:r>
              <a:rPr lang="pt-BR" sz="3200" b="1" dirty="0" smtClean="0">
                <a:solidFill>
                  <a:srgbClr val="000000"/>
                </a:solidFill>
              </a:rPr>
              <a:t>, onde se entrosam e se inteiram as forças fisiopsicossomáticas, sensibilizando e direcionando a </a:t>
            </a:r>
            <a:r>
              <a:rPr lang="pt-BR" sz="3200" b="1" dirty="0" smtClean="0">
                <a:solidFill>
                  <a:srgbClr val="FF0000"/>
                </a:solidFill>
              </a:rPr>
              <a:t>atividade celular</a:t>
            </a:r>
            <a:r>
              <a:rPr lang="pt-BR" sz="3200" b="1" dirty="0" smtClean="0">
                <a:solidFill>
                  <a:srgbClr val="000000"/>
                </a:solidFill>
              </a:rPr>
              <a:t>, no ambiente funcional especializado de cada </a:t>
            </a:r>
            <a:r>
              <a:rPr lang="pt-BR" sz="3200" b="1" dirty="0" smtClean="0">
                <a:solidFill>
                  <a:srgbClr val="FF0000"/>
                </a:solidFill>
              </a:rPr>
              <a:t>centro vital </a:t>
            </a:r>
            <a:r>
              <a:rPr lang="pt-BR" sz="3200" b="1" dirty="0" smtClean="0">
                <a:solidFill>
                  <a:srgbClr val="000000"/>
                </a:solidFill>
              </a:rPr>
              <a:t>...”</a:t>
            </a:r>
          </a:p>
          <a:p>
            <a:pPr algn="ctr" defTabSz="449263" eaLnBrk="1" hangingPunct="1">
              <a:buSzPct val="100000"/>
            </a:pPr>
            <a:r>
              <a:rPr lang="pt-BR" sz="2400" b="1" dirty="0" smtClean="0">
                <a:solidFill>
                  <a:srgbClr val="000099"/>
                </a:solidFill>
                <a:hlinkClick r:id="rId3" action="ppaction://hlinkfile"/>
              </a:rPr>
              <a:t>Universo e Vida, Hernani Santanna, FEB, Cap. 5, Pag. 100-101. </a:t>
            </a:r>
            <a:endParaRPr lang="pt-BR" sz="2400" b="1" dirty="0" smtClean="0">
              <a:solidFill>
                <a:srgbClr val="000099"/>
              </a:solidFill>
            </a:endParaRPr>
          </a:p>
        </p:txBody>
      </p:sp>
      <p:grpSp>
        <p:nvGrpSpPr>
          <p:cNvPr id="7172" name="Group 2"/>
          <p:cNvGrpSpPr>
            <a:grpSpLocks/>
          </p:cNvGrpSpPr>
          <p:nvPr/>
        </p:nvGrpSpPr>
        <p:grpSpPr bwMode="auto">
          <a:xfrm>
            <a:off x="5580063" y="549275"/>
            <a:ext cx="3384550" cy="5759450"/>
            <a:chOff x="1125" y="405"/>
            <a:chExt cx="3284" cy="3262"/>
          </a:xfrm>
        </p:grpSpPr>
        <p:pic>
          <p:nvPicPr>
            <p:cNvPr id="717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74" name="Text Box 4"/>
            <p:cNvSpPr txBox="1">
              <a:spLocks noChangeArrowheads="1"/>
            </p:cNvSpPr>
            <p:nvPr/>
          </p:nvSpPr>
          <p:spPr bwMode="auto">
            <a:xfrm>
              <a:off x="1125" y="405"/>
              <a:ext cx="328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t-BR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5464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9388" y="1557338"/>
            <a:ext cx="61928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Calibri" pitchFamily="34" charset="0"/>
                <a:ea typeface="DejaVu Sans" charset="0"/>
                <a:cs typeface="DejaVu Sans" charset="0"/>
              </a:defRPr>
            </a:lvl9pPr>
          </a:lstStyle>
          <a:p>
            <a:pPr algn="just" defTabSz="449263" eaLnBrk="1" hangingPunct="1">
              <a:spcBef>
                <a:spcPts val="650"/>
              </a:spcBef>
              <a:buSzPct val="100000"/>
            </a:pPr>
            <a:r>
              <a:rPr lang="pt-BR" sz="3200" b="1" dirty="0" smtClean="0">
                <a:solidFill>
                  <a:srgbClr val="FF0000"/>
                </a:solidFill>
              </a:rPr>
              <a:t>coronário</a:t>
            </a:r>
            <a:r>
              <a:rPr lang="pt-BR" sz="3200" b="1" dirty="0" smtClean="0">
                <a:solidFill>
                  <a:srgbClr val="000000"/>
                </a:solidFill>
              </a:rPr>
              <a:t>, responsável pelos processos da razão, do metabolismo geral, da estabilidade emocional e funcional da alma no caminho evolutivo ... Relaciona-se com a epífise. É o grande assimilador das energias solares e dos raios da Espiritualidade Superior, capazes de favorecer a sublimação da alma.</a:t>
            </a:r>
          </a:p>
        </p:txBody>
      </p:sp>
      <p:pic>
        <p:nvPicPr>
          <p:cNvPr id="8195" name="Picture 5" descr="http://blog.artstones.com.br/wp-content/uploads/2009/07/chakra-e-mente-244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133600"/>
            <a:ext cx="23844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tângulo 5"/>
          <p:cNvSpPr>
            <a:spLocks noChangeArrowheads="1"/>
          </p:cNvSpPr>
          <p:nvPr/>
        </p:nvSpPr>
        <p:spPr bwMode="auto">
          <a:xfrm>
            <a:off x="179388" y="188913"/>
            <a:ext cx="86407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sz="2800" dirty="0" smtClean="0">
                <a:solidFill>
                  <a:srgbClr val="000000"/>
                </a:solidFill>
                <a:latin typeface="Calibri" pitchFamily="34" charset="0"/>
              </a:rPr>
              <a:t>“... centros vitais  que se encontram espalhados na fisiologia somática, a saber”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t-BR" sz="2000" b="1" dirty="0" smtClean="0">
                <a:solidFill>
                  <a:srgbClr val="000099"/>
                </a:solidFill>
                <a:latin typeface="Calibri" pitchFamily="34" charset="0"/>
                <a:hlinkClick r:id="rId4" action="ppaction://hlinkfile"/>
              </a:rPr>
              <a:t>Estudos Espíritas, Divaldo Franco </a:t>
            </a:r>
            <a:r>
              <a:rPr lang="pt-BR" sz="2000" b="1" dirty="0">
                <a:solidFill>
                  <a:srgbClr val="000099"/>
                </a:solidFill>
                <a:latin typeface="Calibri" pitchFamily="34" charset="0"/>
                <a:hlinkClick r:id="rId4" action="ppaction://hlinkfile"/>
              </a:rPr>
              <a:t> </a:t>
            </a:r>
            <a:r>
              <a:rPr lang="pt-BR" sz="2000" b="1" dirty="0" smtClean="0">
                <a:solidFill>
                  <a:srgbClr val="000099"/>
                </a:solidFill>
                <a:latin typeface="Calibri" pitchFamily="34" charset="0"/>
                <a:hlinkClick r:id="rId4" action="ppaction://hlinkfile"/>
              </a:rPr>
              <a:t>- Joanna de Ângelis, Cap. 4 , Perg. 43:</a:t>
            </a:r>
            <a:endParaRPr lang="pt-BR" sz="2000" b="1" dirty="0" smtClean="0">
              <a:solidFill>
                <a:srgbClr val="0000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0255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24738" cy="868362"/>
          </a:xfrm>
        </p:spPr>
        <p:txBody>
          <a:bodyPr/>
          <a:lstStyle/>
          <a:p>
            <a:pPr algn="ctr" eaLnBrk="1" hangingPunct="1"/>
            <a:r>
              <a:rPr lang="pt-BR" dirty="0" smtClean="0">
                <a:solidFill>
                  <a:srgbClr val="7030A0"/>
                </a:solidFill>
              </a:rPr>
              <a:t>	</a:t>
            </a:r>
            <a:r>
              <a:rPr lang="pt-BR" b="1" dirty="0" smtClean="0">
                <a:solidFill>
                  <a:srgbClr val="7030A0"/>
                </a:solidFill>
              </a:rPr>
              <a:t>Tipos de Passe</a:t>
            </a:r>
          </a:p>
        </p:txBody>
      </p:sp>
      <p:sp>
        <p:nvSpPr>
          <p:cNvPr id="28057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85875"/>
            <a:ext cx="8229600" cy="5022850"/>
          </a:xfrm>
        </p:spPr>
        <p:txBody>
          <a:bodyPr/>
          <a:lstStyle/>
          <a:p>
            <a:pPr algn="just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	</a:t>
            </a:r>
            <a:r>
              <a:rPr lang="pt-BR" sz="2400" b="1" dirty="0" smtClean="0">
                <a:solidFill>
                  <a:srgbClr val="7030A0"/>
                </a:solidFill>
                <a:latin typeface="Century Gothic" pitchFamily="34" charset="0"/>
              </a:rPr>
              <a:t>Magnético</a:t>
            </a: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 - </a:t>
            </a:r>
            <a:r>
              <a:rPr lang="pt-BR" sz="2400" b="1" dirty="0" smtClean="0">
                <a:latin typeface="Century Gothic" pitchFamily="34" charset="0"/>
              </a:rPr>
              <a:t>É aquele em que o passista doa seus próprios fluidos para o paciente. Dificilmente o médium se encontra só nessas ocasiões.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sz="2400" b="1" dirty="0" smtClean="0">
                <a:solidFill>
                  <a:srgbClr val="7030A0"/>
                </a:solidFill>
                <a:latin typeface="Century Gothic" pitchFamily="34" charset="0"/>
              </a:rPr>
              <a:t>	Espiritual</a:t>
            </a: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 - </a:t>
            </a:r>
            <a:r>
              <a:rPr lang="pt-BR" sz="2400" b="1" dirty="0" smtClean="0">
                <a:solidFill>
                  <a:srgbClr val="0000CC"/>
                </a:solidFill>
                <a:latin typeface="Century Gothic" pitchFamily="34" charset="0"/>
              </a:rPr>
              <a:t>É dado  pelos Espíritos sem o concurso dos médiuns.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sz="2400" b="1" dirty="0" smtClean="0">
                <a:solidFill>
                  <a:srgbClr val="7030A0"/>
                </a:solidFill>
                <a:latin typeface="Century Gothic" pitchFamily="34" charset="0"/>
              </a:rPr>
              <a:t>	Misto</a:t>
            </a:r>
            <a:r>
              <a:rPr lang="pt-BR" sz="2400" b="1" dirty="0" smtClean="0">
                <a:solidFill>
                  <a:srgbClr val="C00000"/>
                </a:solidFill>
                <a:latin typeface="Century Gothic" pitchFamily="34" charset="0"/>
              </a:rPr>
              <a:t> - </a:t>
            </a:r>
            <a:r>
              <a:rPr lang="pt-BR" sz="2400" b="1" dirty="0" smtClean="0">
                <a:latin typeface="Century Gothic" pitchFamily="34" charset="0"/>
              </a:rPr>
              <a:t>O médium passista, por intermédio da prece, roga o auxílio dos Benfeitores Espirituais, imbuído do amor ao próximo, e assim recebe a ajuda dos Trabalhadores do Invisível que unem seus próprios fluidos aos do médium, suprindo as falhas humanas e dando a esses fluidos humanos melhores qualidades para se proceder a cura.</a:t>
            </a:r>
          </a:p>
          <a:p>
            <a:pPr eaLnBrk="1" hangingPunct="1"/>
            <a:endParaRPr lang="pt-BR" dirty="0" smtClean="0"/>
          </a:p>
        </p:txBody>
      </p:sp>
      <p:sp>
        <p:nvSpPr>
          <p:cNvPr id="280580" name="Retângulo 3"/>
          <p:cNvSpPr>
            <a:spLocks noChangeArrowheads="1"/>
          </p:cNvSpPr>
          <p:nvPr/>
        </p:nvSpPr>
        <p:spPr bwMode="auto">
          <a:xfrm>
            <a:off x="2268538" y="59499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hlinkClick r:id="rId3"/>
              </a:rPr>
              <a:t>http://pt.wikipedia.org/wiki/Passe_esp%C3%ADrita</a:t>
            </a:r>
            <a:endParaRPr lang="pt-B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Jesu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549400"/>
            <a:ext cx="53276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 rot="-1167546">
            <a:off x="-12700" y="488950"/>
            <a:ext cx="4708525" cy="1920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0 Passe Magnético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3789363"/>
            <a:ext cx="7345363" cy="504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Ato sublime de fraternidade cristã;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7950" y="2993544"/>
            <a:ext cx="2557110" cy="723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bIns="0" anchor="ctr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333399"/>
                </a:solidFill>
                <a:latin typeface="Arial" pitchFamily="34" charset="0"/>
                <a:cs typeface="+mn-cs"/>
              </a:rPr>
              <a:t>O Passe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endParaRPr lang="pt-BR" sz="4000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7950" y="260350"/>
            <a:ext cx="8897938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I -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ORIGEM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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VIDA FÍSICA</a:t>
            </a: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 = 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FLUIDO VITAL</a:t>
            </a:r>
            <a:endParaRPr lang="pt-BR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Aura Humana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 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  <a:hlinkClick r:id="rId2" action="ppaction://hlinkfile"/>
              </a:rPr>
              <a:t>“Evolução em Dois Mundos”       </a:t>
            </a:r>
          </a:p>
          <a:p>
            <a:pPr algn="just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  <a:hlinkClick r:id="rId2" action="ppaction://hlinkfile"/>
              </a:rPr>
              <a:t>André 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  <a:sym typeface="Symbol" pitchFamily="18" charset="2"/>
                <a:hlinkClick r:id="rId2" action="ppaction://hlinkfile"/>
              </a:rPr>
              <a:t>Luiz / Chico Xavier</a:t>
            </a:r>
            <a:endParaRPr lang="pt-BR" sz="2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4365625"/>
            <a:ext cx="7345363" cy="5762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Operação de boa vontade;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0" y="5084763"/>
            <a:ext cx="7345363" cy="647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Transfusão de energias fisiopsíquicas;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0" y="5734050"/>
            <a:ext cx="7345363" cy="504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* Troca de elementos vivos e atuantes.</a:t>
            </a:r>
            <a:endParaRPr lang="pt-BR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153" name="Picture 9" descr="Passes_e_Chacras_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133600"/>
            <a:ext cx="2381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  <p:bldP spid="6148" grpId="0"/>
      <p:bldP spid="6149" grpId="0"/>
      <p:bldP spid="6150" grpId="0"/>
      <p:bldP spid="6151" grpId="0"/>
      <p:bldP spid="6152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4925" y="260350"/>
            <a:ext cx="8818563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II - 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PERDA DE VITALIDADE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latin typeface="Arial" charset="0"/>
                <a:cs typeface="+mn-cs"/>
              </a:rPr>
              <a:t>      (ENFRAQUECIMENTO) </a:t>
            </a:r>
            <a:r>
              <a:rPr lang="pt-BR" sz="3200" b="1" dirty="0">
                <a:solidFill>
                  <a:srgbClr val="333399"/>
                </a:solidFill>
                <a:latin typeface="Arial" charset="0"/>
                <a:cs typeface="+mn-cs"/>
              </a:rPr>
              <a:t>= QUEDA MORAL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7950" y="1773238"/>
            <a:ext cx="91440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nos seres responsáveis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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sym typeface="Symbol" pitchFamily="18" charset="2"/>
                <a:hlinkClick r:id="rId2" action="ppaction://hlinkfile"/>
              </a:rPr>
              <a:t>“Evolução em Dois Mundos” – XV – 2.ª parte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  <a:sym typeface="Symbol" pitchFamily="18" charset="2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9388" y="2492375"/>
            <a:ext cx="8229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Lesão no Perispírito 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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Desarmonia Física = Sofrimento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3357563"/>
            <a:ext cx="10985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Dor</a:t>
            </a:r>
            <a:r>
              <a:rPr lang="pt-BR" sz="36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1913" y="3357563"/>
            <a:ext cx="3097212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sz="3200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Situação de:</a:t>
            </a:r>
          </a:p>
          <a:p>
            <a:pPr eaLnBrk="1" hangingPunct="1">
              <a:defRPr/>
            </a:pPr>
            <a:r>
              <a:rPr lang="pt-BR" sz="3200" b="1" dirty="0" smtClean="0">
                <a:solidFill>
                  <a:srgbClr val="333399"/>
                </a:solidFill>
                <a:latin typeface="Times New Roman" pitchFamily="18" charset="0"/>
                <a:cs typeface="+mn-cs"/>
              </a:rPr>
              <a:t>*</a:t>
            </a:r>
            <a:r>
              <a:rPr lang="pt-BR" sz="3200" b="1" dirty="0" smtClean="0">
                <a:solidFill>
                  <a:srgbClr val="FF3300"/>
                </a:solidFill>
                <a:latin typeface="Times New Roman" pitchFamily="18" charset="0"/>
                <a:cs typeface="+mn-cs"/>
              </a:rPr>
              <a:t>Emergência</a:t>
            </a:r>
          </a:p>
          <a:p>
            <a:pPr eaLnBrk="1" hangingPunct="1">
              <a:buFont typeface="Times New Roman" pitchFamily="18" charset="0"/>
              <a:buNone/>
              <a:defRPr/>
            </a:pPr>
            <a:r>
              <a:rPr lang="pt-BR" sz="3200" b="1" dirty="0" smtClean="0">
                <a:solidFill>
                  <a:srgbClr val="333399"/>
                </a:solidFill>
                <a:latin typeface="Times New Roman" pitchFamily="18" charset="0"/>
                <a:cs typeface="+mn-cs"/>
              </a:rPr>
              <a:t>*</a:t>
            </a:r>
            <a:r>
              <a:rPr lang="pt-BR" sz="3200" b="1" dirty="0" smtClean="0">
                <a:solidFill>
                  <a:srgbClr val="FF3300"/>
                </a:solidFill>
                <a:latin typeface="Times New Roman" pitchFamily="18" charset="0"/>
                <a:cs typeface="+mn-cs"/>
              </a:rPr>
              <a:t>Alarme</a:t>
            </a:r>
            <a:r>
              <a:rPr lang="pt-BR" sz="3200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endParaRPr lang="pt-BR" sz="32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1187450" y="3213100"/>
            <a:ext cx="76200" cy="1736725"/>
          </a:xfrm>
          <a:prstGeom prst="leftBrace">
            <a:avLst>
              <a:gd name="adj1" fmla="val 189931"/>
              <a:gd name="adj2" fmla="val 32144"/>
            </a:avLst>
          </a:prstGeom>
          <a:noFill/>
          <a:ln w="3492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572000" y="3357563"/>
            <a:ext cx="4392613" cy="13668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Requer socorro externo da Medicina do corpo ou da alma</a:t>
            </a:r>
            <a:endParaRPr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6877050" y="5013325"/>
            <a:ext cx="0" cy="6477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med" len="med"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292725" y="5734050"/>
            <a:ext cx="3600450" cy="790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  <a:hlinkClick r:id="rId3" action="ppaction://hlinkfile"/>
              </a:rPr>
              <a:t>Alívio ou Cura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0000"/>
                </a:solidFill>
                <a:latin typeface="Times New Roman" pitchFamily="18" charset="0"/>
                <a:cs typeface="+mn-cs"/>
                <a:hlinkClick r:id="rId3" action="ppaction://hlinkfile"/>
              </a:rPr>
              <a:t>(GE – XV – 10/11)</a:t>
            </a:r>
            <a:endParaRPr lang="pt-BR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395288" y="58054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http://ocaminho.com.br/ocaminho/Tematica/TM/C/Cura.htm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/>
      <p:bldP spid="5125" grpId="0"/>
      <p:bldP spid="5126" grpId="0"/>
      <p:bldP spid="5127" grpId="0" animBg="1"/>
      <p:bldP spid="5128" grpId="0" animBg="1"/>
      <p:bldP spid="5129" grpId="0"/>
      <p:bldP spid="5131" grpId="0" animBg="1"/>
      <p:bldP spid="11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427538" y="3068638"/>
            <a:ext cx="3744912" cy="12239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buFontTx/>
              <a:buChar char="-"/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Remédio       </a:t>
            </a:r>
          </a:p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* Recursos Novos</a:t>
            </a:r>
          </a:p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* Bálsamo Reconfortante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500563" y="260350"/>
            <a:ext cx="2663825" cy="18732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Jatos de luz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         </a:t>
            </a:r>
          </a:p>
          <a:p>
            <a:pPr>
              <a:defRPr/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Órgão enfermo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5292725" y="836613"/>
            <a:ext cx="647700" cy="720725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188913"/>
            <a:ext cx="4303713" cy="611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sz="6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 imposição das mãos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79" name="AutoShape 7"/>
          <p:cNvSpPr>
            <a:spLocks/>
          </p:cNvSpPr>
          <p:nvPr/>
        </p:nvSpPr>
        <p:spPr bwMode="auto">
          <a:xfrm>
            <a:off x="4211638" y="188913"/>
            <a:ext cx="149225" cy="792162"/>
          </a:xfrm>
          <a:prstGeom prst="rightBrace">
            <a:avLst>
              <a:gd name="adj1" fmla="val 44238"/>
              <a:gd name="adj2" fmla="val 50000"/>
            </a:avLst>
          </a:prstGeom>
          <a:noFill/>
          <a:ln w="31750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3081" name="Picture 9" descr="pa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521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11638" y="2420938"/>
            <a:ext cx="4402137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Através dele recebemos: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427538" y="4408488"/>
            <a:ext cx="3744912" cy="1397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 Assistência</a:t>
            </a: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  <a:p>
            <a:pPr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                </a:t>
            </a:r>
          </a:p>
          <a:p>
            <a:pPr>
              <a:defRPr/>
            </a:pP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5435600" y="4868863"/>
            <a:ext cx="0" cy="863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427538" y="5734050"/>
            <a:ext cx="3744912" cy="6477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Atrai “forças divinas”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  <p:bldP spid="3080" grpId="0" animBg="1"/>
      <p:bldP spid="3078" grpId="0"/>
      <p:bldP spid="3079" grpId="0" animBg="1"/>
      <p:bldP spid="3084" grpId="0"/>
      <p:bldP spid="3088" grpId="0" animBg="1"/>
      <p:bldP spid="3089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4114800" y="1676400"/>
            <a:ext cx="4114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  <a:hlinkClick r:id="rId2" action="ppaction://hlinkfile"/>
              </a:rPr>
              <a:t>Mecanismos da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  <a:hlinkClick r:id="rId2" action="ppaction://hlinkfile"/>
              </a:rPr>
              <a:t>Mediunidade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Cap. 22</a:t>
            </a:r>
          </a:p>
          <a:p>
            <a:pPr algn="ctr">
              <a:defRPr/>
            </a:pPr>
            <a:endParaRPr lang="pt-B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Mediunidade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Curativa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endParaRPr lang="pt-B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Mente e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Psicossoma</a:t>
            </a:r>
            <a:endParaRPr lang="pt-BR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051" name="AutoShape 4" descr="data:image/jpeg;base64,/9j/4AAQSkZJRgABAQAAAQABAAD/2wCEAAkGBhQSEBUUEhQWFBUVFxgXFBgVGBUUFRcVFRgXFBgVFxYXHSYeFxojGhQWIC8gIycpLCwsFR4xNTAqNSYrLCkBCQoKDgwOGg8PFykcHBwpKSkpLCksKSkpLCkpLCkpLCksKSwsLCksKSwpLCkpKSkpKSkpKSwsLCwpKSksKSksLP/AABEIAQMAwgMBIgACEQEDEQH/xAAbAAABBQEBAAAAAAAAAAAAAAACAAEDBAUHBv/EAEUQAAIBAgQDBQMICAQFBQAAAAECEQADBBIhMQVBcRMiUWGBBjKRIzRCobGy0fAHFBVSYnKSwSQzgvFDU3Oz4RZjg6Li/8QAGAEAAwEBAAAAAAAAAAAAAAAAAAECAwT/xAAnEQEAAgIBBAICAgMBAAAAAAAAARECEgMhMUFREzIEgWGhcZHwIv/aAAwDAQACEQMRAD8A7dd909D9lcYUbdBXZ7vunoa4yo26Cun8eO6MyimK0ZWlFdiAR+dKWWjNKKAjK0QTyoo/M0opAOWnp4oqDDHnSFGaYUA0UYWkF60UdaYDFOD0p6eKCDTRRxSy9aCAVpstGRSA6VRBikKKOlICgijrXRfYz5mnV/vtXPAK6J7G/M06v99q5/yfr+18fdt0qVKuBsC77p6GuPL6bCuw3fdPQ1yADT0FdX43lGYaeetPFPHWutD1XsequQlxEfMHZc1u3IW2bKCDlkyXfeTpXnVwoF1wwlbbXCw8QjlQvVmyoP5q2/Zh8uLsr4WCPW5mvn6mSgvYOMd2Ue/iO1f+RWLIPU52/wBKVzRNZStL7ZRbNq2iohZGN3ItsTqqgarIE5tq8xlr0vtDYOI4j2a7hUSfDQ3WPoH+qms8PT9cNlbSmxb0uu6yTCSzm6fcgkAARsaeGeuP9lMXLzYFFFbGKwNuzh1uiHa85FjOMyi0CWFwr9IlQN9O+NKnwHDrWJuIFzKqW82JbKLYLSICgaCe9JGkDxq/kjv4Grz5pAV6P2as28TebPbQW1UuihYhScoDtu/dM67EUHs7atvbv3rttOzRcy9wFhmzMAP3oUKAPE0TyV4FMIJ1q5gcRbQXO0tdoWTKmwytrrqRHLUeFaODw6Ngb9x7SKUhbRE585AAzPPeOZl2AGu1G2HRcAbjImd3CW2yqCFzAE9YVzO9Kc4np/NHTAC9KUV6S1wsLatXlRb1rJN9VVGuFjMwzbKumikEZSekfDbNsYK9duIpjuW4VC4JAAAYjvNLgSdomn8v8Jp5+OtIivQCzb/UDcuWkzm5ltdmCpOoAVnJkjRpY8gTANDjcGpweHItoLt25lXs1ySvfgESZ2XUmdafyR680KefNFWrxqwMO62reUsqBrrsiOWdphRnBCqANhr3hrWnf4FaGN7MZVDWS9tW1UXZKgROqggtl8jT+WKtNPLZafL1rS4ph2t5Ldy3Fxc2e4AircUnu5QgA06fGs/L1q8ctospDNdD9jvmadX++1c+yV0L2P8AmidX++1Y/k/X9rw7tqlSpVwNQXfdPQ1yNV09BXXLvunoa5KBXV+N5RmYjrRC3O7BdN2zR/8AUE/VSpjXWhp4LH27eMF3OCgY+6H0QJ2aghlBmAugmpODcSQYo4jEOFLF2yxcdgWGVR3VIgKY35VkClWc8cf1R21rfFlTGm+CHVnYnKHBCEZAO+q97KFMVVxpR7js943ULs4QG4zMGYsE7Nxlt8hJgCNJ0FVxZJ5Ves4I5ZINLWDtLxLFi9aw4LKjWlZWDZ8pnIAykKZ0TbfXY0uF8TS2t9ASq3LRRbjBv8yG75UCUU54AiRlBOp0rExO9VnWdqNOleBbV4RjrNqziENwK728qvlcoJDLlWBLETJgcwBMGoxxK0ME9lAQ1y4vdykEW1yiWaMuYhJInTPFZX53plH5mj4+t2Lbf7Qs/qS2ixzdrndArEuASwUN7oBhO8TAANHi+KWTYwyTmNvvPaVWWXIiMxGVUBZvEnSN6xAvhU6WfGj449hp4bi9uxeuPab5Jh3bQFwsxyCJDLCENMknbx5QXsen6lasKSXD57vdIXZjAYiDqV+FMuEDczT3eHCNDSjGLFlxPHq2HsWbcns8zPIZRnI2BIg6u23hVjiHGbcYY2jmaykBCrAB+533Y6aBTAEySOQNZL2aiZDVfHBW08djrNzEm8W7hKMUyubncVRkAjKZK75o1or+PTEG490ZLrMnY6sVt21PuygPe1YzGpbTasefOno+OPZdWlxjiRu9ksl+yUq1wgjOzEHSQCQABqQJJrPWhirCKvPWtMYjGKLujAr3/siP8InV/vtXhbg8Ir3Xsgf8InV/vmsPyPr+1Yd2zSpUq4WoLvunoa5P+ArrFz3T0NcqyV1fjeUZAI60qPJTFK60EF6UfwpLbkwIrQwfD9ZMdKUzQtLwrDm4Pwrds4KNJzZe63XQ5fM6j41Dhh2SyBruOrHKvqx+oMfCrvbdnb7urAaE83YwDHm5J6Bq4s85mehVbz/HrSgd0bMQSPdkSCPjp6VhV6vHYQdkUmREeems9Sda8u9qCR4V08c3B4o4qxgsEbjQIEAszGYVV3Y+VWGsBcNmKgvduQs6lbdoS7DwliF9arWrrpmA0zKUcMNCrDUEaGnM3E0pfwzBMJduKzfKlbKSMpg95zEndPXSjs8LPbdiz5XC537sqgjNlJnVog6CNaovjrjIqSoVSxXKsEZt9ZPx1Op1qT9p3Mzt3JuKVuEpOYEKhnveCjaBU1l1mDsNrGaSBuNJ8N6TYgnyqEidTqeZ/wBtP7UnQgwQQfA6H4GtK9kmuMo8zVd7k86ucJsKbmZxNu2rXLn8qCY9TAqiXJ1MAnUgCACdSoHgJj0peaKQU46Uoq9wnDKbma4Jt21a5cnbKgmPUwKqZqLJQiiFHaUsdgCdSAAAJ1gAchMelWjggBqdfKi4CkTXQPZD5onV/vmvCNZ8Aa977KLGFUeb/eNYc8/+VY92vSpUq4mgbnunoa5aBXUbnunoa5eFrq/H8oyCR5VasLaQBr2ds05LduAzAaF2YkBEkQDOpmNqrMtTYlDmJ5AW1nkFCKFHlPePqa6MvRLqvZYM1pXtsolkchwUkAsrAnUSJB5VZwuIXnsBJjc6wFHmSQPWsm0YVjyKlB5s4iPOBLdB51f4Nhc2IROSEvc82QbdFnL1Z6zyionqKuW3cUBlVj7g7W6R++wKgD+VJAHmtPePfVToVHaMPBmlUX/Sob4g1kcOxBv4hZ/4z9q3lbGtpfVVUnovjRYHFNiMQ5BhWZnZtstpe6p/pA+Jrn1KmjiWEV5/FWgXhYJOgA5kmB9dXbV58QVQd03Wzosf5WHCkB25yxZTruR4UOCxijtbwA7Kys2hAkvOW2zN7xZjJ3gBgK0wmoOMaV+J3wLxURlsqLS9V7zt6uY/0UN2bjtcYyzGTppsAAB4AAUaWhbwjO0NdusLaEgGJ7zuJ+kRmP8AqXxqe9h8qWLKf5t05nOhIWcqqDyE6z/7bVcZRH/f7OYVksjaq1zDGd6v4rETdbsxKows2hHvuO7maPeGbMx8lUc6sXLeS9dk5hZSbpIWWItqq29oDO8sY5BQIzGnvRVLKW0OdHjWLuzsZZjJOw5AAeQAFWEti3hC5g3LpFtJglRGZmAPPL9q0V7Dtba1aWBdfKzmASqs0JaWQQJhix3hY5yHvApXujJhgOd95P8A0rJk/G4QPOs1j51uXrKXL91tRh8MmUxzS1MgebPn/p6VFaxBGGuXXCh2YWrC5Vy2ywlgojXKo3MyVPjU4511OYZERWgQEwoHPEPr/wBGyZPxcgdKlu4VrTWrSaXrmVrhgEorNCWxIIBMMWP8MbGprlhLuIusdMPhkKmP3bUkgebPnH+npTyzv/ApTs37YFRXMZrpT4u4xVQ4AcEs6gALZVwot2dBoYVjB15nU15T2h4ky3FVGPdGZgOvP0j40fJERader0xxBPTyr3nsqf8ACp1f7xrg9jFXCTLPpGxImTE/Guz/AKNnJ4dbLHMc92T/APK9c+fLvFUuMaeopUqVYqDc2PQ1zIJtXTX2PSvAi4ND5V08E90ZKGSrGwBzG2wGUMA0Mo0AOUEgiI1BBAHhRNf1kCprOKA3P+9dEyi5V1ViQQxdtlYhgtvmSuYCW8IEA6kmIqXA4hbIugqzZrRtqF0MnSM30fNvImnxGIEzGtQPJ3pa3FSW0j4bislws5gsrgmDALLAOUahRAAA2AAocFfyAqpKr2bpnIYHOy5Q+WJCiIAInvMSNYoRb8aMJpypTjCtiwd7KxyE6h81w5pa49tkUknvFVJ3iSTMQBRm4q4dUjui4GiGBu5Egcu4mePeg5UmJIFNbJjaaXbmeVTOPUbSC7fLC3Bl1RgNGEXbjFnunSOSZQDvGwU1bGNC3WdTqUKoSr5barayoNpLZtSQDAnxqsxH5mKZkzHY9BRrA2FgMSlpg8MRaUiypBJZyIDP4SdTJ0AUbilh8SBbIc5i13tLg1+VYKYBI0C5+8Z5ARUf6uZgA064c7RqN6ekCz4nFSEgyyqwAg6XLjsz3Sfd2yZQJ18gasWOIIt/tZklQBKuRby2QonQljmA92dCTvVDFXFtLmu91Ziddzyob3GcONC6iOQ32nX6qnLWOlncp8Ofk3tywUqqglHYkh1d2ZVBOZgDA5QATqaDiPElFu1uuQOEWCSGZtbrHYsEAIAJ7zHkNYD7U4dF7rKfKVknbavFcb4wbt0sdAgItgEGNtyNDMnbwrPLKI7H1l6nDe01v9cS8rTCBQMtwi262DbJfTv/ACgWAmbulm3IFUMDxY2Rct9oyK9nIlw9oPlSyM1xgoLJnKldpUZfOsDhmGMFjA3Pe676bCPrNXbtsMIGonlrI5j/AM+Vcs5Wsd28SQltnCKCxLBlLXGHv94TEaCddWJ1aBHh7ajtDl1WATEkyJPeOutBawF0DRgPDUny1GXUaUV0us6DNAB10MGfGaVhKyQZECROv2eNdX/R3P6gk757v/dfwrkAxTHQ5RzkQDEwI8duddf/AEdPPD7Z/iuf9xqMQ9LSpUqsBfY9K8EE/h/PnXvLnunoa5gOKp/zCduZ8Odb8PlnnEy1RhzEhTHSaZUnYT6VmHiafvn4mkOKJ+8T/VXR+0ay1gY+iPgaOW27PXoZ09Kx/wBqW/3j8TUh4up+kfi3KlI1loOrcxv4qfyaIYJjuAvXT6t6zv2yo+kR/VSHGl/fP11PUaytXsGy+8I/PWosvl8KgPGFiM320CcWtzIb4TVRJ1KyBRgac/z6VW/aCnUSf9LH+1V/23Z170wNYn64FG0CpaYY7ifz50rt8qpMxAJ8tvxrw7+1uJ7whf6ZjwG/hFVb3Gr92FuAlJkrlgE8pI5a1jPNCtJXbnH8Q576HT+FoX8KgXi7kx2LGPDN66EVAuKhli0E1HeXN/eBVnFYxWhgu3vyTABkL7ukztPhXJPVqa/j1Gr2WAOolVjnOtQ2rKsgY2Y1kL3Z8MxXTSosRiUYfJkIeUOQI56azUIxV0fTU+qn7daVE0lvqp/yW0OkBmgxod4qM8aEzkOn8PhAOnjrVF+JEHQ8+8IUjpo32RVe7cLa6j1MTM6STrRqdNF+M6e6QZPLSqf66CdT0GtR2Lkn08fxO9XLGFLCVAPlInx18KfYITLGfz9ddo/RskcOtj+K75f8Rq5bYwqxEjN4DWNdp2rrHsGkYG2PN/P6bUQT0NKlSqwjve6eh+yuGW2MDp8a7peHdPQ/ZXC8AiXGKq20yTlG3dJCzmiecVUZRBwfNv8Ah1p+0MbCtOzwlRqxJHKe7Jk+Gv161J+yrepLZQNdwB11k/Gj5ItVsg3DTlzWve4WoWQwI5ztEE5pXcaVBZ4fbJ7z5fAZWafWI5iq3irsu6jmPL+1EpP+0fjWkeHpOjAQRE77TsNjvWfcxCIGLq6AHKG7NyCfGWA3jaaW8BLZkHQgdSNup2pXsQxMyvL3RbI021jXqaLD4W1ikm1fuLlPeAQW2BOwknUaHaruDwdu3byTcuS0EsVmG8xt41OXJBUzjiX3mP8ASg+xalHGLwP+add/d15a6a+tW7eDGfL+ru3LMbiDXxylg21XLdpkaBaKqdpCGIGwIP260TyR6FQwr2Nd9Hct1jYbadTQI+XUR4CQv9x5VbxnHbdvILjNcV3cMrqgZV2DCBJExoRPnVnhXE7La21u773QX100ljoPLyqd/wCDZN7j5tCO0K6SAoXb0EfGrh4wvYm9218xJH+WjErIgHU785qbGey9m6xfIJYlmKs66kg7aiDJ2FSWeHXLYAt3AqgEAFLf7xI1ygT5xJqJy9ExMP7RWndUew7lmC964h1YgSBk/MVoXOBMXJRVC5myE5Q2WdCREgwPCrOMwV90g3lOhG0ETPgDrrGkV5T/ANNXEYFywAAOZEa4NNw2UyKcZButwY6k5Jie6bY5HeRPLlUb8PuZgcoYwAIyP3QZAgTA9KkweNR2It3LZiWyw6MNzIBX8xVp8DbOjm4GnWGCwSP4VBOh5/vGnvJqJ4S0HNbA8Z7NfDx86O1wImSyADlBSTvsAP7isfiGNt2W7MG6wHvL2kq20e9mHpl3q9wz2isFcpW4nq1xfWNY9OdG0kbGYrD5mVy1tkMEFM4JA0II256V1X2Auo2Atm2SVm4JYBSSHYHQAaTXIONYPDIUa2Ll3P3mi4SuU6DXLmBnlXW/0c5f2dbyKyLmud1jJ/zGmTTibJ6alSpUwC77p6GuW4S9h0HydnJMahVXumDGbLJGvnXUro7p6GueW+F2l3tsBEGHJbxnceVZ5nCrex9scp8N5J1kajT/AMVSxWIS4sKrGZBKjvHkYnQnWruMwdtbbmyjKUhveOuve1JOsSfQ1US9fZRDmI0ByyOWh3qDRYvG6BTYvmNdlWTGXXx0obNtXJC2r8+HdLNMiApA51Za1f3lNSdzJPKIFQYbCYu3ibL52ZDeQ3Jy6LKgzOsQDTiBaTiCOgAa3cRiJEuiOBtOV9949Kx7+DxLIEuWrl9SVcB7h84jJAHPx23q7w7jj6o6myUHyYuXUMs7r22a5fQp7oAACgxngyau4LitrQtcXKFi4G757L5XKiswDEgx7ozSUJgTVUEPDOAK1uWwTpr3gge6ukcwdDVDGeylrMWVXQHVQezCjaZL94g78q2u1uGyoPYFs1zvO7W2VXW2FKCRmkq3l3RUlzh4uKWQ4ftBa0zJbdVbNY78sumufu3ASCTqQaVBkfsXFdkFtYluQt5soJHuxnUsTBkDSoL1viGFAe4xvKsEgXJCjYTmGYbDYV6HCWrFtu4loDOFHyagi22IcmJBgC2R6Gr17j2H7SHNvuBFc5QZtjNmQKdZzAaAT3kIkTAHnF49nhhh3ZsgNxrjv3BMA5lBMTA1A1Iof1izecG5ZRuUkMyrzAnXTU8lr0nD+LJ2YJzEXDDkEKFQDLJB1I+ULAD9z0p/2prlASVCBCYyhzZYklsuvyixJkAwaA83i8RbVjbsqUaVAFtW72cKw0XYEMCDHMV5y9bxikhRfIBJkBzuQNY21jQ866TjuO20ZQxUFw0FQkB1tW1Q5mUhRmDgSMs7iNsVuLi5cuolxFzWwqZ2cW2fNaJ1UAcnPdAEnTSiIDyacVxikK6u8kBVuWy0knaYB12351aucYgiFRTCkhFKEbbySQRrXq8BiJCZr2HZQFVwC5JIxOdjLbg2ZEnfao8T7PC+lrMbDC2ssbAAYsRoNtEUAATuZPlTkPLL7RLmDXASwDBWEBgD9FiPeEwYPh5RVV/arX3GdZnvsBOsz3V0PQ8618X7CK5Bt3oUmIcBmB8BlOo6xU1j9Gynd3aN4NtPxNLoHmLPtJcQ/JrbXw7gZo2guZY8udT2/a+9Peg+QLp8IOnwr0WI/R7YSc9y4keLW+vNdawMT7OW8w7K8zjn8kZHRpg/VVXEhZve2ByE21KtmABZi50gmQdOddW/RxjmvcOtu8Zi1ycogaXGG3pXFsXw+5OXV9ZB8zofz0rsv6MLBThlpWBBDXdDodbrmqikvV0qVKmAudDXkBxqz/yF+J/CvXXNj0NcuHKimeeUx2b78TsRrh0PUn8KezxKyxCrhbZJ2A30B208AawWWR+fKrHCUi+k6+/I2PuPRSIzlr3caloy2EVCdiSQTHmB5/XUL8Uw7HXC2j11+0Vn4VrYFxkt+7aBAukXO8biLOgGwY1o2uHr3VZF7tywNLZUQ/vDtCZuyNTpA5GioVtPs6cUscsLa+H/AOajuW8Me8cHaOYnWTqRv9tNbthra3FtrnyPCqkr3blsZsn0iqs3WOdWRhgN7YDRcnKouZdbWvZk94CSMvLNTqE7Ze0Z4jZMD9WtfE/hRpjrMaYe38T5H+w+FQ3sIVkLbRpa7nMGFygMAGOtuAc3jOnKjx2HAV+4FCuotELGYGZ1+nIAadaVFtl7WrLIy5lwqEDWR4jw5k9KrNZw5U3P1S1lJ1bWJOu8VH+rO/YG2DogXMAYRwzFiT9HcHWpkw/yJnX5MvIQkTnBzG6ef8IEUUNsk1jG2VXKti2AOXLxoziLcT+rW40M+RJE7eINCbSsz9xe5ddUAUAGEcqpH0u8oOtEloMU7RQDFqRGXd7mkR3Z0kedOhvl7VsW1loZ8LaO4BOvu7gdCfrqFDh2IVcJZJOgEQddfWrr227NSyDtAtwquQfv2wW7OIJCzy86z7+EJvhVGViEJA0CuVVm/lgyfKihvPsa4yyq5hhLQExOwzATHUCo24tYM/4azqIO+o8D41axNntbiukFAHEFM0OMzMezHvFjDAc4jlUV3AKXAZY7lu6xKLbJCFxcBVdFlIMeK0qPefaq97DiJweHEiRpyJI5eYNWl9o7aqFFi1A0A1MD4VFh7AK5wnfKWzC2luwHuXsx7MkCNEWeQjbeqvFUVVCoiqC92ZClwFeFXProNRoaKG0+1i9x602+GsnqvWjHtUugFi1A20Nede3UZT8/CihvL0x9q1/5Fr4TXq/Z/Fi5h1cKqAltF0GjEVyvLXSfYn5kn8z/AH2oXjMzLdpUqVDQNzY9DXL05V1C5sehrmqpt+eVOGHL4OLetAbeuh18t9j+NWtBUd1J1FNhall5a+fh0qW3m0EtptqdI2A8KsJa0mP9qk7IURBzILMiNTI21Ijp4UQYjUGI8zOu9FWhZw6dmsjVlcnusWlZiGBhQIEg+NMoi2cqNGkwxjnDHw8zr9dO9toMg90wZnunw8tvqq9w1pVtvkyLvwVgfryVYdZAJg5wbrTOUZLYUkhdT32fTnSVEMZQYO8bGJjXXXkdjRQYEyAZjkPAkeoNa5wizAGjdm0QVBbs7xAynVQSo0nnQMnyav2YkWxCwcveuuC2Xfw/qoFSzlQmYkx3jE6R9L696MW2IJAJA3OpHjqfX66tGLd+NlmGG8B1AYa+En4VYGHC/Jt9FCW8md1E/wBMUyiGeQSeZI15yI3M9BVZm/P21uYnDL3oWI7UaIUGiMRMnvEEb+dRX7K53ARAFKKO49wnNr7oOpPjpFA1lkC54H8ioyv561LjbQW46jQBmA6AkRUaCgpQ5PDQ+U7eFRfZV0LUN1PhRIiVO4lR5Pz8Ks3EquRUqiQMldD9jfmafzP99q57NdC9jvmadX++1DXj7tulSpUm4bmx6Gud2F/t9hrolzY9DXO0eAPzypww5vA2pAUgaKacuc+WhNInyoPz9lEHQs9LtyAQGMHcSYPpUZpqdgavEwTqIPTw6aCjS8REMQRtBIImZjw3+uoZogaLJM14nck7HUnlt9p+NI4l5nM0xE5jPPnvUVIUBKo1qYXCZk6nfU69fHYVCFqVGppO18k6kncDUnQ8unlTG4dYLAncgkSPAxvT9lTkUhar2cmTufHWia1pUxGvnSPpTgrV7dK4s0nQ0TjSijtRu2qrPbrSuCh7IHkKVK2ZmSug+yHzROr/AHjXirmG1r3PsskYVR5t940phvxTctalSpVLoC+x6VzpR6bfZXRH2PSuesdN+Q09KrFz83gOaizeFAqVZw+HLmANgT6KJ/PWhjSHWmqfDW87KogFjAnaTttQNa0mQPegGQTlgadTPwPhTgIppqPs+4XkQGC+pBP1ZaDN50jKnoaILRCSAqVVq0nCznKyNFzE6wBln8agBpkenFKRUl21lI1GwPTMAY+sfGggq1LORvR2LOYxOXQkk7AKCT9lBetgRrM7iCCNYgg0HXlEz6zUivQIsncDzO1GgkHUCBOvly0504TJ2ANRM3hyomQjQyD4HfXWmK86CA2vlTDSpMQhSNQZVT0zCQPhUag896ZnZa9d7N/N16t9415Bj1r1/s182Xq33jU5NuD7NSlSpVDsDc2PSua59Z6fZXSbvunoa5in4fZTYcvhZDVfwOKVGWdjJcw0jQqAI33J9fKs0elFnpso6LGBuhLiE7Kyk9BvUiYpYfNIBKDKNfk1aSs8jAA9TVEmacUFbUbiCSO8TBusvdOVWYRbMeCgDlvNVsVeVnU5iQAgJI103PmZzH4VVpwJooTk02x6trrm+VjTRWcgIdOQUctiSajZ1NwH6IyieZyCJIHMxPrVRVqYCmicrXWxgyncN2YTq2gYnygR6miOMthpk++jbfRRYUSfOZ61nn870qBtK9+tiBLNmyZZjVSXLNGvhIHhFSNj1zEifeYkRGYFQEU+CjmKzSadaR7LOEvZA5khisKY2kgkn0H11PYcMSoLTcYE6ZTMgsdNlgvofAVnkeVLajyNl98cDm1OouaxzuFYUDwCj4mnbHKcwJbKQgUfwiJ6E5RrWdTmqiCnNpjErnLEnW5n2mQFIXSdgT9VRNfXIVBYSgWI55pY+EmBrVEb070FtKXGuGcsNidJ002GnQAelQGnzUNNNhIr13s2P8OvVvvGvJGvXeznzderfeNTk34Ps06VKlUOwFz3T0NcxT8Psrp1zY9DXM0X+1OGPL4HRBadUPhUoFOGFgAoy1GBTE04RMoyPOjRaS0UUFZ6ehp4oSUU4rR4alrIxuLmOYKskjfp61DexCfRtqNo7zbE789N/A0rbY8UzFqvrTZvz8KocQx7QuRguqzAB5iRqK0I1+yi7LPHU4FI08U9PygBpiKNqEiqSaKU0xO355UM0AdMaHPSmgEa9f7OfN16t94149q9f7NfNl6t941OXZvwfZqUqVKodgbmx6Gudpb10jlXRLmx6Vz8D8+lVi5ueex4pmFSBaYrVOawD1piOtHHWlHWgSYUqeKWXpQQSelPNKOlORRIUOJ8S7IoJ3M/D/esq/xYTvJEePIzv6fXUHtxiMtyyJAlXOvkQP715n9o7yTryEePM61FO3j+sPQniUsv8y/AsPxr2ka/bXK7OO7yCRug3/jU8q6sV1PU/n66cQy5vBAUvWnFImqYGNRtRFqjY00gP5+FNNORTUGanoSaVBka9l7NfNl6t9414yvZ+zXzZerfeNTk24Ps1KVKlUOwNzY9K8Kq6fD+1NSp4uXn8CYVG5p6VXDmMDTTSpUwcCnIpUqXkEBSIp6VEhHcUE6gHqAaQtjwHwFPSpHEyfIPAfAedTGlSogjmhmlSpgFRNSpUyMaGlSoMJpqVKgxLXs/Zz5uvVvvGlSqcm3B9mnSpUqh2P/Z"/>
          <p:cNvSpPr>
            <a:spLocks noChangeAspect="1" noChangeArrowheads="1"/>
          </p:cNvSpPr>
          <p:nvPr/>
        </p:nvSpPr>
        <p:spPr bwMode="auto">
          <a:xfrm>
            <a:off x="0" y="-118110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052" name="AutoShape 6" descr="data:image/jpeg;base64,/9j/4AAQSkZJRgABAQAAAQABAAD/2wCEAAkGBhQSEBUUEhQWFBUVFxgXFBgVGBUUFRcVFRgXFBgVFxYXHSYeFxojGhQWIC8gIycpLCwsFR4xNTAqNSYrLCkBCQoKDgwOGg8PFykcHBwpKSkpLCksKSkpLCkpLCkpLCksKSwsLCksKSwpLCkpKSkpKSkpKSwsLCwpKSksKSksLP/AABEIAQMAwgMBIgACEQEDEQH/xAAbAAABBQEBAAAAAAAAAAAAAAACAAEDBAUHBv/EAEUQAAIBAgQDBQMICAQFBQAAAAECEQADBBIhMQVBcRMiUWGBBjKRIzRCobGy0fAHFBVSYnKSwSQzgvFDU3Oz4RZjg6Li/8QAGAEAAwEBAAAAAAAAAAAAAAAAAAECAwT/xAAnEQEAAgIBBAICAgMBAAAAAAAAARECEgMhMUFREzIEgWGhcZHwIv/aAAwDAQACEQMRAD8A7dd909D9lcYUbdBXZ7vunoa4yo26Cun8eO6MyimK0ZWlFdiAR+dKWWjNKKAjK0QTyoo/M0opAOWnp4oqDDHnSFGaYUA0UYWkF60UdaYDFOD0p6eKCDTRRxSy9aCAVpstGRSA6VRBikKKOlICgijrXRfYz5mnV/vtXPAK6J7G/M06v99q5/yfr+18fdt0qVKuBsC77p6GuPL6bCuw3fdPQ1yADT0FdX43lGYaeetPFPHWutD1XsequQlxEfMHZc1u3IW2bKCDlkyXfeTpXnVwoF1wwlbbXCw8QjlQvVmyoP5q2/Zh8uLsr4WCPW5mvn6mSgvYOMd2Ue/iO1f+RWLIPU52/wBKVzRNZStL7ZRbNq2iohZGN3ItsTqqgarIE5tq8xlr0vtDYOI4j2a7hUSfDQ3WPoH+qms8PT9cNlbSmxb0uu6yTCSzm6fcgkAARsaeGeuP9lMXLzYFFFbGKwNuzh1uiHa85FjOMyi0CWFwr9IlQN9O+NKnwHDrWJuIFzKqW82JbKLYLSICgaCe9JGkDxq/kjv4Grz5pAV6P2as28TebPbQW1UuihYhScoDtu/dM67EUHs7atvbv3rttOzRcy9wFhmzMAP3oUKAPE0TyV4FMIJ1q5gcRbQXO0tdoWTKmwytrrqRHLUeFaODw6Ngb9x7SKUhbRE585AAzPPeOZl2AGu1G2HRcAbjImd3CW2yqCFzAE9YVzO9Kc4np/NHTAC9KUV6S1wsLatXlRb1rJN9VVGuFjMwzbKumikEZSekfDbNsYK9duIpjuW4VC4JAAAYjvNLgSdomn8v8Jp5+OtIivQCzb/UDcuWkzm5ltdmCpOoAVnJkjRpY8gTANDjcGpweHItoLt25lXs1ySvfgESZ2XUmdafyR680KefNFWrxqwMO62reUsqBrrsiOWdphRnBCqANhr3hrWnf4FaGN7MZVDWS9tW1UXZKgROqggtl8jT+WKtNPLZafL1rS4ph2t5Ldy3Fxc2e4AircUnu5QgA06fGs/L1q8ctospDNdD9jvmadX++1c+yV0L2P8AmidX++1Y/k/X9rw7tqlSpVwNQXfdPQ1yNV09BXXLvunoa5KBXV+N5RmYjrRC3O7BdN2zR/8AUE/VSpjXWhp4LH27eMF3OCgY+6H0QJ2aghlBmAugmpODcSQYo4jEOFLF2yxcdgWGVR3VIgKY35VkClWc8cf1R21rfFlTGm+CHVnYnKHBCEZAO+q97KFMVVxpR7js943ULs4QG4zMGYsE7Nxlt8hJgCNJ0FVxZJ5Ves4I5ZINLWDtLxLFi9aw4LKjWlZWDZ8pnIAykKZ0TbfXY0uF8TS2t9ASq3LRRbjBv8yG75UCUU54AiRlBOp0rExO9VnWdqNOleBbV4RjrNqziENwK728qvlcoJDLlWBLETJgcwBMGoxxK0ME9lAQ1y4vdykEW1yiWaMuYhJInTPFZX53plH5mj4+t2Lbf7Qs/qS2ixzdrndArEuASwUN7oBhO8TAANHi+KWTYwyTmNvvPaVWWXIiMxGVUBZvEnSN6xAvhU6WfGj449hp4bi9uxeuPab5Jh3bQFwsxyCJDLCENMknbx5QXsen6lasKSXD57vdIXZjAYiDqV+FMuEDczT3eHCNDSjGLFlxPHq2HsWbcns8zPIZRnI2BIg6u23hVjiHGbcYY2jmaykBCrAB+533Y6aBTAEySOQNZL2aiZDVfHBW08djrNzEm8W7hKMUyubncVRkAjKZK75o1or+PTEG490ZLrMnY6sVt21PuygPe1YzGpbTasefOno+OPZdWlxjiRu9ksl+yUq1wgjOzEHSQCQABqQJJrPWhirCKvPWtMYjGKLujAr3/siP8InV/vtXhbg8Ir3Xsgf8InV/vmsPyPr+1Yd2zSpUq4WoLvunoa5P+ArrFz3T0NcqyV1fjeUZAI60qPJTFK60EF6UfwpLbkwIrQwfD9ZMdKUzQtLwrDm4Pwrds4KNJzZe63XQ5fM6j41Dhh2SyBruOrHKvqx+oMfCrvbdnb7urAaE83YwDHm5J6Bq4s85mehVbz/HrSgd0bMQSPdkSCPjp6VhV6vHYQdkUmREeems9Sda8u9qCR4V08c3B4o4qxgsEbjQIEAszGYVV3Y+VWGsBcNmKgvduQs6lbdoS7DwliF9arWrrpmA0zKUcMNCrDUEaGnM3E0pfwzBMJduKzfKlbKSMpg95zEndPXSjs8LPbdiz5XC537sqgjNlJnVog6CNaovjrjIqSoVSxXKsEZt9ZPx1Op1qT9p3Mzt3JuKVuEpOYEKhnveCjaBU1l1mDsNrGaSBuNJ8N6TYgnyqEidTqeZ/wBtP7UnQgwQQfA6H4GtK9kmuMo8zVd7k86ucJsKbmZxNu2rXLn8qCY9TAqiXJ1MAnUgCACdSoHgJj0peaKQU46Uoq9wnDKbma4Jt21a5cnbKgmPUwKqZqLJQiiFHaUsdgCdSAAAJ1gAchMelWjggBqdfKi4CkTXQPZD5onV/vmvCNZ8Aa977KLGFUeb/eNYc8/+VY92vSpUq4mgbnunoa5aBXUbnunoa5eFrq/H8oyCR5VasLaQBr2ds05LduAzAaF2YkBEkQDOpmNqrMtTYlDmJ5AW1nkFCKFHlPePqa6MvRLqvZYM1pXtsolkchwUkAsrAnUSJB5VZwuIXnsBJjc6wFHmSQPWsm0YVjyKlB5s4iPOBLdB51f4Nhc2IROSEvc82QbdFnL1Z6zyionqKuW3cUBlVj7g7W6R++wKgD+VJAHmtPePfVToVHaMPBmlUX/Sob4g1kcOxBv4hZ/4z9q3lbGtpfVVUnovjRYHFNiMQ5BhWZnZtstpe6p/pA+Jrn1KmjiWEV5/FWgXhYJOgA5kmB9dXbV58QVQd03Wzosf5WHCkB25yxZTruR4UOCxijtbwA7Kys2hAkvOW2zN7xZjJ3gBgK0wmoOMaV+J3wLxURlsqLS9V7zt6uY/0UN2bjtcYyzGTppsAAB4AAUaWhbwjO0NdusLaEgGJ7zuJ+kRmP8AqXxqe9h8qWLKf5t05nOhIWcqqDyE6z/7bVcZRH/f7OYVksjaq1zDGd6v4rETdbsxKows2hHvuO7maPeGbMx8lUc6sXLeS9dk5hZSbpIWWItqq29oDO8sY5BQIzGnvRVLKW0OdHjWLuzsZZjJOw5AAeQAFWEti3hC5g3LpFtJglRGZmAPPL9q0V7Dtba1aWBdfKzmASqs0JaWQQJhix3hY5yHvApXujJhgOd95P8A0rJk/G4QPOs1j51uXrKXL91tRh8MmUxzS1MgebPn/p6VFaxBGGuXXCh2YWrC5Vy2ywlgojXKo3MyVPjU4511OYZERWgQEwoHPEPr/wBGyZPxcgdKlu4VrTWrSaXrmVrhgEorNCWxIIBMMWP8MbGprlhLuIusdMPhkKmP3bUkgebPnH+npTyzv/ApTs37YFRXMZrpT4u4xVQ4AcEs6gALZVwot2dBoYVjB15nU15T2h4ky3FVGPdGZgOvP0j40fJERader0xxBPTyr3nsqf8ACp1f7xrg9jFXCTLPpGxImTE/Guz/AKNnJ4dbLHMc92T/APK9c+fLvFUuMaeopUqVYqDc2PQ1zIJtXTX2PSvAi4ND5V08E90ZKGSrGwBzG2wGUMA0Mo0AOUEgiI1BBAHhRNf1kCprOKA3P+9dEyi5V1ViQQxdtlYhgtvmSuYCW8IEA6kmIqXA4hbIugqzZrRtqF0MnSM30fNvImnxGIEzGtQPJ3pa3FSW0j4bislws5gsrgmDALLAOUahRAAA2AAocFfyAqpKr2bpnIYHOy5Q+WJCiIAInvMSNYoRb8aMJpypTjCtiwd7KxyE6h81w5pa49tkUknvFVJ3iSTMQBRm4q4dUjui4GiGBu5Egcu4mePeg5UmJIFNbJjaaXbmeVTOPUbSC7fLC3Bl1RgNGEXbjFnunSOSZQDvGwU1bGNC3WdTqUKoSr5barayoNpLZtSQDAnxqsxH5mKZkzHY9BRrA2FgMSlpg8MRaUiypBJZyIDP4SdTJ0AUbilh8SBbIc5i13tLg1+VYKYBI0C5+8Z5ARUf6uZgA064c7RqN6ekCz4nFSEgyyqwAg6XLjsz3Sfd2yZQJ18gasWOIIt/tZklQBKuRby2QonQljmA92dCTvVDFXFtLmu91Ziddzyob3GcONC6iOQ32nX6qnLWOlncp8Ofk3tywUqqglHYkh1d2ZVBOZgDA5QATqaDiPElFu1uuQOEWCSGZtbrHYsEAIAJ7zHkNYD7U4dF7rKfKVknbavFcb4wbt0sdAgItgEGNtyNDMnbwrPLKI7H1l6nDe01v9cS8rTCBQMtwi262DbJfTv/ACgWAmbulm3IFUMDxY2Rct9oyK9nIlw9oPlSyM1xgoLJnKldpUZfOsDhmGMFjA3Pe676bCPrNXbtsMIGonlrI5j/AM+Vcs5Wsd28SQltnCKCxLBlLXGHv94TEaCddWJ1aBHh7ajtDl1WATEkyJPeOutBawF0DRgPDUny1GXUaUV0us6DNAB10MGfGaVhKyQZECROv2eNdX/R3P6gk757v/dfwrkAxTHQ5RzkQDEwI8duddf/AEdPPD7Z/iuf9xqMQ9LSpUqsBfY9K8EE/h/PnXvLnunoa5gOKp/zCduZ8Odb8PlnnEy1RhzEhTHSaZUnYT6VmHiafvn4mkOKJ+8T/VXR+0ay1gY+iPgaOW27PXoZ09Kx/wBqW/3j8TUh4up+kfi3KlI1loOrcxv4qfyaIYJjuAvXT6t6zv2yo+kR/VSHGl/fP11PUaytXsGy+8I/PWosvl8KgPGFiM320CcWtzIb4TVRJ1KyBRgac/z6VW/aCnUSf9LH+1V/23Z170wNYn64FG0CpaYY7ifz50rt8qpMxAJ8tvxrw7+1uJ7whf6ZjwG/hFVb3Gr92FuAlJkrlgE8pI5a1jPNCtJXbnH8Q576HT+FoX8KgXi7kx2LGPDN66EVAuKhli0E1HeXN/eBVnFYxWhgu3vyTABkL7ukztPhXJPVqa/j1Gr2WAOolVjnOtQ2rKsgY2Y1kL3Z8MxXTSosRiUYfJkIeUOQI56azUIxV0fTU+qn7daVE0lvqp/yW0OkBmgxod4qM8aEzkOn8PhAOnjrVF+JEHQ8+8IUjpo32RVe7cLa6j1MTM6STrRqdNF+M6e6QZPLSqf66CdT0GtR2Lkn08fxO9XLGFLCVAPlInx18KfYITLGfz9ddo/RskcOtj+K75f8Rq5bYwqxEjN4DWNdp2rrHsGkYG2PN/P6bUQT0NKlSqwjve6eh+yuGW2MDp8a7peHdPQ/ZXC8AiXGKq20yTlG3dJCzmiecVUZRBwfNv8Ah1p+0MbCtOzwlRqxJHKe7Jk+Gv161J+yrepLZQNdwB11k/Gj5ItVsg3DTlzWve4WoWQwI5ztEE5pXcaVBZ4fbJ7z5fAZWafWI5iq3irsu6jmPL+1EpP+0fjWkeHpOjAQRE77TsNjvWfcxCIGLq6AHKG7NyCfGWA3jaaW8BLZkHQgdSNup2pXsQxMyvL3RbI021jXqaLD4W1ikm1fuLlPeAQW2BOwknUaHaruDwdu3byTcuS0EsVmG8xt41OXJBUzjiX3mP8ASg+xalHGLwP+add/d15a6a+tW7eDGfL+ru3LMbiDXxylg21XLdpkaBaKqdpCGIGwIP260TyR6FQwr2Nd9Hct1jYbadTQI+XUR4CQv9x5VbxnHbdvILjNcV3cMrqgZV2DCBJExoRPnVnhXE7La21u773QX100ljoPLyqd/wCDZN7j5tCO0K6SAoXb0EfGrh4wvYm9218xJH+WjErIgHU785qbGey9m6xfIJYlmKs66kg7aiDJ2FSWeHXLYAt3AqgEAFLf7xI1ygT5xJqJy9ExMP7RWndUew7lmC964h1YgSBk/MVoXOBMXJRVC5myE5Q2WdCREgwPCrOMwV90g3lOhG0ETPgDrrGkV5T/ANNXEYFywAAOZEa4NNw2UyKcZButwY6k5Jie6bY5HeRPLlUb8PuZgcoYwAIyP3QZAgTA9KkweNR2It3LZiWyw6MNzIBX8xVp8DbOjm4GnWGCwSP4VBOh5/vGnvJqJ4S0HNbA8Z7NfDx86O1wImSyADlBSTvsAP7isfiGNt2W7MG6wHvL2kq20e9mHpl3q9wz2isFcpW4nq1xfWNY9OdG0kbGYrD5mVy1tkMEFM4JA0II256V1X2Auo2Atm2SVm4JYBSSHYHQAaTXIONYPDIUa2Ll3P3mi4SuU6DXLmBnlXW/0c5f2dbyKyLmud1jJ/zGmTTibJ6alSpUwC77p6GuW4S9h0HydnJMahVXumDGbLJGvnXUro7p6GueW+F2l3tsBEGHJbxnceVZ5nCrex9scp8N5J1kajT/AMVSxWIS4sKrGZBKjvHkYnQnWruMwdtbbmyjKUhveOuve1JOsSfQ1US9fZRDmI0ByyOWh3qDRYvG6BTYvmNdlWTGXXx0obNtXJC2r8+HdLNMiApA51Za1f3lNSdzJPKIFQYbCYu3ibL52ZDeQ3Jy6LKgzOsQDTiBaTiCOgAa3cRiJEuiOBtOV9949Kx7+DxLIEuWrl9SVcB7h84jJAHPx23q7w7jj6o6myUHyYuXUMs7r22a5fQp7oAACgxngyau4LitrQtcXKFi4G757L5XKiswDEgx7ozSUJgTVUEPDOAK1uWwTpr3gge6ukcwdDVDGeylrMWVXQHVQezCjaZL94g78q2u1uGyoPYFs1zvO7W2VXW2FKCRmkq3l3RUlzh4uKWQ4ftBa0zJbdVbNY78sumufu3ASCTqQaVBkfsXFdkFtYluQt5soJHuxnUsTBkDSoL1viGFAe4xvKsEgXJCjYTmGYbDYV6HCWrFtu4loDOFHyagi22IcmJBgC2R6Gr17j2H7SHNvuBFc5QZtjNmQKdZzAaAT3kIkTAHnF49nhhh3ZsgNxrjv3BMA5lBMTA1A1Iof1izecG5ZRuUkMyrzAnXTU8lr0nD+LJ2YJzEXDDkEKFQDLJB1I+ULAD9z0p/2prlASVCBCYyhzZYklsuvyixJkAwaA83i8RbVjbsqUaVAFtW72cKw0XYEMCDHMV5y9bxikhRfIBJkBzuQNY21jQ866TjuO20ZQxUFw0FQkB1tW1Q5mUhRmDgSMs7iNsVuLi5cuolxFzWwqZ2cW2fNaJ1UAcnPdAEnTSiIDyacVxikK6u8kBVuWy0knaYB12351aucYgiFRTCkhFKEbbySQRrXq8BiJCZr2HZQFVwC5JIxOdjLbg2ZEnfao8T7PC+lrMbDC2ssbAAYsRoNtEUAATuZPlTkPLL7RLmDXASwDBWEBgD9FiPeEwYPh5RVV/arX3GdZnvsBOsz3V0PQ8618X7CK5Bt3oUmIcBmB8BlOo6xU1j9Gynd3aN4NtPxNLoHmLPtJcQ/JrbXw7gZo2guZY8udT2/a+9Peg+QLp8IOnwr0WI/R7YSc9y4keLW+vNdawMT7OW8w7K8zjn8kZHRpg/VVXEhZve2ByE21KtmABZi50gmQdOddW/RxjmvcOtu8Zi1ycogaXGG3pXFsXw+5OXV9ZB8zofz0rsv6MLBThlpWBBDXdDodbrmqikvV0qVKmAudDXkBxqz/yF+J/CvXXNj0NcuHKimeeUx2b78TsRrh0PUn8KezxKyxCrhbZJ2A30B208AawWWR+fKrHCUi+k6+/I2PuPRSIzlr3caloy2EVCdiSQTHmB5/XUL8Uw7HXC2j11+0Vn4VrYFxkt+7aBAukXO8biLOgGwY1o2uHr3VZF7tywNLZUQ/vDtCZuyNTpA5GioVtPs6cUscsLa+H/AOajuW8Me8cHaOYnWTqRv9tNbthra3FtrnyPCqkr3blsZsn0iqs3WOdWRhgN7YDRcnKouZdbWvZk94CSMvLNTqE7Ze0Z4jZMD9WtfE/hRpjrMaYe38T5H+w+FQ3sIVkLbRpa7nMGFygMAGOtuAc3jOnKjx2HAV+4FCuotELGYGZ1+nIAadaVFtl7WrLIy5lwqEDWR4jw5k9KrNZw5U3P1S1lJ1bWJOu8VH+rO/YG2DogXMAYRwzFiT9HcHWpkw/yJnX5MvIQkTnBzG6ef8IEUUNsk1jG2VXKti2AOXLxoziLcT+rW40M+RJE7eINCbSsz9xe5ddUAUAGEcqpH0u8oOtEloMU7RQDFqRGXd7mkR3Z0kedOhvl7VsW1loZ8LaO4BOvu7gdCfrqFDh2IVcJZJOgEQddfWrr227NSyDtAtwquQfv2wW7OIJCzy86z7+EJvhVGViEJA0CuVVm/lgyfKihvPsa4yyq5hhLQExOwzATHUCo24tYM/4azqIO+o8D41axNntbiukFAHEFM0OMzMezHvFjDAc4jlUV3AKXAZY7lu6xKLbJCFxcBVdFlIMeK0qPefaq97DiJweHEiRpyJI5eYNWl9o7aqFFi1A0A1MD4VFh7AK5wnfKWzC2luwHuXsx7MkCNEWeQjbeqvFUVVCoiqC92ZClwFeFXProNRoaKG0+1i9x602+GsnqvWjHtUugFi1A20Nede3UZT8/CihvL0x9q1/5Fr4TXq/Z/Fi5h1cKqAltF0GjEVyvLXSfYn5kn8z/AH2oXjMzLdpUqVDQNzY9DXL05V1C5sehrmqpt+eVOGHL4OLetAbeuh18t9j+NWtBUd1J1FNhall5a+fh0qW3m0EtptqdI2A8KsJa0mP9qk7IURBzILMiNTI21Ijp4UQYjUGI8zOu9FWhZw6dmsjVlcnusWlZiGBhQIEg+NMoi2cqNGkwxjnDHw8zr9dO9toMg90wZnunw8tvqq9w1pVtvkyLvwVgfryVYdZAJg5wbrTOUZLYUkhdT32fTnSVEMZQYO8bGJjXXXkdjRQYEyAZjkPAkeoNa5wizAGjdm0QVBbs7xAynVQSo0nnQMnyav2YkWxCwcveuuC2Xfw/qoFSzlQmYkx3jE6R9L696MW2IJAJA3OpHjqfX66tGLd+NlmGG8B1AYa+En4VYGHC/Jt9FCW8md1E/wBMUyiGeQSeZI15yI3M9BVZm/P21uYnDL3oWI7UaIUGiMRMnvEEb+dRX7K53ARAFKKO49wnNr7oOpPjpFA1lkC54H8ioyv561LjbQW46jQBmA6AkRUaCgpQ5PDQ+U7eFRfZV0LUN1PhRIiVO4lR5Pz8Ks3EquRUqiQMldD9jfmafzP99q57NdC9jvmadX++1DXj7tulSpUm4bmx6Gud2F/t9hrolzY9DXO0eAPzypww5vA2pAUgaKacuc+WhNInyoPz9lEHQs9LtyAQGMHcSYPpUZpqdgavEwTqIPTw6aCjS8REMQRtBIImZjw3+uoZogaLJM14nck7HUnlt9p+NI4l5nM0xE5jPPnvUVIUBKo1qYXCZk6nfU69fHYVCFqVGppO18k6kncDUnQ8unlTG4dYLAncgkSPAxvT9lTkUhar2cmTufHWia1pUxGvnSPpTgrV7dK4s0nQ0TjSijtRu2qrPbrSuCh7IHkKVK2ZmSug+yHzROr/AHjXirmG1r3PsskYVR5t940phvxTctalSpVLoC+x6VzpR6bfZXRH2PSuesdN+Q09KrFz83gOaizeFAqVZw+HLmANgT6KJ/PWhjSHWmqfDW87KogFjAnaTttQNa0mQPegGQTlgadTPwPhTgIppqPs+4XkQGC+pBP1ZaDN50jKnoaILRCSAqVVq0nCznKyNFzE6wBln8agBpkenFKRUl21lI1GwPTMAY+sfGggq1LORvR2LOYxOXQkk7AKCT9lBetgRrM7iCCNYgg0HXlEz6zUivQIsncDzO1GgkHUCBOvly0504TJ2ANRM3hyomQjQyD4HfXWmK86CA2vlTDSpMQhSNQZVT0zCQPhUag896ZnZa9d7N/N16t9415Bj1r1/s182Xq33jU5NuD7NSlSpVDsDc2PSua59Z6fZXSbvunoa5in4fZTYcvhZDVfwOKVGWdjJcw0jQqAI33J9fKs0elFnpso6LGBuhLiE7Kyk9BvUiYpYfNIBKDKNfk1aSs8jAA9TVEmacUFbUbiCSO8TBusvdOVWYRbMeCgDlvNVsVeVnU5iQAgJI103PmZzH4VVpwJooTk02x6trrm+VjTRWcgIdOQUctiSajZ1NwH6IyieZyCJIHMxPrVRVqYCmicrXWxgyncN2YTq2gYnygR6miOMthpk++jbfRRYUSfOZ61nn870qBtK9+tiBLNmyZZjVSXLNGvhIHhFSNj1zEifeYkRGYFQEU+CjmKzSadaR7LOEvZA5khisKY2kgkn0H11PYcMSoLTcYE6ZTMgsdNlgvofAVnkeVLajyNl98cDm1OouaxzuFYUDwCj4mnbHKcwJbKQgUfwiJ6E5RrWdTmqiCnNpjErnLEnW5n2mQFIXSdgT9VRNfXIVBYSgWI55pY+EmBrVEb070FtKXGuGcsNidJ002GnQAelQGnzUNNNhIr13s2P8OvVvvGvJGvXeznzderfeNTk34Ps06VKlUOwFz3T0NcxT8Psrp1zY9DXM0X+1OGPL4HRBadUPhUoFOGFgAoy1GBTE04RMoyPOjRaS0UUFZ6ehp4oSUU4rR4alrIxuLmOYKskjfp61DexCfRtqNo7zbE789N/A0rbY8UzFqvrTZvz8KocQx7QuRguqzAB5iRqK0I1+yi7LPHU4FI08U9PygBpiKNqEiqSaKU0xO355UM0AdMaHPSmgEa9f7OfN16t94149q9f7NfNl6t941OXZvwfZqUqVKodgbmx6Gudpb10jlXRLmx6Vz8D8+lVi5ueex4pmFSBaYrVOawD1piOtHHWlHWgSYUqeKWXpQQSelPNKOlORRIUOJ8S7IoJ3M/D/esq/xYTvJEePIzv6fXUHtxiMtyyJAlXOvkQP715n9o7yTryEePM61FO3j+sPQniUsv8y/AsPxr2ka/bXK7OO7yCRug3/jU8q6sV1PU/n66cQy5vBAUvWnFImqYGNRtRFqjY00gP5+FNNORTUGanoSaVBka9l7NfNl6t9414yvZ+zXzZerfeNTk24Ps1KVKlUOwNzY9K8Kq6fD+1NSp4uXn8CYVG5p6VXDmMDTTSpUwcCnIpUqXkEBSIp6VEhHcUE6gHqAaQtjwHwFPSpHEyfIPAfAedTGlSogjmhmlSpgFRNSpUyMaGlSoMJpqVKgxLXs/Zz5uvVvvGlSqcm3B9mnSpUqh2P/Z"/>
          <p:cNvSpPr>
            <a:spLocks noChangeAspect="1" noChangeArrowheads="1"/>
          </p:cNvSpPr>
          <p:nvPr/>
        </p:nvSpPr>
        <p:spPr bwMode="auto">
          <a:xfrm>
            <a:off x="0" y="-118110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2056" name="Picture 8" descr="http://www.mensagemespirita.com.br/uploads/livros_file_foto/134572_g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2667000" cy="381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415888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447800" y="381000"/>
            <a:ext cx="6858000" cy="9144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50000">
                <a:srgbClr val="FFFFFF"/>
              </a:gs>
              <a:gs pos="100000">
                <a:srgbClr val="3366FF"/>
              </a:gs>
            </a:gsLst>
            <a:lin ang="0" scaled="1"/>
          </a:gradFill>
          <a:ln w="12700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762000" eaLnBrk="0" hangingPunct="0">
              <a:defRPr/>
            </a:pPr>
            <a:endParaRPr lang="de-DE" sz="240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104900" y="304800"/>
            <a:ext cx="7724448" cy="1143000"/>
          </a:xfrm>
          <a:solidFill>
            <a:schemeClr val="bg1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0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Outros pesquisadores seguiram-no: </a:t>
            </a:r>
            <a:br>
              <a:rPr lang="de-CH" sz="2000" b="1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de-CH" sz="2000" b="1" dirty="0" smtClean="0">
                <a:solidFill>
                  <a:schemeClr val="tx1"/>
                </a:solidFill>
                <a:effectLst/>
                <a:latin typeface="Arial" pitchFamily="34" charset="0"/>
              </a:rPr>
              <a:t>Charcot, Janet, Myers, Ochorowicz, Binet e outros.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219200" y="1371600"/>
            <a:ext cx="7162800" cy="41148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de-CH" sz="2800" smtClean="0"/>
              <a:t>	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779838" y="3068638"/>
            <a:ext cx="1435100" cy="3683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16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+mn-cs"/>
              </a:rPr>
              <a:t>Charcot</a:t>
            </a:r>
          </a:p>
        </p:txBody>
      </p:sp>
      <p:pic>
        <p:nvPicPr>
          <p:cNvPr id="47110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589088"/>
            <a:ext cx="14573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732088"/>
            <a:ext cx="339248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5795963" y="5949950"/>
            <a:ext cx="3111500" cy="6731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50000">
                <a:srgbClr val="FFFFFF"/>
              </a:gs>
              <a:gs pos="100000">
                <a:srgbClr val="3399FF"/>
              </a:gs>
            </a:gsLst>
            <a:lin ang="5400000" scaled="1"/>
          </a:gradFill>
          <a:ln w="127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1600" b="1" dirty="0">
                <a:solidFill>
                  <a:srgbClr val="000000"/>
                </a:solidFill>
                <a:latin typeface="Arial" pitchFamily="34" charset="0"/>
                <a:cs typeface="+mn-cs"/>
                <a:hlinkClick r:id="rId6"/>
              </a:rPr>
              <a:t>Hyppolyte Léon Denizard Rivail</a:t>
            </a:r>
            <a:endParaRPr lang="de-CH" sz="1600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250825" y="4581525"/>
            <a:ext cx="3657600" cy="163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000" b="1" dirty="0">
                <a:latin typeface="Arial" pitchFamily="34" charset="0"/>
                <a:cs typeface="+mn-cs"/>
              </a:rPr>
              <a:t>Rivail passou a </a:t>
            </a:r>
            <a:r>
              <a:rPr lang="de-CH" sz="2000" b="1" dirty="0" smtClean="0">
                <a:latin typeface="Arial" pitchFamily="34" charset="0"/>
                <a:cs typeface="+mn-cs"/>
              </a:rPr>
              <a:t>integrar </a:t>
            </a:r>
            <a:r>
              <a:rPr lang="de-CH" sz="2000" b="1" dirty="0">
                <a:latin typeface="Arial" pitchFamily="34" charset="0"/>
                <a:cs typeface="+mn-cs"/>
              </a:rPr>
              <a:t>o grupo de pesquisadores formado pelo  </a:t>
            </a:r>
            <a:r>
              <a:rPr lang="de-CH" sz="2000" b="1" dirty="0">
                <a:latin typeface="Arial" pitchFamily="34" charset="0"/>
                <a:cs typeface="+mn-cs"/>
                <a:hlinkClick r:id="rId7"/>
              </a:rPr>
              <a:t>Barão </a:t>
            </a:r>
            <a:r>
              <a:rPr lang="de-CH" sz="2000" b="1" dirty="0" smtClean="0">
                <a:latin typeface="Arial" pitchFamily="34" charset="0"/>
                <a:cs typeface="+mn-cs"/>
                <a:hlinkClick r:id="rId7"/>
              </a:rPr>
              <a:t>Du </a:t>
            </a:r>
            <a:r>
              <a:rPr lang="de-CH" sz="2000" b="1" dirty="0">
                <a:latin typeface="Arial" pitchFamily="34" charset="0"/>
                <a:cs typeface="+mn-cs"/>
                <a:hlinkClick r:id="rId7"/>
              </a:rPr>
              <a:t>Potet</a:t>
            </a:r>
            <a:r>
              <a:rPr lang="de-CH" sz="2000" b="1" dirty="0">
                <a:latin typeface="Arial" pitchFamily="34" charset="0"/>
                <a:cs typeface="+mn-cs"/>
              </a:rPr>
              <a:t>, dirigente da Sociedade Mesmeriana.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3808085" y="1844824"/>
            <a:ext cx="5021263" cy="707886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5400000" scaled="1"/>
          </a:gradFill>
          <a:ln w="12700">
            <a:solidFill>
              <a:srgbClr val="3333CC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000" b="1" i="1" dirty="0">
                <a:latin typeface="Arial" pitchFamily="34" charset="0"/>
                <a:cs typeface="+mn-cs"/>
              </a:rPr>
              <a:t>Em Paris, o magnetismo atraiu a atenção do pedagogo Professor Rivail.</a:t>
            </a:r>
          </a:p>
        </p:txBody>
      </p:sp>
      <p:sp>
        <p:nvSpPr>
          <p:cNvPr id="216075" name="Retângulo 11"/>
          <p:cNvSpPr>
            <a:spLocks noChangeArrowheads="1"/>
          </p:cNvSpPr>
          <p:nvPr/>
        </p:nvSpPr>
        <p:spPr bwMode="auto">
          <a:xfrm>
            <a:off x="250825" y="6165850"/>
            <a:ext cx="519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http://pt.wikipedia.org/wiki/Allan_Kardec</a:t>
            </a:r>
            <a:endParaRPr lang="pt-BR" b="1" dirty="0"/>
          </a:p>
        </p:txBody>
      </p:sp>
      <p:sp>
        <p:nvSpPr>
          <p:cNvPr id="216076" name="Retângulo 11"/>
          <p:cNvSpPr>
            <a:spLocks noChangeArrowheads="1"/>
          </p:cNvSpPr>
          <p:nvPr/>
        </p:nvSpPr>
        <p:spPr bwMode="auto">
          <a:xfrm>
            <a:off x="-468313" y="3860800"/>
            <a:ext cx="57245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8"/>
              </a:rPr>
              <a:t>http://pt.wikipedia.org/wiki/Jean-Martin_Charcot</a:t>
            </a:r>
            <a:endParaRPr lang="pt-BR" b="1" dirty="0"/>
          </a:p>
        </p:txBody>
      </p:sp>
      <p:sp>
        <p:nvSpPr>
          <p:cNvPr id="13" name="Seta para a esquerda 12"/>
          <p:cNvSpPr/>
          <p:nvPr/>
        </p:nvSpPr>
        <p:spPr>
          <a:xfrm>
            <a:off x="2700338" y="2997200"/>
            <a:ext cx="9779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1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 autoUpdateAnimBg="0"/>
      <p:bldP spid="47109" grpId="0" animBg="1" autoUpdateAnimBg="0"/>
      <p:bldP spid="47112" grpId="0" animBg="1" autoUpdateAnimBg="0"/>
      <p:bldP spid="47113" grpId="0" autoUpdateAnimBg="0"/>
      <p:bldP spid="47117" grpId="0" animBg="1" autoUpdateAnimBg="0"/>
      <p:bldP spid="216075" grpId="0"/>
      <p:bldP spid="216076" grpId="0"/>
      <p:bldP spid="13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4.bp.blogspot.com/-UtB9MuxZ9Gs/Tinx44ppsjI/AAAAAAAAAk8/TIUIGBTeBdM/s1600/peri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"/>
            <a:ext cx="3114675" cy="30861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52400" y="6248400"/>
            <a:ext cx="853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...não obstante o caráter autônomo atribuível a cada um.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29337" y="436562"/>
            <a:ext cx="1371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Psicossoma </a:t>
            </a:r>
            <a:r>
              <a:rPr lang="pt-BR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Perispírito</a:t>
            </a:r>
            <a:endParaRPr lang="pt-BR" sz="1200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228600"/>
            <a:ext cx="4419600" cy="877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Compreendendo-se o envoltório psicossomático por templo da alma,</a:t>
            </a:r>
          </a:p>
        </p:txBody>
      </p:sp>
      <p:sp>
        <p:nvSpPr>
          <p:cNvPr id="5" name="Retângulo 4"/>
          <p:cNvSpPr/>
          <p:nvPr/>
        </p:nvSpPr>
        <p:spPr>
          <a:xfrm>
            <a:off x="4267200" y="3505200"/>
            <a:ext cx="4419600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estruturado em bilhões de células a se caracterizarem por atividade incessante, é natural imaginemos cada centro de força e cada órgão por departamentos de trabalho, interdependentes entre si,... </a:t>
            </a:r>
            <a:endParaRPr lang="pt-BR" dirty="0">
              <a:latin typeface="Arial" charset="0"/>
              <a:cs typeface="+mn-cs"/>
            </a:endParaRPr>
          </a:p>
        </p:txBody>
      </p:sp>
      <p:pic>
        <p:nvPicPr>
          <p:cNvPr id="3078" name="Picture 6" descr="http://3.bp.blogspot.com/_zr5HSFQCRHY/S83ml48cCgI/AAAAAAAAB8Q/4Sz-AfNXQP4/s400/7chakr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39639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502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" grpId="0"/>
      <p:bldP spid="4" grpId="0"/>
      <p:bldP spid="5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4572000" y="3810000"/>
            <a:ext cx="4419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Temos, assim, as variadas províncias celulares sofrendo o impacto constante das radiações mentais, a lhes absorverem os princípios de ação e reação desse ou daquele teor, ...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62400" y="76200"/>
            <a:ext cx="4953000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Semelhantes peças, no entanto, obedecem ao comando mental, sediado no cérebro, que lhes mantém a coesão e o equilíbrio, por intermédio das oscilações inestancáveis do pensamento.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4101" name="Picture 5" descr="http://t2.gstatic.com/images?q=tbn:ANd9GcQZxlZYkUzlmAqyXXQ2Kap1Yw_1PCy_NkG6pKUnwLiS43dxhgRHpnb3_Yw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624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http://albirio.files.wordpress.com/2011/03/corpo-sc3a3o-e-mente-sc3a3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3200"/>
            <a:ext cx="42862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57669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86200" y="3733800"/>
            <a:ext cx="4876800" cy="2492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...pelos quais os processos da saúde e da enfermidade, da harmonia e da desarmonia são associados e desassociados, conforme a direção que lhes imprima a </a:t>
            </a:r>
            <a:r>
              <a:rPr lang="pt-BR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charset="0"/>
                <a:hlinkClick r:id="rId2"/>
              </a:rPr>
              <a:t>vontade.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38914" name="Picture 2" descr="http://1.bp.blogspot.com/-nzpJdR0Xgd4/T8NsStJHeOI/AAAAAAAAAfM/-7RrXQQOMZc/s1600/bem_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3810000" cy="304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916" name="Picture 4" descr="http://www.colegiomistico.com.br/img/textos/propositos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28600"/>
            <a:ext cx="3657600" cy="2971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918" name="Picture 6" descr="http://2.bp.blogspot.com/-U8B05h0IqlQ/T8N4d1-xP0I/AAAAAAAAABQ/IHktFfswoLw/s1600/sau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581400"/>
            <a:ext cx="3810000" cy="30956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081707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revistamosaico.com.br/fotosGerais/g/imagem_201201231327362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4" y="152400"/>
            <a:ext cx="3248026" cy="2362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3048000" y="228600"/>
            <a:ext cx="5791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pt-BR" sz="2000" b="1" dirty="0">
                <a:latin typeface="Comic Sans MS" pitchFamily="66" charset="0"/>
                <a:ea typeface="Times New Roman" pitchFamily="18" charset="0"/>
                <a:cs typeface="Arial" charset="0"/>
              </a:rPr>
              <a:t>Naturalmente não podemos esquecer que o alimento comum garante a subsistência do corpo físico, através da permuta contínua de substâncias com a incessante transformação de energia,... </a:t>
            </a:r>
            <a:endParaRPr lang="pt-BR" sz="2800" b="1" dirty="0"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7892" name="Picture 4" descr="http://www.caminhodafamiliaunida.org/img/chacr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057400"/>
            <a:ext cx="2849880" cy="2819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7894" name="AutoShape 6" descr="data:image/jpeg;base64,/9j/4AAQSkZJRgABAQAAAQABAAD/2wCEAAkGBhQSEBQUExQWFRUVFxgUGRgYFxcVFxofFBUWFxwXFhcXHCYfFxwkGhcUHy8gJScpLC0sFx8xNTAqNSYrLCkBCQoKDgwOGg8PGiolHyQsLCwpLCosLCwsLC0tLCwsLC8pNCwqLywsLCwsLCwsLCwsLCwsLCwsLCwsLCksLCksLP/AABEIAJ8AzQMBIgACEQEDEQH/xAAcAAABBQEBAQAAAAAAAAAAAAAFAQIDBAYABwj/xABBEAACAQIEAwYCBwUHBAMAAAABAgMAEQQSITEFBkETIlFhcYEykQcUI0KhscFSctHh8BUzQ2KCk/EWJFOSNGOi/8QAGgEAAgMBAQAAAAAAAAAAAAAAAgMBBAUABv/EADIRAAICAQMBBgMIAgMAAAAAAAABAhEDEiExBBMiQVFx8DJhgRQjQpGhscHRBfEzUuH/2gAMAwEAAhEDEQA/APFENPBpiCnCtXG9kLY6lLW9jekApfGmtWqIGP097++tQmpwD8tvOmyJ1+flras3JANMhrqcVq5g+DSy/AhI8ToPmaUscpOkiW0itGeh/DercEpPgfbX0olByg4+KVF9O8fntVv/AKUZQSsmc2voLbVoYMM4tWhE8kfMP/RrxpRJJgpSBFigEUnZZQO43hr8PyqjieXxg5ZWxCZkRiiJ+23Ufup1PpWfx2FMRUi463B1BHh76+1b/mDFHHYCDEEgmVCjC3+PAcuYHcZ1ygjrmB6U1rs8triXPr/r9hbfdPPzJc3t1vpoKcmxv52/T2qlDJlJvRCElio63AA/KrSaZ0tg7zI394vX7K3+2Af1rPZza1hvfz2ta/hRrmv/AOQwB2CAjzCnT12oOqDLfML3y5dc217+FqiHwoXiVIbyxhe34jh4+jSopHkGub+wNGPpV4qZeJYhV+FXCf7aKtvY5vnWc4biWixSSobFHzgjT4NT7GtP9KWCCYsSJ8OIjXEA9Nd7fIfOshqWptvbf+P3LfikYpBtTpBoP68acCCdNqXJtbY0zHHukvkXBxXP4URVz0NgNvb+dNw0YXXWlbQ/jV/HDTFITKVsu4RdzQTi7gym3Sw+VHmbKhPqazM73Ymlda6gkTi3djQK5jSKa5qz72LBJHUjrTENOLVoRrSLfIlLSA0oqVucK9WuF8IeYk3so3Y7H+NXOEcH7TvOCU6AbuR0Hl40UkErSR4eFLu392ikDa50J2FgevSunjj8c+EA5v4Y8ix8Pw+GGb42te7ajprYaW38al45xgIyRqbsVDMbDKMwuBp8z5ULiEcZjknkE+ZnEuGUvG65bjvPly7gHS9EcROf7OV3MoU4lxGpRTGVy3Yme2ZnU6W2pXb6lpxql5/17+pHZb3J2TcW4LNhmJZhJGMqrMh7SIlkDBVewF7Hb/io8LjiNidreHn+Fr0vAuaHiUKMssGYuYJLmMsVy3KjW+t/XWiZwWHZDLArOiKgaIk/WWYi7siqCCi6a+HpToz7JVLjzIkte6RUxfDhLHMn3zGJo/PIbkD2vVrkeNn4fiITa4/7yG56RHs5h7oenUVPw2aF+yeN2Uq3dEoysQ2jIOjXG1aflzgEcEv1yaVYcLAjQC9gGz3zC/qb7dPWqebLcm16/Vf3t+orG/wswnGeVhFhWxrsFWSQLEltWuLs1zsBY28aHcuEEmZh3YgWA/aY6Iv/ALG/tW7+kPhazGORmk+rBAkDQgSQhToASBoxtbW21qzmXCxwCPtHbvZiiLaRjawBuO6BTsWaThqfj5L34c/MmbVaQU2DMkcsrNpGQL2v2kjm5H9eVUOIwCNyoa9gL+p/TWjx4nEyCLsMsanMqrMva5j95g2hNqof2EkrExTWb9idcjeZuNGp0cr/ABIGLpgjDYMs2VRc2I/U7VsOLwfW+BQyg/aYJ2gYk2JQnujzOqfjUvCeBGBZGayaZAWYZQttTfzP5UU5VihfA8TUtmgEQdnK5FL94jIBra4Gp10qt1GmaWl8P/z+RsMlyPJIj3TUqpc1JLGOnXp/GrMKAHW1Px46WnyGOXiPgBC+d6kaK5F6lUdakVRYsdt/0tVyhGoq8RcrHb+vegBNW8djS7Hw/hVQ1k9VkU3sWccaW51dXVLFEDe5A9b/AKCqkVbGWItPIpi1Ia04fCAzlWiPCMBnJZ9I49Wtu3+UfrUfC+H9o2t8oF2Pl/zpRHiWMCBVXuhdrbbfqKco7WKlLekWZONH7gBNiABYWW2uttNNKG4rBTSQ9t2ZMYk7PNoRmYAhB1J67daJcI42cJAmIVMJKXlHckvJMqxBrjIT3Y2ufHUCpOdAYmSXCylcJiH+tRRB1vE+nxxoSEN/h8h4g1n5M820m/6GxhFcIzMuHZSyspVl+JWBUi3iDqNaIcblth8PGpkAKdq6mUPHncmzoqn7O6WBB72lXsJznimnm7ys+MCRys0SubaaooGhA8N7XqbivM4inEYjw06YZGwyP2Ri7Qf+R0B1bTc0Mp2ql+hPD2MxDiCu235/zrY8D4TjTAMVhUYqCymSNryCwGbuDvW9qBYfi8GaHNhFKorhwHYGUkEBibd3KbaCtDydzccLJH2MEw7hV40bMJXv3WsR3bDS41o45ZqLUd/Xj9/f5guKYaw3AzNIZ5nWLCwqiNIgys5C37KDpnb7zDa9LzRbGhFuYooxligQ9xBpqbfE1tzWk5m5wWOSNngVvsUlRmTtgpmQsFALAKcyupNidKzEmIvIzMykk5jaw1bvbDbej6ea1Jyjs/R17sVKD02nuv1K0EDR4V8Ks0ghc3yGxAIN8yk6rm2IG9DJeXGKkJO5uLWbXw08va1EMXidAbAG9rDQGpsGhPua0+zh5FVykt2ZHi2ExEIF0Ts16CNSvvcXNWeHynsM+VAZCQABZdLi9thrrp4V6LDhlMeU218hrWT41wUxg5Qcl7gdRvsPelRwqMrTOjmUlTW5PwjED6swlOaIyBDckkaWzjyzW2qzxWIYXgWQG5xuJNj4x4fY+7C/vWRiZiBGlyznKB5k2BPnqK9B544EzSQwhZGiwUCQhY1Zmd7BntYbfDr60jLpxyS83b+ntDYLTbPJJsMwseh2P9e1W4cG2mb+fjRDiqShwJoWhXdFdSh87XGp2qPtha96ZijF96xjk63JLbk9PlpQfiXEi5yr8I/HzruI8SL91dF/OqGaq3U9RfdjwMx463Zyn8aXTr+H60l6Q1QsecK5mrqQiuujiZRUgWo1qb+F/wAK1IcCmH8LIIcMvVpTm/03yrf11NvOh2IwcsjWWJ7liux1IF8vrar3E5gkUNhqAveGvwgbA6XF6lxkQlmzR41GRsQijtiYiSyi8rqNFRRoWvSOozTi9C9+/UnFCFapXdiccDTYfAxrPBLGiZBlRYTG795o5Gaxc6DvbVY5T4xHHC+FxBhbD4hiDmzFoZAuVcR3BmcACwFwO9fTWhPMDM+MlaZEUsGK9iBFE2UFVeIEWZCVuLfF0ocmHVReQ62BCLa5v+02uTr4nTYb1QdsbtXAcg4QcNjJEzES4VXkLiZItYz3WhbXMcpU5d9/Chs+IjLvdFL5bFjIzqzhs7SZha5YDKBrvR9eINisBJYLJiQRCIzZzHho4xLmhUj7PIUsXzEkEisxwhH7UMgY9n9octgwVTckZgRt4g+hqL8zt/Af/bVlKpFGl5O1DWJdbbIGJ+G+trX86K4XE4iZ0kkkKd8ujWy3aRhcJlG5IFHOQeSMPPj3gmlzZY+0Ux5WXMCLxsWGViFNzbTSt9JyZgYWSPDxNNMjBgO0ZwtmUlmFwqC/W1MxJalYGTJpVMH/AEmOirg5CwiBWWMELmIaLVF9DmI96wcENgWSWMkIjML63kNsmo7zDrW1+k7hbycOc/E2FxETNbUWmw6K+vlIv415Pw0EkjU7DzvVrBJp6V78f2FqtO5uE4LOykZc5Ut8JBFowpYqB60U4Ggy30sNydra6/Kg/Y9lGq69sbNmWQZcjrolhqGvvQ7mjiDRYZYwbGW+a37Itp6E1dWRwhqe69/NiMkNfdXmS8y/SE2Yx4UhUGhktdmPXJf4V89zWdwfFZ5JR9s9yd82nqRta1B6tYVhYjras/HknOe7HdlGEaSNzwHiUb4pDHYRQMJnYi2YqRlN/AtbTwFaXnrjfZYyeOQzgBgytE5ByyjMuxG2xGtefwwdlw92vZ8RJlX9yEFzb1awrYc+Tlxw/F6FcXhVjcf5ogNfXvUUfvMvf9PqK7NJbGS5nx2i2mkmXp2puyn1I1FZhpiRbpR3jOFvFe2qn8Dp/CgQWi6iMoy0p7DcNaRgrqkkFqjqpOOl0OTs6urq6gok6kNLXWrjiVRVmNL1Xjq5EuoraxrYRJk+Ie6jxtr7Vf5QwYEskzvh0EMTyqmJQukpAt2appcm+9/ChOIGSQG5ytr5XuL1bkhLjvHKLWJY3BN9Mo8beFV8tTk8b5Cimo6lwQ4bjchDCT7QMIwxYjPkjNhGjMbqpBtYeA8KXExwNJI4R0jZiUQEdxTqAzH4rDoKgZY4w63Ziyi3cQDdCCGJJA+MXHgOhNri8QgYEEMoBOUHvG1+6Cwtc20vYbeemfTg+B8UpbN0X8HIiJh4pFDxAyyyPhu7issgKdk7tpbuhsuuj1R4+yKmG7GYSAYdc5VOzKMxbNE5HxkC2vWp44Y2dM0uRL/3iqzgG175FN73Cg9da0HA8d2OEBxGSOGSYGIrGJMr5SGxDX3C51Wx69O7ailBVqp7e9gU2trB/JvFDDicLF2gCTFiwDKUVp0eFDYC6MLi4JO9+te4YVwkKRYZAJJVBuepNwzSE692zX9LCvCZeYcSkrx4sL2gQFM0EBOY5WTMStwpXYg6HLXpP0bc9NipWGIAjmQ9mQoKhxKRcst7qwkCk9O9UJqUdhGWLTv8z0vhHC1hiyfED8TMAS5IALN43ta3gBWI5m+jJElOJ4eqrODnEV8qX0u8QOl7XGU6d7ptXokR26iq6SZmD20JKL6Lc3HqRf2FJhkkrft+ozhKj5zMLjEFJRZy5LA6a3N9tNzQjnuW88ajYRg/+zNp+Ard8/RE8YlYdMo6fsg/nWG5s4fI86kAaoN3QbFvFq2s7csCrxoqw/5LfzMwKtYRL/nVheW8QVzCJmXxWzD5qTUuH4dKg70cg/0Nb8qpdPB690WZvYiOJZsisxKpcBegG5A9av8A/Uks0GGwz27PDl8nj32vr6bChc+HYC5Vh7EfpTMKLEdNasVWRbA/hNJiheNh/lNZY6MR51qJB9ix8qyjm5pnWOqYvB4iyvc0ylYUlqy5O5WWUdXV1dQknV2a1dSEVNnFmGr6Ch0RohEa3MXBWmTy4XtFt1GopuGxHc7N9GTx8L309qni9aXFYMSAA7jqNSPWg6jpllVrkjDmeN/IIY/Hz4I4RZMJD3AcRGZIw5mSZbDtLN3k3IBsQd6dwYTzvHl4ZHMqSyTELDIAwl/w3cf4a30HS3WinAOYzgIUhnZ2LlsQSiJJJEvZlI7NKDYMcrW2UebUD5wxWOjYJiJZWuqyFxKzowkUEAZGyAaG2gOpv0rM2Xxcln0NJwjltEEIxcEOHUNKz58aqF+10QCLNdMmhvucoFUeZcXFHPBHiIJoo0DRMLo6tAdEkw4IKhz3mLjqxtWUTCRNDJKWDNkAyZsjhy1s4UAh4wBrt8Qq7wHG4kFsKYTiYgGZsPID3QozM8f3oWA1uvuDtQdoq08L1Opk3C8LhsV2ZmmnzrIBINHcwjKqCBcpLyKLkjYAUf5InwqSmRHkkYrNFKjRlmdSw+rlFj75diozML5Ta41pvCeBYSFocTE+MJmt2EaARlTIXQRy4lbjvZWsFUEjwp3FOJyJAhwM+HgXUyph45VeMhsoE85Uu2Y5tyAfA0MdnWo6W63PZeCcR7aNXMEsLtfOhYAqeoYA7kEHUA67UYLi8SqpAU3GmgFiLee9fP8Aydz1Lw9pVjeGSKU5ssshLK2gLFrLcnz6WrXzfSziO7lXCNmUN3JLkakFbPINRbpcaihXTzlJ6WhdpCc38DeTHYiRZIzaNp2BPwCM5Mrf5uttN6xXMXLGJknRI4Ukb6scSR3T9mTfNuNddt60XMXDmkn7dCWWciRXt3bsyjszluA6nNe5sQK8/wCLyyfWph9qpF4dMw0U2KtbUqbE2rSnJ9mo3+nkKglqs1WH4LIIMIgw5UzJ2irZgXLk6gXudLe1qrycNdWkPZsFRgrEXCobfCx2Bv0q/gseexw0iTMHjRQDc3jKrbKM3w/l3qqYjmGZzMvbMUlcPINO+w6kgfhTMaayWvJenIT+D6hTh/D2ZirK65VLFSCDqQBceGu9XMdw9AoZL2vl1Xyvt1q1y/zHPM+ILygs8QQkovwr90aCw1/GrWK43IhjkHZlo07NboLZSMve8TsanLJ6435/naBx8SS8vyBDYZGSxVT01UHw8vlROPkvD3AeKMkjpGu5/wBO3T2rsDx4jsEEETdmGTUfGZDoTp90kWFaOTiaRfHELqWOYHVr6AC+4FxsaDqZtbVQOBLV5mMm5OweZlOHiuDa/fXbwAIong/oiwD4aSeVGjChivZyPso3bMT16CiacZwpFzFLckffNzb4jcnqaNxYojhcjEWU9pkFySFLGwJ6nf5VV62XZ4nJKmH0qc8iTdnzXzDwgYeQBSSrC4vuNbEHx1oVWk52cmWMdMlwfEkm9ZyqOG3BN80aHURjHLJR4sULS9l4VwBqzhk3q7jxanVFaTogjNFuFlMxaRSyKuYqrZCdQB3rG2p8KELRbAwsYJmUE2yDQXsM2Yk26aCr2OVIBrcL/WcL0gmHpiEP5xVbwWJwnaLnjmUXF80kbp/qVYwSt7XsdhWThm8/O/6VeinB21/SrMakuWIlaE5mwcond31ct3+o8iCN1ItbytScA5jngyxoO1iaVJTAwzRyMhGUMo1Ow08hWi4fhpMVEUWMu0K2BGxUm/ZOx0BB1XW+48KHtybiFLWw81yDbuscraHMCl79dKz+o6e3cK+a/lD8cv8AsE8Hh/r0ywxKY4M31nEAxImSRwVdIL3IS1goOxuelbduWMP3nZO1lI1kkJeQ2GXVrjppoALUP5EwZggIcMJWN2zXvpewN9rC2nnR+bFWB/r3rxXXdRN5XCGyXl4+ZvdPgUYptbs8+524KXVVQlMqqojF+zIS9u70YAnWspy5xwYZ7SKzwswE8Su0faKAe4Svg1j6it5x5ibnf+t6yMfLDzMzpECL63ljQAnydhW1/jnLItLYn/IYYwSnFeoC4k5lkd1DZSxIvqQCdAT4gWFFYHL4fDlpMixvJCXeTOAGtKFWFRnVdWudQS1EByxKtrtBGNd8RCPyY0bXCxYLKSseJndVdWyhoED7FP8Azvvqe6LbE1t/ZVacZbmN2nmtgjytPbBSrif+0w0o+wkkbvmS5HaBDeyshCsygL3fM1hOI8h4uMGRFGIj/wDLh2EyepyXK+4FdzfxZ5mTtGZmsWYsbk3YgelgNBsL0EwmLkiYPE7xsNmRirfNSDSMyqTi96Cg7VnLipEJAZ1OxF2Hz1q7h+MzDTtWt63/ADotzBxmabBYbt3MsjtJIHYAuEUiNVz2zEZhKdaz+FTvUeCLTR0kqNPh+OTrqkliL6lVIOl7EWpo5wnYWYo2u2QDfrZba1ShY5fY/Oh2E1v61ozS1IrrhmgHOsiOR2cRI8M622N/iNFZ/pO7TVsN3rbiU9T90FNP5VjcdDYBvA2P6VG63UHqDY+hpE07d+ASS5Rsoee4wt2jky63syNv62o7D9L+HOCfDskysAchCqw12Dd7T1ryrEuLZR03qzg8OAL+Y/ClZsf2j7t8eIWOsL1x2Y3i2NOIkznQWyqOth+upqo0Gvl41ekhB/rWoJelR9ljBUG8rm7fLIMlqlib1plxanoKPGqexD4K6mjXAOOdgTuLn4h6W1HWgYNOvS4T2DaNpjcPhsUuYsInP31F0J/+xB8J8xVM8Nw2EF8RJ28hF1hhJVLHYyzdAd8qi/mKzcM5U902/rrRXjneigl8mjNvFCGH/wCXHypkpLTaBV2SYrmaSVcrEJEp7kMYyxL5hRufM3PnVdJcwPTXppQkGnpLbY2qYdSlswZY73DnBOapMMbbrfUXNx6GtTBzd9Yzlc3cRpXuQLKguTc7m9hbzrz+BWdwqqWZtgASSfQVqzy7PhuH4lmjIklMaMoszRxqc5LgHu5mC6H9msjL0eKeRyo0sXVZIRpA7inNZc2UfPWhOEnuxLG5NtT5VSqSFrGn9LFY5por58s8q7zCzOCRb19K0HCJGmUYfdhmaJj90gZnjY9EYDNfZWF+prKQzaX69f4VqeE/Y4NpT8c2aJP3R/eN7m0fs1bmrUvn4Gfprkp4zlR3fMZoV0AsWZjoOuVSAaSHlFRviIyD0VJSfxAqni+LyqoIy72Ony/ryqovEJX0DEk6WG9VZLHra3sanLTsEONZTMkanuRRJEp2vlW5JHm7MfequGw1r/K/rU2G4WwJLm3iL679T0NWJ3SMXbS2oHU+1WIqMVb2FuV7FTHHs4rjc6eeun5UMwctiBTcbjjI1zoOg6Co4N71RefXlTXA5QqO4XxIvGb7Wqmy/ZH0/I0QSQqt9NNRfXby60OWXMpHiP0q5kSuvNCocfUqQrc0Uj2tQ7DrrRSEUvpI922FlYgi08L1UaP+VEmWoDH7VYlCxcWUjhR51wXwqzIKjjUUpY1F7DLYNFLSV1YymyyLej/B8cphMckYkXNmsSRY2IuCpvsfwrP0uam48ul290DKNrY1DcNwbH4Z4/3XSRfk4B/GnRcvYRVeZ5pWjjtdFjCyNmNhZixUC/WsuMQ37Ro7yxOZXkhc3E0bIL/tbpf/AFAU/VintGNMBKa5Y6bm5lUpg40wqEWJQlpmH+aY94+gsKFYLi0kLiSORlkvqwOpv4/tehuKrNh2G6sPY1bwXAZ5SAkTnpfK2UfvNawHmaqq2xofw8MPECxyDDzqpdnQE4dgN2ZN4m/duCdLCmDlGIb4sf6YZD+dqdxLGLhYFw8JBvZpGH+IwPxE75V1CjrvQD+0JDu5+daMIJLvciXJvg0Kct4YfFPM37sSr+LP+lLxriisyIlxHEioineyjS9tLk5ifNqzf1hjuzfOlVrnerEKW6FyTfIUB0ItcG4I6EHX26EHoas4eJcOlvvG/e0uB4H8tKrYUjNrtv8AL+dqq8SxxNu9r+z4C386LLKMO8+RcU3sOxmOIOhJB1Gum/4bULmkuSdz51wv+tR1nZMrkWowo61SRjWmgWq1goiSPCowx7yR0nSLeIe0R9LfOh+EOtXOKvYKvuap4Md6n5J/fpLwFwVQss9nr+NWYa5466Or0Y6RTdonpHNKKY4Bo2AitK3yqPTz9qlmquTSWNRQpaS9LWAWzq6urqk461T4LE9nIr69030Nj7VCNKSii2naIas1Z53c/wCLP/uH+NRT83FwQzStfozkj3BNZsV1XV1E/dC+yiTSzlmLNqTTc1MpanW/Imh2anxteoxSrRRyOzmi/JPZCQfLz3/4oXe+9SySaW87/lSQjypWaTyTXkdCOlDVpQKkjjvUiweX40SwtnOQkEF6ttKI19KYz5F2qhPOWN6bkyRwRpcgJOb+Qk0uZrmp8ClVBV7BPaqnTO8lsOe0dgiwpUFMV6kiraTKg61Men3qN23rmcVpahYHpUjGo70l8jUf/9k="/>
          <p:cNvSpPr>
            <a:spLocks noChangeAspect="1" noChangeArrowheads="1"/>
          </p:cNvSpPr>
          <p:nvPr/>
        </p:nvSpPr>
        <p:spPr bwMode="auto">
          <a:xfrm>
            <a:off x="381000" y="0"/>
            <a:ext cx="19526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7896" name="Picture 8" descr="http://www.brasilescola.com/upload/e/regulacao%20metaboli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091" y="4124547"/>
            <a:ext cx="3234909" cy="25048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3657600" y="5562600"/>
            <a:ext cx="5181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...</a:t>
            </a:r>
            <a:r>
              <a:rPr lang="pt-BR" b="1" dirty="0">
                <a:latin typeface="Comic Sans MS" pitchFamily="66" charset="0"/>
                <a:ea typeface="Times New Roman" pitchFamily="18" charset="0"/>
                <a:cs typeface="Arial" charset="0"/>
              </a:rPr>
              <a:t>elementos reguladores do metabolismo.</a:t>
            </a:r>
            <a:endParaRPr lang="pt-BR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28600" y="3048000"/>
            <a:ext cx="520749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Comic Sans MS" pitchFamily="66" charset="0"/>
                <a:ea typeface="Times New Roman" pitchFamily="18" charset="0"/>
                <a:cs typeface="Arial" charset="0"/>
              </a:rPr>
              <a:t>...e isso acontece porque a força mental conjuga substância e energia na produção dos recursos de apoio à existência e dos... </a:t>
            </a:r>
            <a:endParaRPr lang="pt-BR" dirty="0"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501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37894" grpId="0"/>
      <p:bldP spid="8" grpId="0"/>
      <p:bldP spid="9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381000" y="347033"/>
            <a:ext cx="8382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Além desses fatores, cabe-nos contar com os fatores mentais para a sustentação de todos os agentes da vida, que se fará dessa ou daquela forma, segundo a qualidade desses mesmos ingredientes.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Conforme a integridade desses princípios resultará a integridade do poder mecânico da mente para a formação dos anticorpos na intimidade das forças componentes do sistema sanguíneo.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6866" name="Picture 2" descr="http://www.batelli.com.br/img/upload/public.estilounico_conteudo/3805_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3505200"/>
            <a:ext cx="4114768" cy="28658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868" name="Picture 4" descr="http://3.bp.blogspot.com/_IQ0krw43i90/TEJ9-hCgXcI/AAAAAAAAAHM/8SNFQ-2muQM/s1600/162-44504-a-pensamen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05200"/>
            <a:ext cx="4054650" cy="2895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375555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10" descr="http://www.infoescola.com/wp-content/uploads/2009/08/d07dmitocond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200400"/>
            <a:ext cx="2010488" cy="2057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" y="5181600"/>
            <a:ext cx="5791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pt-BR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ao reservatório incomensurável do fluido cósmico, é para ele que nos compete voltar a atenção, no estudo de qualquer processo fluidoterápico de tratamento ou de cura.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9938" name="Picture 2" descr="http://jorgemanaia.com.br/portal/wp-content/uploads/2010/06/sangue-492x3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2667000" cy="25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4" descr="http://4.bp.blogspot.com/-UtB9MuxZ9Gs/Tinx44ppsjI/AAAAAAAAAk8/TIUIGBTeBdM/s1600/perispiri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76201"/>
            <a:ext cx="2743200" cy="27180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3505200" y="762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  <a:hlinkClick r:id="rId5"/>
              </a:rPr>
              <a:t>SANGUE E FLUIDOTERAPIA</a:t>
            </a:r>
            <a:endParaRPr lang="pt-BR" b="1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657600" y="3429000"/>
            <a:ext cx="5181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...energias essas tomadas em princípio pela mente, através da respiração, ...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9940" name="Picture 4" descr="http://www.enirvana.com.br/blog/wp-content/uploads/2012/06/respira%C3%A7%C3%A3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819400"/>
            <a:ext cx="1676400" cy="24433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201" name="AutoShape 6" descr="data:image/jpeg;base64,/9j/4AAQSkZJRgABAQAAAQABAAD/2wCEAAkGBhISERUUExMVFRUVFRgVFRQXFxcYFBQXFxQVFRQXFRYYHCYfFxkjGRUXHy8gIycpLCwsFR8xNjAqNSYrLCwBCQoKDgwOGg8PGiwkHyUsLC8sKjAsKSwsMCwqLCkpLCksLCwsLCwsLCwpLCwsLCwsLCwsKSksLCwsLCwsKSwsLP/AABEIAOMA3gMBIgACEQEDEQH/xAAcAAABBQEBAQAAAAAAAAAAAAAAAwQFBgcBAgj/xABHEAACAQIEAwUDCAcFCAMBAAABAgMAEQQSITEFBkETIlFhcTKBkQcUI0JScqGxM0NiksHR8CRTY4KiFTRzg5Oy4fEXJUQW/8QAGgEBAAMBAQEAAAAAAAAAAAAAAAMEBQIBBv/EACoRAAICAQQBAgUFAQAAAAAAAAABAgMRBBIhMRMiQVFhcYHxFDJCsfCh/9oADAMBAAIRAxEAPwDcaKKKAKKKKAKK5RegO0Vy9GagO1WPlFxuIiwd8K+SZp4I0awIu8yJYg9Dex9as2ak58OrgB1VgGDAMAQGUhlYX2IIBB6WoDLpefJ5cR2kbMuHeKERxez9J88wUU7M2UnRsS8RH+EfG9O+Gc84tYCH7B3jhnxMjyOY1eOPEzRLHFoe8Oya7HRQY7g3q+f7Ew+n0MWl7fRppeQSm2nWQB/vAHfWiXgOHYKGgiYIxdAY0IRiblkuO6SdbjWgKzgueHlLSLHGsCu0ZjeTLjCVh7UlYiLEnYR3uR3r9KYH5RMQBFaLDO+JTDyQhJWZUWfERQZJjl0IMoOYCxysLaa3k8Jh7Xtuyj7W1u1yL2lvDPbNbyvScfAMMubLBCuZxI1o0GZ1OZXaw1cNqGOoNAUqTn3EsJYlXDxywpiWleSRlib5vK0X0Glze2YltFuNDTDD/KHiFijlkTPHFlDFGIlmYcMOLcuuXKBcjbqCeljoc3AcO9s0ELWcyDNGhs7e04uPbPVtzSicIhFiIowQ2YEIos2QR5hpocgC33sANqAgOX+ZJ5MU+HmXD93DR4gNBI0i/SOyhSSBsF3G4sdL2q10ywPBoIb9jFHFffs40S+t9coH9GntAFFFFAFFFFAFFFFAFFFFAFFFFAFFFFAFeWak8TiVRSzEKqglidAABcknwtWNc187S45ikZZMPeyoDZpfBpCOn7PmL36RWWKCyySut2Pg0XinP+Ehbs1czSfYis1vvv7Ke81XuJfKc6i6LFGPGRr/AA2FZzjcauESygF20AGxI3J/ZH42qsYjGZjmdixPU/kBsPSqnknZyuEWvHXX3yzS8b8q0x0XEr/kivb3kGoLF89Tuf8AeMQ/nmKD4C1U2EySG0aM1/AH86m8DyVjpRfIEXxY2A9TsPeabH7s9U17RJ7hvyhzRn9NKB+02ce8Emr3wL5UoyAJyLf3qbD7yi/xG3hWVvyxh4v0+Nueqwx5z72Jyj414wMeFMmTDRYuaTwMqJfzZUU2HmzV1FOLzFnk2pcSR9K4XFLIoZGDKwuGU3UjxBG9LVifLfN64G6xgzLmBxEcLvNh4VPtMspXL2uouFOXTUk2tsXD8fHNGkkbB0dQysNiD+XpVuMslOUcDqiiiuzkKKKKAKKKKAKKKKAKKKKAKKKKAKKKKAKKKKAK4xrt6h+aOPJg8O8za2FkXq7nRVHqd/IGvG8LJ6lngpPyq8xEsMHGdLB57dQf0cR9dWI8AKpuEw4VS7aBQQCfS7MfQfjTdGklkLMc0krFmbpmY3Y+QAHuAFSHEIsyiGMXzWXzyg6k+ZNZFk/JPBr1w8cMlKbCS4yYuO6p0S+4QaLYfj76s2E5Nw8EfbYplRL6NIdWP2UQC7HyAPuq4x8ETA4ZppFVnC3WMuiF2NgFBcgAXOp6AGs6eA43EZ53kxkvSHChvm0K9E7ZQe6NNIxr1e+tXYrP0KUms/Fj6bnmMHs8FCFG3aygFj5rGNF/zFvSpOPtZI88zM5H2jf3BfZHuFO+A5YHy9lDEBcNGoUs9xbKwBJC+LSEnTQX1EljUVURB1ZR8DUcmvY7im+WyA//AJ9CrGS3aMBkLL2kcRvc5ogQXuDa+tt7Gq7i8EY9J8TC8d/93w4dO2I2UqIkRFPVjcgbAm1aZxnCvkAVCzNYKBux2Fqp83LGGaS+JlkmcadjhyFjTxVp2BzkbHIttN67hLjk5sis8CXDeNdnlkZiQpsY17sQi2ljWMaBShYbeFzfWrP8m/H2wuKbBNd0Mjrpr2bLc9p5IygE+FwajDg4YVzQ4OJMuoaUvO1x1+kbLfrtUfgUMWGMzkmfHu7Mx9r5uj9707SU6/sramfdHjXszb8LzFBI2VHB8xex9DsfdUmDWb8IniiwnaSkgCxJAJIvYCyqCdKlOEfKZgilnlfMpsfoZjfwOiVJXa28MjsrUUmi61QMD8pruIQ0Kq7TlZu8cscBsY5R17wdbX6pJ4VYOHc7YSeRY4pGLtsDFMo013dAB8arOA5gweWI/MT2mSHK0aIY0a8z4ZA5cN7Qexy2Bca7VYICRwnyqYaVQY4p3JPdQLGCymGWYOCZAoGWF9CQwNrrrSo+UDO0Qiwsz52IaMiMS5ThxiI3UGTLYqw0ZgRta+lQHDebuFoiKcNkfshO6oisqSPg2kaNe/f9DIyg2Cd+1wTanOK4lw851mwLHsu+yLGpaGKLDwgyS2ksAqShLKSSAQAbGgJvDfKFDLbsoMRIWKiMKsYMhMAnfLmkFsiMubNbVgBmpKL5S8OVztFOkWVWMrKmVS2GOKCELIWzdmDspFxa+op3wrA4LFxPbCgRrOyjMiqGaD+z54wpNlCpkHsnKLWAqSi5bwqqFWCMKCCFyiwKxGFdPKIlPTSgE+C8wfOHlQwzQvFkzLKI799SykGN2B0HjUtUfwrgOHw2YQRJHmtmyj2sost/Gw0HlUhQBRRRQBRRRQBRRRQHlqxv5ROOHE4wxqfosOSg8DIf0jeoHdHo3jWu4/E9nG7/AGEZv3QT/CvnzDuX7x3a7MfFmOZj+Jqnqp7Y4Rb0kFKWWP8AhosS3j3F8gLFz79BTrh3EJ3k7LBoGmf9YfZiF9yem96YY+QxxC2+W3vkOn+kj4Vc/k9waxC/1j3iet7XGvoKp0pfuLlzfSKNJw9WncX+cSIxR8TKM2Z10fsYzdUQEWBILGxOm1OcdHJkIaSQqBsWbL7lBy/hXvksAgHcm5+Jv/Gn3NT2jYHTSrbk92CsktuSu8msC17fWJt76vOPjsIz17Rfzqm8AwqxKGANyAbk331qaGMYslz+sX86nlp21uKsdVFNRSLbxyVuylVAe0+buyZfatdFkK+YRjaqLwTjEIGlh4enS3lb86uwnvjISrahGI/03FR/MXyWYfEOZMPKcJI2rJbNAxPULcFCT9k28qqxx0y3PcnlELj8T2qrFEbyTMsa+RY2v7gb+6mPNWJX500afo4QmGjHgsS5T8WuaneDcqf7LDYnEzxzSorCBEBCqzC2Y5tS3TawBPUiqLO5zrfUlrnzJ3/G/wAa7SRxnPJrPKmkAN6ecG4kFxmW+kqke9e8PwzCmXKrgYcAkVF4mbJi4GH98n4tlP4MfjUaypE0sSjg1Im/Wo+LlnDKABCgAKEb6GPN2Z36Zm+JrOOG/KPPBNLHIDKiSyIAxs4CyEAB+ot0a/rV54Nz3hMQQofs3P6uSwJ+618re41bhdGXBSlVKPPsODydg7k/N01i7HrYx9n2QUi9j9H3b720vXvGcpYSU3kgjY5i+oOrFUVr66giNAV2OQXGlS4ai9TEQjhMGkQKooUFmcgfadi7n1LMT76XorwX1oD1Xa8q1DNQHqiuA12gCiiigCiiigIbnCXLgcUfCCT/ALCKxDBJ7I9B8a2bn8//AF2K/wCCf4VjeEcXF/tD+FZutfKNLQrhjfmfFjtYUGxmJPpGMo912/Crry9iSrOoO0UhHqsLEVm3HZf7TAOl3/F9fyFX7luW+LRTs6lPeyMv8a9rWIRPLZZkyv8AIswCJr9VfyFSPNIGU28KqXJ0pVgpPs9393Q/lVy4pCJBqcotv19w8an8cnLhEHkiocsjcEoyLr9UflXcQ1rdba/Cn3CeGPO6xRDYasfZVRoWb3/G9WuHlzALdSJJmGjPnIW/gACAPTX1q/ZdGtYkZVdMrW3ErPL2MPzpCxPskb38K0B5D6iqvxXku1psEzEre8DG7MNP0bnci3sm9/EbUtwLnBGGVu6w0IIsQRoQR0PrWZalJ5ia9D2x2z7GPNYJG1hVKweEzvmPsof3m8PQb1feZnElgpv5+FVz5qFFl6f1erOlpcnuaK2tvUVti+SRwOPKjSloEM08I8JUY+isGY/AU0weYDpXji/EThkIBHbOMoH9ypHeJ/xGBsB0GtW71FR5KGm3ufp+5V8bxANiJm3zTSNfxu7EV7jxYPv+FPuW+BxZInkjEjSr2tmJEcUZYhBlHtO2Um50AtVsxHL+AcWGHEZt7UTFD8Nj7xWU6JNZSNtaiKe1v7DflfneWDKpJkj+wT3gP8Nj/wBp09K1XhvEo5kDxsCp+IPUEbg1iXEeUpYu9A5nUakWyzr4kqNH/wAvwpPg3MmIDWhxBhY6E5UYSeAYOCAw6G38q8rslW8PoWVxsWY9m+Xqjc08LxTY/tsOSCYI8N7agZZXnE0iqTq0R7CTbXKQL0pwnCYvEIHTisn7SnDYbMp3s3d3rvGeByniKzrEZFGGCZlMCvnX5wSA0n0kV+0WzRka3udKvpprKKLTTwyH4dheMQthoo+5CkMYsezb2Q3aiUk5s/shSDbVd9aWbCcVMREkkrh4gjK3zcAmTAS9pqoBuMV2aix+t1BuETypxQoGMzfOkgnTtjMSjdpLhHUIunZns0kS9h34w97kGnWF5d4kUXtZXYgJlVpdFPz2ORhIM57RlhU2YsTra5Otenh3h8XFbRqpmRFC/wC8fNsxdcPLdWMV/wCzmUQi47/t62sa7goOKu+UyYyOM9nmdxgu0VuxxZlyZFIydqMONRfXTS9d4bwTiWePtZJQoljM5+clu1K9sZJIrW7KFiYx2WnoMtzoFAUThrcVM0Bm7YXePtQow3zbsjhvpM36zte3vfLptbSr0K7RQBRRRQENzZhTLgsQg3aFwPXKSPxFYOkugYf11FfRU+1YJzFwn5tiZIR7IOaPzja5T4ez/lqjq4ZSkXdJLGYkBzCoEsb/AFVkv7nsfzq4cPn7PEwv4MrfA/yFVbicXaReY7p9b3Q/mKd8v8Q7Qqje0nx361HU8x+hJasSJXikXY4qZAAMszgehYkfga9Qh5GVFGZnICgbk/1v4VMcx8u4iWZJoomkEqLnK27sirlbPc6AgA3Om+tJMgwylUOeZhkd06BiB2MB8z7T9dhpWp54xhlGP4JSnhkg2NTDR/N4mBJ/TTDdz9lCNkGov6+NecHxRFsL2t+HpS0PK2GisMWzSykXMUZKxx+RIIJPTU9NqXk5b4Yw1gdPNZpAR7s1qoOSk8vs04JwjiKJrAcTiI0YX9ahuauHqT85jAzaCUDrfQSfkD6imZ5XgjN4sXOF+y6JIfcwy/jSwVYe+jvI1iAHKqmotqo3HkTXteYyTiR2uM4tPgg5cX4/AUgAT5V6xFl6C/l+P411Rp5mtv2MF9nMVj/muH7bQs0nZp4IbEs9upAGnxqg8U45mG+9z5m+9z11rQG4P26vDKC0UmVtDaSKRRYOh8xuKhR8kChs8mLBiGuUJaQjw3sD0vWbb+97jX0+PGtn3JXCIRFhht/ZoL/9OpdAelNo1DvmIyqLKifZRRlRf3R+NPDe9htV+uOIpGXfLNjfzFYnIIPh16jzppxLgsWKcAjLM5yrMo9ptcomX6wNvaGo8Tal1wrOcqBmO9h0HiegHrTWfifZOYsMO3xbAqoQ3jhFu87ObBiB1vlXqaq6mEMfMt6Sy3OPYY8qczvFIAWs4OXU6PY2KOep8D/Gte4TxZMQmZTqNGXqp8/51jnBuTocxWaZ5Wv3jDZYlJ1NpHBaU+YAFXPCcIMJBw0z9oBoshBzgbqWAF/Q1mx31erHBqzcLeOmX8LXclQ/A+Ykn7p7kq+1Gd79St9x+VTINXoyUllMpuLi8M4UFdtXaK6PDlq7RRQBRRRQCUw0rMvlJ4SXUSKO9Hf3ofaXz6H3GtPkGlV3j2CzqRXMoqSwzqMnF5RiWFl1vob732I/hT6bBDOuIiHeU/SJ1YdR98DY9a88Z4WYJSbdwnXy9K8RTlDmU3/IjwI61kyjKqRrRcbYmmvi1bBqUfQrve2nn/5qqcOxaHGwLcH6UH4BmH4iod8QZI2VGKFtcu9j10+sPTWqt85xOExMMjDRZVYSDVDYi4v09DY+tT1SjPj3ILYuPOOC/wCHxzuS8rC7HNlB2J+0eppVuK20AFPH4VhpfpY5uzDamMrmyk7hCDqPWmSxwqSIo5MU43NiIk9Qp/7mFaUbKYR4MmdV85c9f8PWHfETE5BoPaY2WNfvMdPdvT1sPAgvNKZD9lCUT972m/CovE4THTWzPDEo0VWlGVPJY4lYCmrclyMbvj4x9yCR/wAWZahnfKXXCJq9NGH7uWWBOI4MaGKM38bk/Em9JS4GFo2lhJCowEkZN8mb2WU75T4HaqljeUl7URQ4ueaUWMjCNEjgQ9X1JZz9VLjxJAFWvB4UQxiFAY4wcz5mMk0zW0MjWsADrlWwrqlT3Jps51Hj2PKR5w0JzXB6CnM0xtrvXZDdgFU6gWsNTqRXMc0MRyyWkkG6X7iHezkaseuUe+r9tkIcyMymuyx4iIYDBM5LAaDdtlHqx29N6dSzwRe0c58FOVPex1PuFQnEua1GhIsuyiwQfdUaCqz/ALSmxsxjhsAFLSSMbRwoN5JG6KPAak2AqjLUTnxHhGnDSV18z5ZYsZzBPinOHw+VVsWe3chiQe1JM2+UeJJJ2FOMDho1Ts48whJvI57suLYbF/sQjog99J8L4QiR5EDCG4cs4tJi3G0s32UH1I9gN9SakCV23qSmjd6pEGo1O30wPSRajLp5DpUijNsbg9CNwfEU1wmHC67GlWQ73NXXWmsYM5WSTymNeO4lxGMULh4mCT20K30jmX3gA+II8KtfKnOazBUkIznRW2Enl5Npt16VVcc6iCeR2tGIXje/6wsh7NAOrB8pHgKz3hvG8lgSNdwTvbw8/PyrCshKix7XwfSUzWoqW4+l1avVZ/ybz+HCxTsL/q5SdG6ZXPRvPr1sd76r3q1CxTXBXnBweGe6K5eu1IcBRRRQHDTHGQ3p/SUi0BQeZOCB1OlZrjMK0L5Tt0P8K3XG4S4qjczcvBwdKisrU1glqsdbyjOxJY/1pUtBOsilJbEEWN9m8m8/OonF4Zo2Ktv08/8AzRDN/I1kzrcXhmtCxNZRIywmCSJWZhh3lRGb60aswBDddj7X8RVglZllZZhlyEhIAbRxRg9ywBsxK2OY3vfeoHA41WBilsVPdBO1uit5eDdKsGB4oEyw4pe0Qd2NzpIg+yJBqCPDY+G9XNNcs+tZKGqok45reB+vEALBVH8qjMdxqd5DDBYSbvJa6wKdiR1kI2XzudKT4qWMhiwb57LmlfL/ALqhIAMgHdZiPZHvIA3ccOwqwpkjJ8STqzsdSzHqxrag4zXpPn5qVb9fYvgMMIEyJ4kszG7ux9p3Y6lj416jF3F7nX+ddv8AaNcw8oDC2uo/OpkiBtvse4bGqk6DRc8ciq52WQWKX8L3OvlWYcTwnEY2KNhcQXubkRu6ub6srqCHBOt71q00akjMFseh9xB9aVnxAAsHf0DG1U76JSnuXJoabUwhXtZkOC5GxctnxbfNozrlbXEOPBIRqD5vlFXbBcOihiCLGEiDArFfM0jjaXEv+sfwXZegp9LiVU6KL/aOp+JrzMkcNmxFyx1WAGzWOoaU/UX9n2jXGxVrM39iR2yte2tfcSbiJJ1NKwWJ0p1h+blAAtGt72RVXLb8zSuJEZEcqJlEyZ8o2U3sSPI1LVqVOW1rBBdpHVDdnJxiAPKkpJQqmR2KxqbMRqSTsiDq56dBqTpelYMNnbfKoBZ26KoFyfhVE5p5uWWQZO7El+yTwH228Xbc+4dK9vu2eldnOm03k5l0K8XxkmPxUWHUiNNdN1hjUF5JG2zsFBJPU6VYuCYOKEAxRrEp2ZlV8Q46NK5Byk75VsACNKrXycsJXxsxFwmHEY/5r97/AEp+NW3Cvm1IqvRSp5ci3qb3XhQDmDApKpZECyqhkVlAXtVQXkRgNMwHeB8jvfRxyhzq6WRyXQC4HUL4pff7vwrkcwVu0Y2SG8rnwRVYOP8AMDb1IqgcGXEsnaRRSMIzcsqkqpAuR56bgXsDVHU1OqzMC/pLVbXiZ9F4bEK6hlIIIuCKWFUHkTmENlW/0cuqA/Vf6y++3xPnV+U1Ypt8kckVtXjlg7RRRUxEFcIrtFAN5I71GY3A3FTRWkZIr0BmnMfKwkB0/ryqg47gs0R2zAfGt6xODBqB4lwNWvpXEq4y7O4WSj0Y5E4bTVWHQ/l504/2s0o+bD29AZDtGo2v9p/s/jTvmnht5jFh9ZE1kf6sIOwYjdzuF99Q2Hw4RbDQjVr6sx6knqaoW0+N7kX6rvJwyY4XjZOHsMp7ha4fqzH2hL+0R47j4C3vkdFmhA7NjZlH6t9yv3Tuvwqp8OxQmBiexJHX64GtvvDp/Pd5y9xA4OYwSktBKLXPVOh++h193nU2m1LUue/7K+r0qlDj8E8MR+zegNrtalJsC8blbhuqsNmU6qw9R+VRuP4kyyLFGokmaxy3ssaX1eQjYb26k7VuKWVk+ccGntLDiFUxqT4jX3WpjMR9X+ugt4mnDsQhBFxcW9Sah+I4+USdhhUz4q13a4y4VfrFmOivbdj7Owu20dtqgsndNLseEJ8c42mEG4OI8NCsH8DL5bL61Q2x+KxkhXDxyTNe7MLkC9+9I50X1JFWrCcoQXvIxxb9QpZMIh63b25zfwKg1PxYRQoRmBVfZhjURwJ6Itr+p1qgozte78Gq5V0R2/krXAuV1jIfFSfOJB/+eE3iFtbTTbMPFU08zVswzu2Z5GBdiNtEQAWVEHRVHxpNpbDKAAPAaU8wmFAW52Pn6Vdp06g9z7M+/Vb1hLgjeMTN80xccYLSvh2ZFG7BGHaqttzkJNuutYc8zSNvX0RDh1zA6gqcysN1Ntx7tKUx/DYM2f5thGlP61o0zE+JGXvH1qC6uSm3jOSxp7oOvbnDRSPk94b2GBkvo2KkXIDuYogMzj9nM1getWeCBtEUXJ28PeegG5NJjCszsxJkka126m3dVVA0VR0A6moXmfjwiR8PG12Ok8gOlr/okPhf2j120rvd4oc9s42eefD4XuRnPPMq5DhoDeO95HH69xsB/hg7eO9WTh2AMChIyc8MSopvp2mkspttdpGIJ8FUVnPLuG+dY6JT+jEgLfdS8j6fdQj4VqUcxN3Ohdi58rnN/H8Khqq3tuX+yT32+KKUPj/RENKI8VdO7HikXExW0CSHSRQOnfBPwrUeW+PDEwhtnU5ZF8Gt08juPWsi5sbJDg7aFJcXED5LIjj4aVMcq8dMcizL17k8Y6jowHiDqPHUVmqXhs+Rq7fPUmu0a6DXaSglDAEG4IuCNiDqDStaKM8K8s1q9Uz4vgBPBLCSVEsbxlhuudStx5i9eg8YDjmHnLCGaKUp7QR1YruNQpNtQfhTwmqjJy3ipkjjnGECRNB+iWQGRIpFZwb+wpVRaMXF92toYH/4yxmTEA4oO0hBUszgSESmQSTAL7aggAHtBvt3coGixzq4JQhgGZSQb2ZTlZTbYgggjyqC5l+csUhwyFWlBL4lgDHh0FrkD68pvZV20udFquY/5NJjHIiGBu07e2YzIsLyuWWaMJfv5bKQdgoAYi4Nm5W5flw0uKZ3VlnmMiAFiy3LE5mbxuNNbZd7WAAihytFBF2cYNhclm1d2OrPIx9pidzWecycDaNi6j1rdMZhwynxFVXjHBg4OlcyipLDOoycXlGKZrWINiDcEdD0IqfDri4CLhZF1v0R+jj9lrWP/qvfHeU2RiU9bdP/AHVYXiDwShU/SHodUAO5fxXy6ms6dEovg0oXxkuS48H5kkljXBrHmxam0ebRIl17TtTf2QdVA1Ymw3qe4PwhYVK2Z5Ha8kjaySPt3h0tsFGgGlU3D4LslWeIlnBvIx1aQj2r+DL0A0tttVtxvOYOHDKwVmWxcWz2t9q19RpV2nU4jxyZ2o0e6XeBPmTmLsVMcR+k2dxr2dgQVjPV/Fvq621qP4XgCIVQ3COqTTW0aaRxnRWbfs0Qju9WJqh8X48O8F8CB47Vpnzk9lhiNmwkDA/8oKfxX8alrXlnmZBdimvFZ0tbQaAbAbD0rsaV6RfKlREx+rWkl7GQ232IMutran+tKl4+EOF6d3UoGBZeuqjY2qG4xxZcDCJbjtpMyw/s2Hfl/wAoNh5sKifk/wCPPJK0mohg+kmc6jW4VL/WdzYeO9VJ6lxliPRdr0ilDMy0Ea6GksUWtelQzAbD08PKkGBarieSi1giuP8AHPmuHve0k2ZUPVEUWkkH7RzZAfMnpWW4/iZkbInWtC5x5Wmx0KNh7NLhzJE8JIDOhkzK8d7A7nTrfQ1WuD8j4hBmmieG+7SKRbyVTYyP4KvxA1rLbU5ttm1CPjgkiS+T/hVs7W3HZL/paZvhlT/mHwNXww6Uw4PgViXKAQANiQSNdidibkk263toBUiYixAQ3JNgPM7fjV+uO2OWZl0t8sIpXO89lw6/tYmUejzBVPvyGovh3FTEQw948VO4/jTbnLiAfFuEOZIgsCHowjFmYfecuffUOs5/gKw7I7m39T6OmWyKX0PoHkLjeYmEm4C50vuBcZh6ag++rmDWY8jRkYqMHpGwPuS1vy+FaaKm0zbgQ6lKM+D1RRRVkrhRRRQBRUVzPxs4TDSTiMylMto1Nmcs6oqg2Ot2HSoqD5RMO0rqAxRYoXWRQzGVptVjjjUFmYKyHTxI+qaAtNM8ThagoPlEwzzBAsuUhArmKUXkeZ4ezyFLghkNydND4V2HmsYpBFhyExL4cToXjlaFVYgBi+UBgLnTQkrboaAh+aJznGGw6q+JcZrHVII/76a2w8F3Y6bAmqrxDkdY4yBd3JzPI3tu3Vj4eQGgArTuD8tphoyAS7uc80z6yTOd3c/kNlFgKQ4jgLg6UBj3B5Skphe/f0U+DDVCPxHvFVvm+GSFrC4jckqdbeJXyI8PA1fObOBkd9dGU3BHQjUflUW2ITEIRKAQ2jqw7l/EEaqb6+VZ9i8E9y6ZoVvzQ2vtGXE3rcOVpPnHDcPYXkwyBGHUxG1iPHK1VOD5PIWOZGZSNcpIkjNttRZgPW9SHCJMRgHuwsM3ddTdN9r9PQ299TQ1MdycSvbpZbWpFzhw/iaWaQa6hVUFnboqj2mP9b6b0zj47hpBmJKHchbZfgdvdp5VUudeclMRhi7qHVuryW2zH7I6KNNq0JauO3EezJjoZ78y6IviQk4ti5HLdhhYgA0jezDECcigfWlfU5RuWPQVb+G4RVVIoo2iw6MGjib9JK/9/iD1fwXpYeVkcLw6OKDCousYijxHlJPKuaSVvHLooHS1TGCxeZxcda5pq3eqRJqbtvoiSHZ3ryYLU4mUHUUhLIQNjWhkydrZ5aRbarr9oaH4jemE7LmuAb/aJJIHgCSbe6l530rmH4ZKxDOOzj6vIcunkp1NV5eNPc8FuHlktib+h5iQhfM/0KjuZOMjBQNc/wBokWyAfqUIsZG/bIuFHvpzxrm2HDgiEZpLW7Rxov3EP5msj4vxhsRMxLFtSWYm5J8zVO3UbuI9GhRpNj3T7G7GpflfhRmnDEdyMhm8Cd0X3nX0BptwfgcmJey6KD35Dsvp4t4LV0nxMWBgCoBexyKdSx+tJJ4j89hpWbZZj0x7Niuv+Uui5chjPjZLbQRd8/4kzXVT5hEJP/EFaMKpvyYcFbD4JWkv2uIYzyE+137ZAfMLY+rGrkKu1Q2QSKN0982ztFFFSkQUUUUA14hgUmXI4uuZGtcjWN1kTUeDKp91RI5IwYBAiK63BWSRWU9q0wZGDXUh3NiLWGm2lWCigILC8m4WMqVR7qwcFpJGOYSvMCxZu8c8jnXe9tqOD8oYfCydpCJFJRUIMsrIVRQiAozEd1dtOp8TU7RQHkrTTEQ3p7XiRaAqHHOGZlNZbxXBGCU6d07+RrccXh73qm8x8ADg6VHZBTjtZJXNwluRRMHi8p3t4Eb1KR8VB0fr1tcH7y9fd8Kr+LwUkBKm5Toeqj+Ir3HJcb1j2VODwzXrtU1lDvi3K2dS0EnZ36atGfQjVP60qlY7lPHAm8ZcfaRgw+GhHwq4x4lhsbHxub04Xib/AFrN6gfmLGpIaicPmRz08Je2B7wDiiJh44cQrFUUBT7MkemoBIsVvrY/GpWPiGBGvziT/pg/kagF4wL6ofc38D/OvUsuEl9pV/zLY/vL/OpoaucfkV56GE3l9llk5rwK7NM3oFH5mmkvPmGHsxX83cn8FAqty8oYWUXRpF845Qw/da9MX+TpSdMRKPWNT+RFTfrM9yf++hD+hUXxFMsGL+U4L7GSP7qgH97U/jVY4lz+XucxJ8TqaVX5OI+s8h9I1H5k07i5Gwkerq7+cr2X4LYVG76+22yaOnn7JIpE/EJ8S+WNWdj9VRdvfbYetWjgPIBADYg2/wANDdj5M4291z5ipw8Ww0C5YwtvsRAAe8iw/OofHcyyuLJ9Gp+ye+fV9x7rVFO6U1iKwiaFMIcy5ZL8R4vFhl7KNVzLtEvsJ5yEdfLc9bdW/JvAm4hjM812ijIeYnZzvHEPUgkgbKp8ar/D8A80gijGp3PRB1Y/jp1rb+UuDJhoVjTYaknd2PtMx8TYelgKl09P8iLUXcbS0QU4pGFdKXFaBnhRRRQBRRRQBRRRQBRRRQBXCK7RQCUkd6j8VhL1KEUm8dAUbjPAA4OlZ1xXgrwMSo7vUVuOJwt6rfGOCBgdK5nBTWGdRm4PKMpinBFxShxBttTzjXLjxMWQaX1Hj6VDdv0NwfA71k2UuDNWu5TQsWJ9K8sfOkml86SLedRkmRVr/wBb16TFyD67D0Y/zpq0x8vjXgzV1g8yOpMc/wDeP++386azG+5v66/nXjtPOvDOK9UTlsGa+gr3hsO0jZEFz1PQeZ/lTrAcFlmOikDxO59B0rQuWuU1jA0/mfM1brocuyrZclwj1ydy2IlGmp1JO5Pn/KtBwUFhTfAYAAaCpWKO1XuuEUuxWNa91wCu0PAooooDldoooAooooAooooAooooArhFdooBN0vTSfDXp/XgrQFZ4hwcNuKqXFOSla/d/CtOkhpu+DB6UfPDPU8dGMz8jsNiw9/86aNyTJ4mtpfhw8KSPCx4VH44fA68kviY0OSJPE0onIrHcmtgHCh4V7HCx4U8cfgPJL4mTw8g+NzUxw/kVF+qPh/GtEXho8KWTBCulFL2PHJv3K3gOXVXpU7hsCB0p+sAFKrHXRyJxxWpdRQBXaAKKKKAKKKKAKKKKAKKKKAKKKKAKKKKAKKKKAKKKKAK5au0UBzKK5kHhRRQBkFGUUUUB3LRaiigCu0UUAUUUUAUUUUB/9k="/>
          <p:cNvSpPr>
            <a:spLocks noChangeAspect="1" noChangeArrowheads="1"/>
          </p:cNvSpPr>
          <p:nvPr/>
        </p:nvSpPr>
        <p:spPr bwMode="auto">
          <a:xfrm>
            <a:off x="0" y="-1036638"/>
            <a:ext cx="2114550" cy="216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202" name="AutoShape 8" descr="data:image/jpeg;base64,/9j/4AAQSkZJRgABAQAAAQABAAD/2wCEAAkGBhISERUUExMVFRUVFRgVFRQXFxcYFBQXFxQVFRQXFRYYHCYfFxkjGRUXHy8gIycpLCwsFR8xNjAqNSYrLCwBCQoKDgwOGg8PGiwkHyUsLC8sKjAsKSwsMCwqLCkpLCksLCwsLCwsLCwpLCwsLCwsLCwsKSksLCwsLCwsKSwsLP/AABEIAOMA3gMBIgACEQEDEQH/xAAcAAABBQEBAQAAAAAAAAAAAAAAAwQFBgcBAgj/xABHEAACAQIEAwUDCAcFCAMBAAABAgMAEQQSITEFBkETIlFhcTKBkQcUI0JScqGxM0NiksHR8CRTY4KiFTRzg5Oy4fEXJUQW/8QAGgEBAAMBAQEAAAAAAAAAAAAAAAMEBQIBBv/EACoRAAICAQQBAgUFAQAAAAAAAAABAgMRBBIhMRMiQVFhcYHxFDJCsfCh/9oADAMBAAIRAxEAPwDcaKKKAKKKKAKK5RegO0Vy9GagO1WPlFxuIiwd8K+SZp4I0awIu8yJYg9Dex9as2ak58OrgB1VgGDAMAQGUhlYX2IIBB6WoDLpefJ5cR2kbMuHeKERxez9J88wUU7M2UnRsS8RH+EfG9O+Gc84tYCH7B3jhnxMjyOY1eOPEzRLHFoe8Oya7HRQY7g3q+f7Ew+n0MWl7fRppeQSm2nWQB/vAHfWiXgOHYKGgiYIxdAY0IRiblkuO6SdbjWgKzgueHlLSLHGsCu0ZjeTLjCVh7UlYiLEnYR3uR3r9KYH5RMQBFaLDO+JTDyQhJWZUWfERQZJjl0IMoOYCxysLaa3k8Jh7Xtuyj7W1u1yL2lvDPbNbyvScfAMMubLBCuZxI1o0GZ1OZXaw1cNqGOoNAUqTn3EsJYlXDxywpiWleSRlib5vK0X0Glze2YltFuNDTDD/KHiFijlkTPHFlDFGIlmYcMOLcuuXKBcjbqCeljoc3AcO9s0ELWcyDNGhs7e04uPbPVtzSicIhFiIowQ2YEIos2QR5hpocgC33sANqAgOX+ZJ5MU+HmXD93DR4gNBI0i/SOyhSSBsF3G4sdL2q10ywPBoIb9jFHFffs40S+t9coH9GntAFFFFAFFFFAFFFFAFFFFAFFFFAFFFFAFeWak8TiVRSzEKqglidAABcknwtWNc187S45ikZZMPeyoDZpfBpCOn7PmL36RWWKCyySut2Pg0XinP+Ehbs1czSfYis1vvv7Ke81XuJfKc6i6LFGPGRr/AA2FZzjcauESygF20AGxI3J/ZH42qsYjGZjmdixPU/kBsPSqnknZyuEWvHXX3yzS8b8q0x0XEr/kivb3kGoLF89Tuf8AeMQ/nmKD4C1U2EySG0aM1/AH86m8DyVjpRfIEXxY2A9TsPeabH7s9U17RJ7hvyhzRn9NKB+02ce8Emr3wL5UoyAJyLf3qbD7yi/xG3hWVvyxh4v0+Nueqwx5z72Jyj414wMeFMmTDRYuaTwMqJfzZUU2HmzV1FOLzFnk2pcSR9K4XFLIoZGDKwuGU3UjxBG9LVifLfN64G6xgzLmBxEcLvNh4VPtMspXL2uouFOXTUk2tsXD8fHNGkkbB0dQysNiD+XpVuMslOUcDqiiiuzkKKKKAKKKKAKKKKAKKKKAKKKKAKKKKAKKKKAK4xrt6h+aOPJg8O8za2FkXq7nRVHqd/IGvG8LJ6lngpPyq8xEsMHGdLB57dQf0cR9dWI8AKpuEw4VS7aBQQCfS7MfQfjTdGklkLMc0krFmbpmY3Y+QAHuAFSHEIsyiGMXzWXzyg6k+ZNZFk/JPBr1w8cMlKbCS4yYuO6p0S+4QaLYfj76s2E5Nw8EfbYplRL6NIdWP2UQC7HyAPuq4x8ETA4ZppFVnC3WMuiF2NgFBcgAXOp6AGs6eA43EZ53kxkvSHChvm0K9E7ZQe6NNIxr1e+tXYrP0KUms/Fj6bnmMHs8FCFG3aygFj5rGNF/zFvSpOPtZI88zM5H2jf3BfZHuFO+A5YHy9lDEBcNGoUs9xbKwBJC+LSEnTQX1EljUVURB1ZR8DUcmvY7im+WyA//AJ9CrGS3aMBkLL2kcRvc5ogQXuDa+tt7Gq7i8EY9J8TC8d/93w4dO2I2UqIkRFPVjcgbAm1aZxnCvkAVCzNYKBux2Fqp83LGGaS+JlkmcadjhyFjTxVp2BzkbHIttN67hLjk5sis8CXDeNdnlkZiQpsY17sQi2ljWMaBShYbeFzfWrP8m/H2wuKbBNd0Mjrpr2bLc9p5IygE+FwajDg4YVzQ4OJMuoaUvO1x1+kbLfrtUfgUMWGMzkmfHu7Mx9r5uj9707SU6/sramfdHjXszb8LzFBI2VHB8xex9DsfdUmDWb8IniiwnaSkgCxJAJIvYCyqCdKlOEfKZgilnlfMpsfoZjfwOiVJXa28MjsrUUmi61QMD8pruIQ0Kq7TlZu8cscBsY5R17wdbX6pJ4VYOHc7YSeRY4pGLtsDFMo013dAB8arOA5gweWI/MT2mSHK0aIY0a8z4ZA5cN7Qexy2Bca7VYICRwnyqYaVQY4p3JPdQLGCymGWYOCZAoGWF9CQwNrrrSo+UDO0Qiwsz52IaMiMS5ThxiI3UGTLYqw0ZgRta+lQHDebuFoiKcNkfshO6oisqSPg2kaNe/f9DIyg2Cd+1wTanOK4lw851mwLHsu+yLGpaGKLDwgyS2ksAqShLKSSAQAbGgJvDfKFDLbsoMRIWKiMKsYMhMAnfLmkFsiMubNbVgBmpKL5S8OVztFOkWVWMrKmVS2GOKCELIWzdmDspFxa+op3wrA4LFxPbCgRrOyjMiqGaD+z54wpNlCpkHsnKLWAqSi5bwqqFWCMKCCFyiwKxGFdPKIlPTSgE+C8wfOHlQwzQvFkzLKI799SykGN2B0HjUtUfwrgOHw2YQRJHmtmyj2sost/Gw0HlUhQBRRRQBRRRQBRRRQHlqxv5ROOHE4wxqfosOSg8DIf0jeoHdHo3jWu4/E9nG7/AGEZv3QT/CvnzDuX7x3a7MfFmOZj+Jqnqp7Y4Rb0kFKWWP8AhosS3j3F8gLFz79BTrh3EJ3k7LBoGmf9YfZiF9yem96YY+QxxC2+W3vkOn+kj4Vc/k9waxC/1j3iet7XGvoKp0pfuLlzfSKNJw9WncX+cSIxR8TKM2Z10fsYzdUQEWBILGxOm1OcdHJkIaSQqBsWbL7lBy/hXvksAgHcm5+Jv/Gn3NT2jYHTSrbk92CsktuSu8msC17fWJt76vOPjsIz17Rfzqm8AwqxKGANyAbk331qaGMYslz+sX86nlp21uKsdVFNRSLbxyVuylVAe0+buyZfatdFkK+YRjaqLwTjEIGlh4enS3lb86uwnvjISrahGI/03FR/MXyWYfEOZMPKcJI2rJbNAxPULcFCT9k28qqxx0y3PcnlELj8T2qrFEbyTMsa+RY2v7gb+6mPNWJX500afo4QmGjHgsS5T8WuaneDcqf7LDYnEzxzSorCBEBCqzC2Y5tS3TawBPUiqLO5zrfUlrnzJ3/G/wAa7SRxnPJrPKmkAN6ecG4kFxmW+kqke9e8PwzCmXKrgYcAkVF4mbJi4GH98n4tlP4MfjUaypE0sSjg1Im/Wo+LlnDKABCgAKEb6GPN2Z36Zm+JrOOG/KPPBNLHIDKiSyIAxs4CyEAB+ot0a/rV54Nz3hMQQofs3P6uSwJ+618re41bhdGXBSlVKPPsODydg7k/N01i7HrYx9n2QUi9j9H3b720vXvGcpYSU3kgjY5i+oOrFUVr66giNAV2OQXGlS4ai9TEQjhMGkQKooUFmcgfadi7n1LMT76XorwX1oD1Xa8q1DNQHqiuA12gCiiigCiiigIbnCXLgcUfCCT/ALCKxDBJ7I9B8a2bn8//AF2K/wCCf4VjeEcXF/tD+FZutfKNLQrhjfmfFjtYUGxmJPpGMo912/Crry9iSrOoO0UhHqsLEVm3HZf7TAOl3/F9fyFX7luW+LRTs6lPeyMv8a9rWIRPLZZkyv8AIswCJr9VfyFSPNIGU28KqXJ0pVgpPs9393Q/lVy4pCJBqcotv19w8an8cnLhEHkiocsjcEoyLr9UflXcQ1rdba/Cn3CeGPO6xRDYasfZVRoWb3/G9WuHlzALdSJJmGjPnIW/gACAPTX1q/ZdGtYkZVdMrW3ErPL2MPzpCxPskb38K0B5D6iqvxXku1psEzEre8DG7MNP0bnci3sm9/EbUtwLnBGGVu6w0IIsQRoQR0PrWZalJ5ia9D2x2z7GPNYJG1hVKweEzvmPsof3m8PQb1feZnElgpv5+FVz5qFFl6f1erOlpcnuaK2tvUVti+SRwOPKjSloEM08I8JUY+isGY/AU0weYDpXji/EThkIBHbOMoH9ypHeJ/xGBsB0GtW71FR5KGm3ufp+5V8bxANiJm3zTSNfxu7EV7jxYPv+FPuW+BxZInkjEjSr2tmJEcUZYhBlHtO2Um50AtVsxHL+AcWGHEZt7UTFD8Nj7xWU6JNZSNtaiKe1v7DflfneWDKpJkj+wT3gP8Nj/wBp09K1XhvEo5kDxsCp+IPUEbg1iXEeUpYu9A5nUakWyzr4kqNH/wAvwpPg3MmIDWhxBhY6E5UYSeAYOCAw6G38q8rslW8PoWVxsWY9m+Xqjc08LxTY/tsOSCYI8N7agZZXnE0iqTq0R7CTbXKQL0pwnCYvEIHTisn7SnDYbMp3s3d3rvGeByniKzrEZFGGCZlMCvnX5wSA0n0kV+0WzRka3udKvpprKKLTTwyH4dheMQthoo+5CkMYsezb2Q3aiUk5s/shSDbVd9aWbCcVMREkkrh4gjK3zcAmTAS9pqoBuMV2aix+t1BuETypxQoGMzfOkgnTtjMSjdpLhHUIunZns0kS9h34w97kGnWF5d4kUXtZXYgJlVpdFPz2ORhIM57RlhU2YsTra5Otenh3h8XFbRqpmRFC/wC8fNsxdcPLdWMV/wCzmUQi47/t62sa7goOKu+UyYyOM9nmdxgu0VuxxZlyZFIydqMONRfXTS9d4bwTiWePtZJQoljM5+clu1K9sZJIrW7KFiYx2WnoMtzoFAUThrcVM0Bm7YXePtQow3zbsjhvpM36zte3vfLptbSr0K7RQBRRRQENzZhTLgsQg3aFwPXKSPxFYOkugYf11FfRU+1YJzFwn5tiZIR7IOaPzja5T4ez/lqjq4ZSkXdJLGYkBzCoEsb/AFVkv7nsfzq4cPn7PEwv4MrfA/yFVbicXaReY7p9b3Q/mKd8v8Q7Qqje0nx361HU8x+hJasSJXikXY4qZAAMszgehYkfga9Qh5GVFGZnICgbk/1v4VMcx8u4iWZJoomkEqLnK27sirlbPc6AgA3Om+tJMgwylUOeZhkd06BiB2MB8z7T9dhpWp54xhlGP4JSnhkg2NTDR/N4mBJ/TTDdz9lCNkGov6+NecHxRFsL2t+HpS0PK2GisMWzSykXMUZKxx+RIIJPTU9NqXk5b4Yw1gdPNZpAR7s1qoOSk8vs04JwjiKJrAcTiI0YX9ahuauHqT85jAzaCUDrfQSfkD6imZ5XgjN4sXOF+y6JIfcwy/jSwVYe+jvI1iAHKqmotqo3HkTXteYyTiR2uM4tPgg5cX4/AUgAT5V6xFl6C/l+P411Rp5mtv2MF9nMVj/muH7bQs0nZp4IbEs9upAGnxqg8U45mG+9z5m+9z11rQG4P26vDKC0UmVtDaSKRRYOh8xuKhR8kChs8mLBiGuUJaQjw3sD0vWbb+97jX0+PGtn3JXCIRFhht/ZoL/9OpdAelNo1DvmIyqLKifZRRlRf3R+NPDe9htV+uOIpGXfLNjfzFYnIIPh16jzppxLgsWKcAjLM5yrMo9ptcomX6wNvaGo8Tal1wrOcqBmO9h0HiegHrTWfifZOYsMO3xbAqoQ3jhFu87ObBiB1vlXqaq6mEMfMt6Sy3OPYY8qczvFIAWs4OXU6PY2KOep8D/Gte4TxZMQmZTqNGXqp8/51jnBuTocxWaZ5Wv3jDZYlJ1NpHBaU+YAFXPCcIMJBw0z9oBoshBzgbqWAF/Q1mx31erHBqzcLeOmX8LXclQ/A+Ykn7p7kq+1Gd79St9x+VTINXoyUllMpuLi8M4UFdtXaK6PDlq7RRQBRRRQCUw0rMvlJ4SXUSKO9Hf3ofaXz6H3GtPkGlV3j2CzqRXMoqSwzqMnF5RiWFl1vob732I/hT6bBDOuIiHeU/SJ1YdR98DY9a88Z4WYJSbdwnXy9K8RTlDmU3/IjwI61kyjKqRrRcbYmmvi1bBqUfQrve2nn/5qqcOxaHGwLcH6UH4BmH4iod8QZI2VGKFtcu9j10+sPTWqt85xOExMMjDRZVYSDVDYi4v09DY+tT1SjPj3ILYuPOOC/wCHxzuS8rC7HNlB2J+0eppVuK20AFPH4VhpfpY5uzDamMrmyk7hCDqPWmSxwqSIo5MU43NiIk9Qp/7mFaUbKYR4MmdV85c9f8PWHfETE5BoPaY2WNfvMdPdvT1sPAgvNKZD9lCUT972m/CovE4THTWzPDEo0VWlGVPJY4lYCmrclyMbvj4x9yCR/wAWZahnfKXXCJq9NGH7uWWBOI4MaGKM38bk/Em9JS4GFo2lhJCowEkZN8mb2WU75T4HaqljeUl7URQ4ueaUWMjCNEjgQ9X1JZz9VLjxJAFWvB4UQxiFAY4wcz5mMk0zW0MjWsADrlWwrqlT3Jps51Hj2PKR5w0JzXB6CnM0xtrvXZDdgFU6gWsNTqRXMc0MRyyWkkG6X7iHezkaseuUe+r9tkIcyMymuyx4iIYDBM5LAaDdtlHqx29N6dSzwRe0c58FOVPex1PuFQnEua1GhIsuyiwQfdUaCqz/ALSmxsxjhsAFLSSMbRwoN5JG6KPAak2AqjLUTnxHhGnDSV18z5ZYsZzBPinOHw+VVsWe3chiQe1JM2+UeJJJ2FOMDho1Ts48whJvI57suLYbF/sQjog99J8L4QiR5EDCG4cs4tJi3G0s32UH1I9gN9SakCV23qSmjd6pEGo1O30wPSRajLp5DpUijNsbg9CNwfEU1wmHC67GlWQ73NXXWmsYM5WSTymNeO4lxGMULh4mCT20K30jmX3gA+II8KtfKnOazBUkIznRW2Enl5Npt16VVcc6iCeR2tGIXje/6wsh7NAOrB8pHgKz3hvG8lgSNdwTvbw8/PyrCshKix7XwfSUzWoqW4+l1avVZ/ybz+HCxTsL/q5SdG6ZXPRvPr1sd76r3q1CxTXBXnBweGe6K5eu1IcBRRRQHDTHGQ3p/SUi0BQeZOCB1OlZrjMK0L5Tt0P8K3XG4S4qjczcvBwdKisrU1glqsdbyjOxJY/1pUtBOsilJbEEWN9m8m8/OonF4Zo2Ktv08/8AzRDN/I1kzrcXhmtCxNZRIywmCSJWZhh3lRGb60aswBDddj7X8RVglZllZZhlyEhIAbRxRg9ywBsxK2OY3vfeoHA41WBilsVPdBO1uit5eDdKsGB4oEyw4pe0Qd2NzpIg+yJBqCPDY+G9XNNcs+tZKGqok45reB+vEALBVH8qjMdxqd5DDBYSbvJa6wKdiR1kI2XzudKT4qWMhiwb57LmlfL/ALqhIAMgHdZiPZHvIA3ccOwqwpkjJ8STqzsdSzHqxrag4zXpPn5qVb9fYvgMMIEyJ4kszG7ux9p3Y6lj416jF3F7nX+ddv8AaNcw8oDC2uo/OpkiBtvse4bGqk6DRc8ciq52WQWKX8L3OvlWYcTwnEY2KNhcQXubkRu6ub6srqCHBOt71q00akjMFseh9xB9aVnxAAsHf0DG1U76JSnuXJoabUwhXtZkOC5GxctnxbfNozrlbXEOPBIRqD5vlFXbBcOihiCLGEiDArFfM0jjaXEv+sfwXZegp9LiVU6KL/aOp+JrzMkcNmxFyx1WAGzWOoaU/UX9n2jXGxVrM39iR2yte2tfcSbiJJ1NKwWJ0p1h+blAAtGt72RVXLb8zSuJEZEcqJlEyZ8o2U3sSPI1LVqVOW1rBBdpHVDdnJxiAPKkpJQqmR2KxqbMRqSTsiDq56dBqTpelYMNnbfKoBZ26KoFyfhVE5p5uWWQZO7El+yTwH228Xbc+4dK9vu2eldnOm03k5l0K8XxkmPxUWHUiNNdN1hjUF5JG2zsFBJPU6VYuCYOKEAxRrEp2ZlV8Q46NK5Byk75VsACNKrXycsJXxsxFwmHEY/5r97/AEp+NW3Cvm1IqvRSp5ci3qb3XhQDmDApKpZECyqhkVlAXtVQXkRgNMwHeB8jvfRxyhzq6WRyXQC4HUL4pff7vwrkcwVu0Y2SG8rnwRVYOP8AMDb1IqgcGXEsnaRRSMIzcsqkqpAuR56bgXsDVHU1OqzMC/pLVbXiZ9F4bEK6hlIIIuCKWFUHkTmENlW/0cuqA/Vf6y++3xPnV+U1Ypt8kckVtXjlg7RRRUxEFcIrtFAN5I71GY3A3FTRWkZIr0BmnMfKwkB0/ryqg47gs0R2zAfGt6xODBqB4lwNWvpXEq4y7O4WSj0Y5E4bTVWHQ/l504/2s0o+bD29AZDtGo2v9p/s/jTvmnht5jFh9ZE1kf6sIOwYjdzuF99Q2Hw4RbDQjVr6sx6knqaoW0+N7kX6rvJwyY4XjZOHsMp7ha4fqzH2hL+0R47j4C3vkdFmhA7NjZlH6t9yv3Tuvwqp8OxQmBiexJHX64GtvvDp/Pd5y9xA4OYwSktBKLXPVOh++h193nU2m1LUue/7K+r0qlDj8E8MR+zegNrtalJsC8blbhuqsNmU6qw9R+VRuP4kyyLFGokmaxy3ssaX1eQjYb26k7VuKWVk+ccGntLDiFUxqT4jX3WpjMR9X+ugt4mnDsQhBFxcW9Sah+I4+USdhhUz4q13a4y4VfrFmOivbdj7Owu20dtqgsndNLseEJ8c42mEG4OI8NCsH8DL5bL61Q2x+KxkhXDxyTNe7MLkC9+9I50X1JFWrCcoQXvIxxb9QpZMIh63b25zfwKg1PxYRQoRmBVfZhjURwJ6Itr+p1qgozte78Gq5V0R2/krXAuV1jIfFSfOJB/+eE3iFtbTTbMPFU08zVswzu2Z5GBdiNtEQAWVEHRVHxpNpbDKAAPAaU8wmFAW52Pn6Vdp06g9z7M+/Vb1hLgjeMTN80xccYLSvh2ZFG7BGHaqttzkJNuutYc8zSNvX0RDh1zA6gqcysN1Ntx7tKUx/DYM2f5thGlP61o0zE+JGXvH1qC6uSm3jOSxp7oOvbnDRSPk94b2GBkvo2KkXIDuYogMzj9nM1getWeCBtEUXJ28PeegG5NJjCszsxJkka126m3dVVA0VR0A6moXmfjwiR8PG12Ok8gOlr/okPhf2j120rvd4oc9s42eefD4XuRnPPMq5DhoDeO95HH69xsB/hg7eO9WTh2AMChIyc8MSopvp2mkspttdpGIJ8FUVnPLuG+dY6JT+jEgLfdS8j6fdQj4VqUcxN3Ohdi58rnN/H8Khqq3tuX+yT32+KKUPj/RENKI8VdO7HikXExW0CSHSRQOnfBPwrUeW+PDEwhtnU5ZF8Gt08juPWsi5sbJDg7aFJcXED5LIjj4aVMcq8dMcizL17k8Y6jowHiDqPHUVmqXhs+Rq7fPUmu0a6DXaSglDAEG4IuCNiDqDStaKM8K8s1q9Uz4vgBPBLCSVEsbxlhuudStx5i9eg8YDjmHnLCGaKUp7QR1YruNQpNtQfhTwmqjJy3ipkjjnGECRNB+iWQGRIpFZwb+wpVRaMXF92toYH/4yxmTEA4oO0hBUszgSESmQSTAL7aggAHtBvt3coGixzq4JQhgGZSQb2ZTlZTbYgggjyqC5l+csUhwyFWlBL4lgDHh0FrkD68pvZV20udFquY/5NJjHIiGBu07e2YzIsLyuWWaMJfv5bKQdgoAYi4Nm5W5flw0uKZ3VlnmMiAFiy3LE5mbxuNNbZd7WAAihytFBF2cYNhclm1d2OrPIx9pidzWecycDaNi6j1rdMZhwynxFVXjHBg4OlcyipLDOoycXlGKZrWINiDcEdD0IqfDri4CLhZF1v0R+jj9lrWP/qvfHeU2RiU9bdP/AHVYXiDwShU/SHodUAO5fxXy6ms6dEovg0oXxkuS48H5kkljXBrHmxam0ebRIl17TtTf2QdVA1Ymw3qe4PwhYVK2Z5Ha8kjaySPt3h0tsFGgGlU3D4LslWeIlnBvIx1aQj2r+DL0A0tttVtxvOYOHDKwVmWxcWz2t9q19RpV2nU4jxyZ2o0e6XeBPmTmLsVMcR+k2dxr2dgQVjPV/Fvq621qP4XgCIVQ3COqTTW0aaRxnRWbfs0Qju9WJqh8X48O8F8CB47Vpnzk9lhiNmwkDA/8oKfxX8alrXlnmZBdimvFZ0tbQaAbAbD0rsaV6RfKlREx+rWkl7GQ232IMutran+tKl4+EOF6d3UoGBZeuqjY2qG4xxZcDCJbjtpMyw/s2Hfl/wAoNh5sKifk/wCPPJK0mohg+kmc6jW4VL/WdzYeO9VJ6lxliPRdr0ilDMy0Ea6GksUWtelQzAbD08PKkGBarieSi1giuP8AHPmuHve0k2ZUPVEUWkkH7RzZAfMnpWW4/iZkbInWtC5x5Wmx0KNh7NLhzJE8JIDOhkzK8d7A7nTrfQ1WuD8j4hBmmieG+7SKRbyVTYyP4KvxA1rLbU5ttm1CPjgkiS+T/hVs7W3HZL/paZvhlT/mHwNXww6Uw4PgViXKAQANiQSNdidibkk263toBUiYixAQ3JNgPM7fjV+uO2OWZl0t8sIpXO89lw6/tYmUejzBVPvyGovh3FTEQw948VO4/jTbnLiAfFuEOZIgsCHowjFmYfecuffUOs5/gKw7I7m39T6OmWyKX0PoHkLjeYmEm4C50vuBcZh6ag++rmDWY8jRkYqMHpGwPuS1vy+FaaKm0zbgQ6lKM+D1RRRVkrhRRRQBRUVzPxs4TDSTiMylMto1Nmcs6oqg2Ot2HSoqD5RMO0rqAxRYoXWRQzGVptVjjjUFmYKyHTxI+qaAtNM8ThagoPlEwzzBAsuUhArmKUXkeZ4ezyFLghkNydND4V2HmsYpBFhyExL4cToXjlaFVYgBi+UBgLnTQkrboaAh+aJznGGw6q+JcZrHVII/76a2w8F3Y6bAmqrxDkdY4yBd3JzPI3tu3Vj4eQGgArTuD8tphoyAS7uc80z6yTOd3c/kNlFgKQ4jgLg6UBj3B5Skphe/f0U+DDVCPxHvFVvm+GSFrC4jckqdbeJXyI8PA1fObOBkd9dGU3BHQjUflUW2ITEIRKAQ2jqw7l/EEaqb6+VZ9i8E9y6ZoVvzQ2vtGXE3rcOVpPnHDcPYXkwyBGHUxG1iPHK1VOD5PIWOZGZSNcpIkjNttRZgPW9SHCJMRgHuwsM3ddTdN9r9PQ299TQ1MdycSvbpZbWpFzhw/iaWaQa6hVUFnboqj2mP9b6b0zj47hpBmJKHchbZfgdvdp5VUudeclMRhi7qHVuryW2zH7I6KNNq0JauO3EezJjoZ78y6IviQk4ti5HLdhhYgA0jezDECcigfWlfU5RuWPQVb+G4RVVIoo2iw6MGjib9JK/9/iD1fwXpYeVkcLw6OKDCousYijxHlJPKuaSVvHLooHS1TGCxeZxcda5pq3eqRJqbtvoiSHZ3ryYLU4mUHUUhLIQNjWhkydrZ5aRbarr9oaH4jemE7LmuAb/aJJIHgCSbe6l530rmH4ZKxDOOzj6vIcunkp1NV5eNPc8FuHlktib+h5iQhfM/0KjuZOMjBQNc/wBokWyAfqUIsZG/bIuFHvpzxrm2HDgiEZpLW7Rxov3EP5msj4vxhsRMxLFtSWYm5J8zVO3UbuI9GhRpNj3T7G7GpflfhRmnDEdyMhm8Cd0X3nX0BptwfgcmJey6KD35Dsvp4t4LV0nxMWBgCoBexyKdSx+tJJ4j89hpWbZZj0x7Niuv+Uui5chjPjZLbQRd8/4kzXVT5hEJP/EFaMKpvyYcFbD4JWkv2uIYzyE+137ZAfMLY+rGrkKu1Q2QSKN0982ztFFFSkQUUUUA14hgUmXI4uuZGtcjWN1kTUeDKp91RI5IwYBAiK63BWSRWU9q0wZGDXUh3NiLWGm2lWCigILC8m4WMqVR7qwcFpJGOYSvMCxZu8c8jnXe9tqOD8oYfCydpCJFJRUIMsrIVRQiAozEd1dtOp8TU7RQHkrTTEQ3p7XiRaAqHHOGZlNZbxXBGCU6d07+RrccXh73qm8x8ADg6VHZBTjtZJXNwluRRMHi8p3t4Eb1KR8VB0fr1tcH7y9fd8Kr+LwUkBKm5Toeqj+Ir3HJcb1j2VODwzXrtU1lDvi3K2dS0EnZ36atGfQjVP60qlY7lPHAm8ZcfaRgw+GhHwq4x4lhsbHxub04Xib/AFrN6gfmLGpIaicPmRz08Je2B7wDiiJh44cQrFUUBT7MkemoBIsVvrY/GpWPiGBGvziT/pg/kagF4wL6ofc38D/OvUsuEl9pV/zLY/vL/OpoaucfkV56GE3l9llk5rwK7NM3oFH5mmkvPmGHsxX83cn8FAqty8oYWUXRpF845Qw/da9MX+TpSdMRKPWNT+RFTfrM9yf++hD+hUXxFMsGL+U4L7GSP7qgH97U/jVY4lz+XucxJ8TqaVX5OI+s8h9I1H5k07i5Gwkerq7+cr2X4LYVG76+22yaOnn7JIpE/EJ8S+WNWdj9VRdvfbYetWjgPIBADYg2/wANDdj5M4291z5ipw8Ww0C5YwtvsRAAe8iw/OofHcyyuLJ9Gp+ye+fV9x7rVFO6U1iKwiaFMIcy5ZL8R4vFhl7KNVzLtEvsJ5yEdfLc9bdW/JvAm4hjM812ijIeYnZzvHEPUgkgbKp8ar/D8A80gijGp3PRB1Y/jp1rb+UuDJhoVjTYaknd2PtMx8TYelgKl09P8iLUXcbS0QU4pGFdKXFaBnhRRRQBRRRQBRRRQBRRRQBXCK7RQCUkd6j8VhL1KEUm8dAUbjPAA4OlZ1xXgrwMSo7vUVuOJwt6rfGOCBgdK5nBTWGdRm4PKMpinBFxShxBttTzjXLjxMWQaX1Hj6VDdv0NwfA71k2UuDNWu5TQsWJ9K8sfOkml86SLedRkmRVr/wBb16TFyD67D0Y/zpq0x8vjXgzV1g8yOpMc/wDeP++386azG+5v66/nXjtPOvDOK9UTlsGa+gr3hsO0jZEFz1PQeZ/lTrAcFlmOikDxO59B0rQuWuU1jA0/mfM1brocuyrZclwj1ydy2IlGmp1JO5Pn/KtBwUFhTfAYAAaCpWKO1XuuEUuxWNa91wCu0PAooooDldoooAooooAooooAooooArhFdooBN0vTSfDXp/XgrQFZ4hwcNuKqXFOSla/d/CtOkhpu+DB6UfPDPU8dGMz8jsNiw9/86aNyTJ4mtpfhw8KSPCx4VH44fA68kviY0OSJPE0onIrHcmtgHCh4V7HCx4U8cfgPJL4mTw8g+NzUxw/kVF+qPh/GtEXho8KWTBCulFL2PHJv3K3gOXVXpU7hsCB0p+sAFKrHXRyJxxWpdRQBXaAKKKKAKKKKAKKKKAKKKKAKKKKAKKKKAKKKKAKKKKAK5au0UBzKK5kHhRRQBkFGUUUUB3LRaiigCu0UUAUUUUAUUUUB/9k="/>
          <p:cNvSpPr>
            <a:spLocks noChangeAspect="1" noChangeArrowheads="1"/>
          </p:cNvSpPr>
          <p:nvPr/>
        </p:nvSpPr>
        <p:spPr bwMode="auto">
          <a:xfrm>
            <a:off x="0" y="-1036638"/>
            <a:ext cx="2114550" cy="216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9950" name="Picture 14" descr="http://2.bp.blogspot.com/-prb_PCS0_D0/TgpKuqS5UxI/AAAAAAAAAK8/SZza1dIu1b0/s1600/manipulandomagnetism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1700" y="4572000"/>
            <a:ext cx="2857500" cy="21431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Retângulo 13"/>
          <p:cNvSpPr/>
          <p:nvPr/>
        </p:nvSpPr>
        <p:spPr>
          <a:xfrm>
            <a:off x="2819400" y="685800"/>
            <a:ext cx="35052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Salientando-se que o sistema hemático no corpo físico representa o conjunto das energias circulantes no corpo espiritual ou psicossoma, ...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1800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3124200" y="-76200"/>
            <a:ext cx="6019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Relacionados com os centros psicossomáticos, os variados núcleos da vida sanguínea produzem as grandes coletividades corpusculares das hemácias, dos leucócitos, trombócitos, macrófagos, linfócitos, histiócitos, plasmócitos, monócitos e outras unidades a se dividirem, inteligentemente, em famílias numerosas, movimentando-se em trabalho constante, desde os fulcros geradores do baço e da medula óssea, do fígado e dos gânglios, até o âmago dos órgãos.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228600" y="4419600"/>
            <a:ext cx="5410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Fácil entender que todo desregramento de natureza física ou moral faz-se refletir, de imediato, por reações mentais conseqüentes, sobre as províncias celulares, determinando situações favoráveis ou desfavoráveis ao equilíbrio orgânico.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149" name="Picture 5" descr="http://static.hsw.com.br/gif/artificial-bloo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2875472" cy="304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51" name="Picture 7" descr="http://api.ning.com/files/2qOqAR2fMPSJRrqz09otMyqBCTncGnZ0LCW1fYsGcuUpt9xGqr7quyh422hTogxCg7JCsfh90EJgTwZc3CqTN8sPnWV0v4xO/hirn_modell_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1" y="3651191"/>
            <a:ext cx="2590800" cy="29782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410018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228600" y="152400"/>
            <a:ext cx="472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pensamento é a força que, devidamente orientada, no sentido de garantir o nível das entidades celulares no reino fisiológico, lhes facilita a migração ou lhes acelera a mobilidade para certos efeitos de preservação ou defensiva, seja na improvisação de elementos combativos e imunológicos ou na impugnação aos processos patogênicos, com a intervenção da consciência profunda.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419600" y="4244975"/>
            <a:ext cx="449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Deduzimos, sem dificuldade, que se é possível a hipnotização da mente humana, com vistas a certos fins, com mais propriedade operar-se-á a magnetização das entidades corpusculares, para efeitos determinados, no ajustamento das células.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173" name="Picture 5" descr="http://www.docelimao.com.br/images/gripe-sintom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"/>
            <a:ext cx="3733800" cy="32003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75" y="3963988"/>
            <a:ext cx="164782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3749675"/>
            <a:ext cx="128587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tângulo 25"/>
          <p:cNvSpPr/>
          <p:nvPr/>
        </p:nvSpPr>
        <p:spPr>
          <a:xfrm>
            <a:off x="3024188" y="4464050"/>
            <a:ext cx="101441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salivação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990600" y="6324600"/>
            <a:ext cx="25908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Reflexo condicionado</a:t>
            </a:r>
          </a:p>
        </p:txBody>
      </p:sp>
      <p:pic>
        <p:nvPicPr>
          <p:cNvPr id="28" name="Picture 5" descr="http://soucatequista.com.br/wp-content/uploads/2011/04/manchaTin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8438" y="4964113"/>
            <a:ext cx="530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6506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26" grpId="0"/>
      <p:bldP spid="27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819400" y="152400"/>
            <a:ext cx="60198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Médium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Passista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Entendemos que a mediunidade curativa se reveste da mais alta importância, desde que alicerçada nos sentimentos mais puros da mais pura fraternidade.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É claro que não nos reportamos aos magnetizadores que desenvolvem as forças que lhes são peculiares, no trato da saúde humana. </a:t>
            </a: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Referimo-nos, sim, aos intérpretes da Espiritualidade Superior, consagrados à assistência providencial aos enfermos, para encorajar-lhes a ação.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195" name="Retângulo 2"/>
          <p:cNvSpPr>
            <a:spLocks noChangeArrowheads="1"/>
          </p:cNvSpPr>
          <p:nvPr/>
        </p:nvSpPr>
        <p:spPr bwMode="auto">
          <a:xfrm>
            <a:off x="76200" y="3417888"/>
            <a:ext cx="6324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Decerto, o estudo da constituição humana lhes é naturalmente aconselhável, tanto quanto ao aluno de enfermagem, embora não seja médico, se recomenda a aquisição de conhecimentos do corpo em si. </a:t>
            </a:r>
          </a:p>
        </p:txBody>
      </p:sp>
      <p:pic>
        <p:nvPicPr>
          <p:cNvPr id="8197" name="Picture 5" descr="http://www.casadocaminho.com.br/imgs/pass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2381250" cy="27717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Retângulo 4"/>
          <p:cNvSpPr/>
          <p:nvPr/>
        </p:nvSpPr>
        <p:spPr>
          <a:xfrm>
            <a:off x="2819400" y="5257800"/>
            <a:ext cx="6172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 do mesmo modo que esse aprendiz de rudimentos da Medicina precisa atentar para a assepsia do seu quadro de trabalho, o médium passista necessitará vigilância no seu campo de ação, porquanto de sua higiene espiritual resultará o reflexo benfazejo naqueles que se proponha socorrer.</a:t>
            </a:r>
          </a:p>
        </p:txBody>
      </p:sp>
      <p:pic>
        <p:nvPicPr>
          <p:cNvPr id="8199" name="Picture 7" descr="http://www.univap.br/campi/villa_branca/galeria/lab_anatom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124200"/>
            <a:ext cx="2286000" cy="17221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201" name="Picture 9" descr="http://www.arazao.net/images/limpeza-psiquica-higiene-da-men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803212"/>
            <a:ext cx="2590800" cy="19023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143204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5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876800" y="-34488"/>
            <a:ext cx="4038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Eis porque se lhe pede a sustentação de hábitos nobres e atividades limpas, com a simplicidade e a humildade por alicerces no serviço de socorro aos doentes, de vez que semelhantes fatores funcionarão à maneira do tungstênio na lâmpada elétrica, suscetível de irradiar a força da usina, produzindo a luz necessária à expulsão da sombra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.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28600" y="4648200"/>
            <a:ext cx="86868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investimento cultural ampliar-lhe-á os recursos psicológicos, facilitando-lhe a recepção das ordens e avisos dos instrutores que lhe propiciem amparo, e o asseio mental lhe consolidará a influência, purificando-a, além de dotar-lhe a presença com a indispensável autoridade moral, capaz de induzir o enfermo ao despertamento das próprias forças de reação.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223" name="Picture 7" descr="http://luzagas.blog.uol.com.br/images/mediunidadecomjes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4762500" cy="4419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553385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FF99"/>
            </a:gs>
            <a:gs pos="100000">
              <a:srgbClr val="FF66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2250"/>
            <a:ext cx="4787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250"/>
            <a:ext cx="349135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3810000"/>
            <a:ext cx="8839200" cy="2820988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400" b="1" dirty="0" smtClean="0">
                <a:solidFill>
                  <a:srgbClr val="002060"/>
                </a:solidFill>
                <a:latin typeface="Tahoma" pitchFamily="34" charset="0"/>
                <a:hlinkClick r:id="rId5"/>
              </a:rPr>
              <a:t>Escreveu Kardec na Revista Espírita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400" b="1" dirty="0" smtClean="0">
                <a:solidFill>
                  <a:srgbClr val="002060"/>
                </a:solidFill>
                <a:latin typeface="Tahoma" pitchFamily="34" charset="0"/>
                <a:hlinkClick r:id="rId5"/>
              </a:rPr>
              <a:t>de Março 1858:</a:t>
            </a:r>
            <a:endParaRPr lang="de-CH" sz="2400" b="1" dirty="0" smtClean="0">
              <a:solidFill>
                <a:srgbClr val="002060"/>
              </a:solidFill>
              <a:latin typeface="Tahoma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400" b="1" dirty="0" smtClean="0">
                <a:solidFill>
                  <a:srgbClr val="002060"/>
                </a:solidFill>
                <a:latin typeface="Verdana" pitchFamily="34" charset="0"/>
              </a:rPr>
              <a:t>"O Magnetismo preparou o caminho do Espiritismo(...). Dos fenômenos magnéticos, do sonambulismo e do êxtase às manifestações espíritas(...) sua conexão é tal que, por assim dizer, é impossível falar de um </a:t>
            </a:r>
            <a:r>
              <a:rPr lang="de-CH" sz="2400" b="1" dirty="0" smtClean="0">
                <a:solidFill>
                  <a:srgbClr val="000099"/>
                </a:solidFill>
                <a:latin typeface="Verdana" pitchFamily="34" charset="0"/>
              </a:rPr>
              <a:t>sem falar de outro". 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140200" y="765175"/>
            <a:ext cx="4165600" cy="3294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de-CH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Os vínculos do futuro Codificador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com o magnetismo  iniciam-se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quando em 1854 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interessa-se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pelas informações que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lhe são transmitidas </a:t>
            </a:r>
          </a:p>
          <a:p>
            <a:pPr algn="ctr" defTabSz="762000" eaLnBrk="0" hangingPunct="0">
              <a:defRPr/>
            </a:pP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pelo magnetizador </a:t>
            </a:r>
          </a:p>
          <a:p>
            <a:pPr algn="ctr" defTabSz="762000" eaLnBrk="0" hangingPunct="0">
              <a:defRPr/>
            </a:pPr>
            <a:r>
              <a:rPr lang="de-CH" b="1" i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Fortier</a:t>
            </a:r>
            <a:r>
              <a:rPr lang="de-CH" b="1" dirty="0">
                <a:solidFill>
                  <a:srgbClr val="3F2D3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,  sobre as mesas girantes.</a:t>
            </a:r>
            <a:endParaRPr lang="de-CH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+mn-cs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+mn-cs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defTabSz="762000" eaLnBrk="0" hangingPunct="0">
              <a:defRPr/>
            </a:pPr>
            <a:endParaRPr lang="de-C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17094" name="Retângulo 5"/>
          <p:cNvSpPr>
            <a:spLocks noChangeArrowheads="1"/>
          </p:cNvSpPr>
          <p:nvPr/>
        </p:nvSpPr>
        <p:spPr bwMode="auto">
          <a:xfrm>
            <a:off x="1619672" y="6381328"/>
            <a:ext cx="5480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6"/>
              </a:rPr>
              <a:t>http://pt.wikipedia.org/wiki/Mesas_girantes</a:t>
            </a:r>
            <a:endParaRPr lang="pt-BR" b="1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 autoUpdateAnimBg="0"/>
      <p:bldP spid="49157" grpId="0" autoUpdateAnimBg="0"/>
      <p:bldP spid="21709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685800" y="609600"/>
            <a:ext cx="77724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Mecanismo do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Passe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Tendo mencionado o fenômeno hipnótico em diversas passagens de nossas anotações, a ele recorreremos, ainda uma vez, para definir o medianeiro do passe magnético por autêntico representante do magnetizador espiritual, à frente do enfermo.</a:t>
            </a:r>
          </a:p>
          <a:p>
            <a:pPr algn="ctr" eaLnBrk="0" hangingPunct="0">
              <a:lnSpc>
                <a:spcPct val="150000"/>
              </a:lnSpc>
              <a:defRPr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Estabelecido o clima de confiança, qual acontece entre o doente e o médico preferido, cria-se a ligação sutil entre o necessitado e o socorrista e, por semelhante elo de forças, ainda imponderáveis no mundo, verte o auxílio da Esfera Superior, na medida dos créditos de um e outro.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007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spiritualismo.hostmach.com.br/imagens/curas/passe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0"/>
            <a:ext cx="3643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6357938" y="714375"/>
            <a:ext cx="22145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Comanda as forças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subconscientes sob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a determinação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direta da </a:t>
            </a:r>
            <a:r>
              <a:rPr lang="pt-BR" sz="1600" b="1" dirty="0">
                <a:solidFill>
                  <a:srgbClr val="00FFFF"/>
                </a:solidFill>
                <a:latin typeface="Arial" charset="0"/>
                <a:cs typeface="Arial" charset="0"/>
              </a:rPr>
              <a:t>vontade.</a:t>
            </a:r>
          </a:p>
        </p:txBody>
      </p:sp>
      <p:sp>
        <p:nvSpPr>
          <p:cNvPr id="14340" name="Retângulo 2"/>
          <p:cNvSpPr>
            <a:spLocks noChangeArrowheads="1"/>
          </p:cNvSpPr>
          <p:nvPr/>
        </p:nvSpPr>
        <p:spPr bwMode="auto">
          <a:xfrm>
            <a:off x="1857375" y="214313"/>
            <a:ext cx="557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REFLEXO CONDICIONADO ESPECÍFICO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(Hipnoterapia)</a:t>
            </a:r>
          </a:p>
        </p:txBody>
      </p:sp>
      <p:sp>
        <p:nvSpPr>
          <p:cNvPr id="4" name="Retângulo 3"/>
          <p:cNvSpPr/>
          <p:nvPr/>
        </p:nvSpPr>
        <p:spPr>
          <a:xfrm>
            <a:off x="1928813" y="2143125"/>
            <a:ext cx="15001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hipnotizador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785813" y="33845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Inspira confiança </a:t>
            </a:r>
          </a:p>
          <a:p>
            <a:pPr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Bom ânimo</a:t>
            </a:r>
          </a:p>
          <a:p>
            <a:pPr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Carinho manifesto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7572375" y="3429000"/>
            <a:ext cx="1428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 Atitude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simpática</a:t>
            </a:r>
          </a:p>
          <a:p>
            <a:pPr>
              <a:buFontTx/>
              <a:buBlip>
                <a:blip r:embed="rId3"/>
              </a:buBlip>
            </a:pPr>
            <a:endParaRPr lang="pt-BR" sz="16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buFontTx/>
              <a:buBlip>
                <a:blip r:embed="rId3"/>
              </a:buBlip>
            </a:pPr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 Disposto a aceitar a orientação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857875" y="2422525"/>
            <a:ext cx="157162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Contato fluxo energético</a:t>
            </a:r>
          </a:p>
          <a:p>
            <a:pPr>
              <a:defRPr/>
            </a:pPr>
            <a:r>
              <a:rPr 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sobre a </a:t>
            </a:r>
            <a:r>
              <a:rPr lang="pt-B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epífise/pineal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4214813" y="5715000"/>
            <a:ext cx="1000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circuito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fechado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5715000" y="3786188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  <a:latin typeface="Arial" charset="0"/>
                <a:cs typeface="Arial" charset="0"/>
              </a:rPr>
              <a:t>E</a:t>
            </a:r>
            <a:r>
              <a:rPr lang="pt-BR" sz="1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nfermo</a:t>
            </a:r>
            <a:endParaRPr lang="pt-BR" sz="16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500438" y="2643188"/>
            <a:ext cx="2357437" cy="2714625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rot="16200000" flipH="1">
            <a:off x="4321969" y="5464969"/>
            <a:ext cx="64293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>
            <a:off x="1821657" y="2678906"/>
            <a:ext cx="857250" cy="5000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V="1">
            <a:off x="6500813" y="1785938"/>
            <a:ext cx="1285875" cy="7143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6786563" y="3998913"/>
            <a:ext cx="785812" cy="15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42875" y="119063"/>
            <a:ext cx="20716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BR" sz="1400" b="1" dirty="0">
                <a:solidFill>
                  <a:srgbClr val="66FFFF"/>
                </a:solidFill>
                <a:latin typeface="Arial" pitchFamily="34" charset="0"/>
                <a:ea typeface="Times New Roman" pitchFamily="18" charset="0"/>
                <a:hlinkClick r:id="rId4" action="ppaction://hlinkfile"/>
              </a:rPr>
              <a:t>M.M. Cap. 14, p.101</a:t>
            </a:r>
            <a:endParaRPr lang="pt-BR" sz="1050" dirty="0">
              <a:solidFill>
                <a:srgbClr val="66FFFF"/>
              </a:solidFill>
              <a:latin typeface="Arial" pitchFamily="34" charset="0"/>
              <a:cs typeface="+mn-cs"/>
              <a:hlinkClick r:id="rId4" action="ppaction://hlinkfile"/>
            </a:endParaRPr>
          </a:p>
          <a:p>
            <a:pPr algn="ctr" eaLnBrk="0" hangingPunct="0">
              <a:tabLst>
                <a:tab pos="284163" algn="l"/>
              </a:tabLst>
              <a:defRPr/>
            </a:pPr>
            <a:r>
              <a:rPr lang="pt-BR" sz="1400" b="1" dirty="0">
                <a:solidFill>
                  <a:srgbClr val="66FFFF"/>
                </a:solidFill>
                <a:latin typeface="Arial" pitchFamily="34" charset="0"/>
                <a:ea typeface="Times New Roman" pitchFamily="18" charset="0"/>
                <a:hlinkClick r:id="rId4" action="ppaction://hlinkfile"/>
              </a:rPr>
              <a:t>Reflexo condicionado específico</a:t>
            </a:r>
            <a:endParaRPr lang="pt-BR" sz="1600" dirty="0">
              <a:solidFill>
                <a:srgbClr val="66FFFF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979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5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457200" y="609600"/>
            <a:ext cx="777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Mecanismo do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  <a:hlinkClick r:id="rId2"/>
              </a:rPr>
              <a:t>Passe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85800" y="1705243"/>
            <a:ext cx="7848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Ao toque da energia emanante do passe, com a supervisão dos benfeitores desencarnados, o próprio enfermo, na pauta da confiança e do merecimento de que dá testemunho, emite ondas mentais características, assimilando os recursos vitais que recebe, retendo-os na própria constituição fisiopsicossomática, através das várias funções do sangue.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5557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espiritualismo.hostmach.com.br/imagens/va/apometr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-285776"/>
            <a:ext cx="4000528" cy="5264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tângulo 6"/>
          <p:cNvSpPr/>
          <p:nvPr/>
        </p:nvSpPr>
        <p:spPr>
          <a:xfrm>
            <a:off x="-142875" y="-571500"/>
            <a:ext cx="4786313" cy="235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Rectangle 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500063" y="285750"/>
            <a:ext cx="3786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Cap. 14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, p.105 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Reflexo condicionado específico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86438" y="142875"/>
            <a:ext cx="25717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0188" algn="ctr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magnético </a:t>
            </a:r>
          </a:p>
          <a:p>
            <a:pPr indent="230188" algn="ctr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mediunico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00200" y="3243263"/>
            <a:ext cx="13382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passivo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995936" y="2169005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É o estado de permuta magnética aperfeiçoada,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95936" y="3617913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em que o passivo, na hipnose ou na vigília, </a:t>
            </a:r>
          </a:p>
        </p:txBody>
      </p:sp>
    </p:spTree>
    <p:extLst>
      <p:ext uri="{BB962C8B-B14F-4D97-AF65-F5344CB8AC3E}">
        <p14:creationId xmlns:p14="http://schemas.microsoft.com/office/powerpoint/2010/main" val="11787177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8" grpId="0"/>
      <p:bldP spid="8" grpId="1"/>
      <p:bldP spid="9" grpId="0"/>
      <p:bldP spid="10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espiritualismo.hostmach.com.br/imagens/va/apometr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000528" cy="5264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429125" y="4286250"/>
            <a:ext cx="4643438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transmite com facilidade as determinações e propósitos do mentor, na esfera das suas possibilidades de expressão.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2938" y="161925"/>
            <a:ext cx="3786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Cap. 14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, p.105 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hlinkClick r:id="rId3" action="ppaction://hlinkfile"/>
              </a:rPr>
              <a:t>Reflexo condicionado específico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643563" y="214313"/>
            <a:ext cx="25717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0188" algn="ctr"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magnético </a:t>
            </a:r>
          </a:p>
          <a:p>
            <a:pPr indent="230188" algn="ctr"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mediunico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29125" y="1143000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É o estado de permuta magnética aperfeiçoada,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357688" y="2571750"/>
            <a:ext cx="4572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em que o passivo, na hipnose ou na vigília, </a:t>
            </a:r>
          </a:p>
        </p:txBody>
      </p:sp>
    </p:spTree>
    <p:extLst>
      <p:ext uri="{BB962C8B-B14F-4D97-AF65-F5344CB8AC3E}">
        <p14:creationId xmlns:p14="http://schemas.microsoft.com/office/powerpoint/2010/main" val="25130135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066800" y="685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socorro, quase sempre hesitante a principio, corporifica-se à medida que o doente lhe confere atenção, porque, centralizando as próprias radiações sobre as províncias celulares de que se serve lhes regula os movimentos e lhes corrige a atividade, mantendo- lhes as manifestações dentro de normas desejáveis, e, estabelecida a recomposição, volve a harmonia orgânica possível, assegurando à mente o necessário governo do veículo em que se amolda.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195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3.bp.blogspot.com/_DZ03jhVyuq0/S8BzN2NtdRI/AAAAAAAAXfI/H_F-9L0Qhsg/s400/CIRURGIA+CURA+ESPIRITUAL+-+Auto-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76" y="1214422"/>
            <a:ext cx="3301030" cy="51950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86250" y="1000125"/>
            <a:ext cx="47148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 onda mental do magnetizado, reeducada para a extirpação da moléstia anteriormente apresentada, </a:t>
            </a:r>
          </a:p>
          <a:p>
            <a:pPr indent="261938" eaLnBrk="0" hangingPunct="0">
              <a:lnSpc>
                <a:spcPct val="150000"/>
              </a:lnSpc>
              <a:tabLst>
                <a:tab pos="261938" algn="l"/>
              </a:tabLst>
              <a:defRPr/>
            </a:pPr>
            <a:endParaRPr lang="pt-P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terá atendido ao restabelecimento da região em desequilíbrio,                             </a:t>
            </a:r>
          </a:p>
          <a:p>
            <a:pPr indent="261938" eaLnBrk="0" hangingPunct="0">
              <a:lnSpc>
                <a:spcPct val="150000"/>
              </a:lnSpc>
              <a:tabLst>
                <a:tab pos="261938" algn="l"/>
              </a:tabLst>
              <a:defRPr/>
            </a:pPr>
            <a:endParaRPr lang="pt-P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7188" y="201613"/>
            <a:ext cx="385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específico</a:t>
            </a:r>
            <a:endParaRPr lang="pt-PT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57875" y="201613"/>
            <a:ext cx="2286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30188" algn="ctr"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</a:t>
            </a:r>
            <a:r>
              <a:rPr lang="pt-PT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Magnético</a:t>
            </a:r>
            <a:endParaRPr lang="pt-PT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30188" algn="ctr"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Circuito </a:t>
            </a:r>
            <a:r>
              <a:rPr lang="pt-PT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Mediúnico </a:t>
            </a:r>
            <a:endParaRPr lang="pt-PT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86250" y="4460875"/>
            <a:ext cx="4643438" cy="16684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 eaLnBrk="0" hangingPunct="0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mostrando-se, agora, sadia e harmônica para os serviços da troca, na hipótese do continuismo de contacto.</a:t>
            </a:r>
            <a:endParaRPr 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750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990600" y="869622"/>
            <a:ext cx="7239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Vontade do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Paciente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200000"/>
              </a:lnSpc>
              <a:defRPr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200000"/>
              </a:lnSpc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processo de socorro pelo passe é tanto mais eficiente quanto mais intensa se faça a adesão daquele que lhe recolhe os benefícios, de vez que a vontade do paciente, erguida ao limite máximo de aceitação, determina sobre si mesmo mais elevados potenciais de cura.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18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3.bp.blogspot.com/_Fgo0GQlAEtc/S1uqicCQMoI/AAAAAAAACS0/20ujs0WQfoc/s320/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187"/>
            <a:ext cx="3857652" cy="41148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273289" y="156217"/>
            <a:ext cx="4572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Se o hipnotizador não mais tem contacto com o passivo </a:t>
            </a:r>
          </a:p>
          <a:p>
            <a:pPr indent="261938" algn="ctr">
              <a:tabLst>
                <a:tab pos="261938" algn="l"/>
              </a:tabLst>
              <a:defRPr/>
            </a:pPr>
            <a:endParaRPr lang="pt-P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se o passivo prossegue interessado no progresso de suas conquistas espirituais, </a:t>
            </a:r>
          </a:p>
          <a:p>
            <a:pPr indent="261938" algn="ctr">
              <a:tabLst>
                <a:tab pos="261938" algn="l"/>
              </a:tabLst>
              <a:defRPr/>
            </a:pPr>
            <a:endParaRPr lang="pt-P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este consegue, à custa de esforço, por intermédio da profunda concentração das energias mentais, na lembrança dos fenômenos a que se consagrou junto ao magnetizador</a:t>
            </a:r>
            <a:r>
              <a:rPr lang="pt-PT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</a:t>
            </a:r>
            <a:endParaRPr lang="pt-BR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75" y="142875"/>
            <a:ext cx="4714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específico</a:t>
            </a:r>
            <a:endParaRPr lang="pt-PT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36622" y="788988"/>
            <a:ext cx="2641600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1938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Auto-magnetização </a:t>
            </a:r>
          </a:p>
        </p:txBody>
      </p:sp>
    </p:spTree>
    <p:extLst>
      <p:ext uri="{BB962C8B-B14F-4D97-AF65-F5344CB8AC3E}">
        <p14:creationId xmlns:p14="http://schemas.microsoft.com/office/powerpoint/2010/main" val="14974976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0" name="Picture 12" descr="http://4.bp.blogspot.com/-1co25W5gUhs/T2E4G1psPtI/AAAAAAAAAlM/-AOEBuzEjNM/s1600/Meim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5492" y="3286124"/>
            <a:ext cx="1080888" cy="14720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42875" y="123825"/>
            <a:ext cx="3714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</a:t>
            </a:r>
            <a:r>
              <a:rPr lang="pt-PT" sz="14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fico</a:t>
            </a:r>
            <a:endParaRPr lang="pt-PT" sz="14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42938" y="552450"/>
            <a:ext cx="21486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1938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Auto-magnetização</a:t>
            </a:r>
            <a:r>
              <a:rPr lang="pt-PT" sz="14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143500" y="4572000"/>
            <a:ext cx="3643313" cy="1985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ou para provocar por si mesmo certa categoria de fenômenos físicos, mediante a aplicação de energia acumulada...</a:t>
            </a:r>
            <a:endParaRPr lang="pt-B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63490" name="Picture 2" descr="http://1.bp.blogspot.com/_Casj4plJ3hk/TOL_pHKTf8I/AAAAAAAABbY/cogElBCpUWs/s1600/CHICO+XAVIER+%25283%2529++-++16.09.09++BLO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042" y="2663117"/>
            <a:ext cx="1886264" cy="198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2" name="Picture 4" descr="http://api.ning.com/files/mDCK-d8YJur3uSK4BUkyzDoYMcagE4Adpx0XUM66qL1rBPGgvrUdpOcCJblcET-rQJK7Z15tD38Bos-ZWNcEzX38BLbj1-5v/emmanuelrecortadacop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09" y="1428736"/>
            <a:ext cx="1241471" cy="17114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4" name="Picture 6" descr="http://www.institutoandreluiz.org/andreluiz_biograf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2468" y="1500174"/>
            <a:ext cx="1261036" cy="14903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6" name="Picture 8" descr="http://1.bp.blogspot.com/_ET62kkUMgTg/Spe4ZwYgZQI/AAAAAAAAAFQ/RK3m1WGD_6g/s400/3dad84ea37a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357562"/>
            <a:ext cx="1261036" cy="15281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2" name="Picture 14" descr="http://www.espiritismoeluz.org.br/images/allan_kardec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928670"/>
            <a:ext cx="1621332" cy="1580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4" name="Picture 16" descr="http://www.nossolar.net/joanna_de_angeli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5173660"/>
            <a:ext cx="1111851" cy="12557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6" name="Picture 18" descr="http://3.bp.blogspot.com/-q-1LR68vhPQ/TopaFDVE9fI/AAAAAAAAAqc/wBwcx9-vuMk/s1600/sao_francisc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3922" y="4909940"/>
            <a:ext cx="1080888" cy="1662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Retângulo 15"/>
          <p:cNvSpPr/>
          <p:nvPr/>
        </p:nvSpPr>
        <p:spPr>
          <a:xfrm>
            <a:off x="3714750" y="142875"/>
            <a:ext cx="53578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cair em hipnose ou letargia, catalepsia ou sonambulismo — ainda pelo reflexo condicionado igualmente específico, </a:t>
            </a:r>
            <a:endParaRPr lang="pt-BR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357813" y="1731963"/>
            <a:ext cx="371475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afastando-se do envoltório carnal, em plena consciência, para entrar em contacto com entidades encarnadas ou desencarnadas de sua condição</a:t>
            </a:r>
          </a:p>
        </p:txBody>
      </p:sp>
    </p:spTree>
    <p:extLst>
      <p:ext uri="{BB962C8B-B14F-4D97-AF65-F5344CB8AC3E}">
        <p14:creationId xmlns:p14="http://schemas.microsoft.com/office/powerpoint/2010/main" val="35647019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34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34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34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5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635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35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3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FF66"/>
            </a:gs>
            <a:gs pos="50000">
              <a:srgbClr val="FFFF66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907675" y="35937"/>
            <a:ext cx="5943600" cy="213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Kardec abordaria ainda em A </a:t>
            </a:r>
            <a: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hlinkClick r:id="rId3" action="ppaction://hlinkfile"/>
              </a:rPr>
              <a:t>Gênese a questão das ...”curas através da ação fluídica”. </a:t>
            </a:r>
            <a:b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hlinkClick r:id="rId3" action="ppaction://hlinkfile"/>
              </a:rPr>
            </a:br>
            <a:r>
              <a:rPr lang="de-CH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hlinkClick r:id="rId3" action="ppaction://hlinkfile"/>
              </a:rPr>
              <a:t>Cap. XIV e XV</a:t>
            </a:r>
            <a:endParaRPr lang="de-CH" sz="2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pic>
        <p:nvPicPr>
          <p:cNvPr id="5120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9050"/>
            <a:ext cx="150971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1225550" y="2673350"/>
            <a:ext cx="2273300" cy="14351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50000">
                <a:srgbClr val="FFFFFF"/>
              </a:gs>
              <a:gs pos="100000">
                <a:srgbClr val="FF6600"/>
              </a:gs>
            </a:gsLst>
            <a:lin ang="18900000" scaled="1"/>
          </a:gradFill>
          <a:ln w="12700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Os Passes</a:t>
            </a:r>
          </a:p>
        </p:txBody>
      </p:sp>
      <p:pic>
        <p:nvPicPr>
          <p:cNvPr id="51205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44750"/>
            <a:ext cx="2058889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3587750" y="3206750"/>
            <a:ext cx="368300" cy="292100"/>
          </a:xfrm>
          <a:prstGeom prst="rightArrow">
            <a:avLst>
              <a:gd name="adj1" fmla="val 50000"/>
              <a:gd name="adj2" fmla="val 63073"/>
            </a:avLst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altic" charset="-70"/>
              <a:cs typeface="+mn-cs"/>
            </a:endParaRPr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4044950" y="2444750"/>
            <a:ext cx="2349500" cy="1816100"/>
          </a:xfrm>
          <a:prstGeom prst="roundRect">
            <a:avLst>
              <a:gd name="adj" fmla="val 12477"/>
            </a:avLst>
          </a:prstGeom>
          <a:gradFill rotWithShape="0">
            <a:gsLst>
              <a:gs pos="0">
                <a:srgbClr val="FF9999"/>
              </a:gs>
              <a:gs pos="50000">
                <a:srgbClr val="FFFFFF"/>
              </a:gs>
              <a:gs pos="100000">
                <a:srgbClr val="FF9999"/>
              </a:gs>
            </a:gsLst>
            <a:lin ang="18900000" scaled="1"/>
          </a:gradFill>
          <a:ln w="12700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endParaRPr lang="de-CH" sz="2000" b="1" dirty="0">
              <a:solidFill>
                <a:prstClr val="black"/>
              </a:solidFill>
              <a:cs typeface="+mn-cs"/>
            </a:endParaRP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Tem percorrido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um longo 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caminho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desde as origens</a:t>
            </a:r>
          </a:p>
          <a:p>
            <a:pPr algn="ctr" defTabSz="762000" eaLnBrk="0" hangingPunct="0">
              <a:defRPr/>
            </a:pPr>
            <a:r>
              <a:rPr lang="de-CH" sz="2000" b="1" dirty="0">
                <a:cs typeface="+mn-cs"/>
              </a:rPr>
              <a:t>da humanidade</a:t>
            </a:r>
            <a:r>
              <a:rPr lang="de-CH" sz="2400" b="1" dirty="0">
                <a:cs typeface="+mn-cs"/>
              </a:rPr>
              <a:t>.</a:t>
            </a:r>
            <a:r>
              <a:rPr lang="de-CH" sz="2400" dirty="0">
                <a:cs typeface="+mn-cs"/>
              </a:rPr>
              <a:t>..</a:t>
            </a:r>
          </a:p>
          <a:p>
            <a:pPr algn="ctr" defTabSz="762000" eaLnBrk="0" hangingPunct="0">
              <a:defRPr/>
            </a:pPr>
            <a:endParaRPr lang="de-CH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1042988" y="5501947"/>
            <a:ext cx="7478712" cy="673100"/>
          </a:xfrm>
          <a:prstGeom prst="rect">
            <a:avLst/>
          </a:prstGeom>
          <a:solidFill>
            <a:srgbClr val="FFFFCC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Ex: Magnoterapia, Fluidoterapia, 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Bio-Energia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, Imposição das </a:t>
            </a:r>
          </a:p>
          <a:p>
            <a:pPr algn="ctr" defTabSz="762000" eaLnBrk="0" hangingPunct="0">
              <a:defRPr/>
            </a:pP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M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ãos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, Tratamento 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Magnético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, Trasfusão de </a:t>
            </a:r>
            <a:r>
              <a:rPr lang="de-CH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Energia</a:t>
            </a:r>
            <a:r>
              <a:rPr lang="de-CH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.......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51013" y="4412704"/>
            <a:ext cx="6276975" cy="1058862"/>
            <a:chOff x="1103" y="2879"/>
            <a:chExt cx="3954" cy="667"/>
          </a:xfrm>
        </p:grpSpPr>
        <p:pic>
          <p:nvPicPr>
            <p:cNvPr id="191499" name="Picture 9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2879"/>
              <a:ext cx="3954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1194" y="2938"/>
              <a:ext cx="3756" cy="46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ctr"/>
            <a:lstStyle/>
            <a:p>
              <a:pPr algn="ctr" defTabSz="762000" eaLnBrk="0" hangingPunct="0">
                <a:defRPr/>
              </a:pPr>
              <a:r>
                <a:rPr lang="de-CH" sz="2400" b="1" dirty="0">
                  <a:cs typeface="+mn-cs"/>
                </a:rPr>
                <a:t>Praticado, estudado, observado sob </a:t>
              </a:r>
            </a:p>
            <a:p>
              <a:pPr algn="ctr" defTabSz="762000" eaLnBrk="0" hangingPunct="0">
                <a:defRPr/>
              </a:pPr>
              <a:r>
                <a:rPr lang="de-CH" sz="2400" b="1" dirty="0">
                  <a:cs typeface="+mn-cs"/>
                </a:rPr>
                <a:t>variáveis nomes.</a:t>
              </a:r>
            </a:p>
          </p:txBody>
        </p:sp>
      </p:grpSp>
      <p:sp>
        <p:nvSpPr>
          <p:cNvPr id="4" name="Retângulo 3"/>
          <p:cNvSpPr/>
          <p:nvPr/>
        </p:nvSpPr>
        <p:spPr>
          <a:xfrm>
            <a:off x="1042988" y="6338940"/>
            <a:ext cx="747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http://www.guia.heu.nom.br/fluidoterapia.htm</a:t>
            </a:r>
            <a:endParaRPr lang="pt-BR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 autoUpdateAnimBg="0"/>
      <p:bldP spid="51206" grpId="0" animBg="1"/>
      <p:bldP spid="51207" grpId="0" animBg="1" autoUpdateAnimBg="0"/>
      <p:bldP spid="51208" grpId="0" animBg="1" autoUpdateAnimBg="0"/>
      <p:bldP spid="4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914400" y="980728"/>
            <a:ext cx="723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Vontade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do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Paciente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685800" y="1800493"/>
            <a:ext cx="7696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Nesse estado de ambientação, ao influxo dos passes recebidos, as oscilações mentais do enfermo se condensam, mecanicamente, na direção do trabalho restaurativo, passando a sugeri-lo às entidades celulares do veículo em que se expressam, e os milhões de corpúsculos do organismo fisiopsicossomático tendem a obedecer, instintivamente, às ordens recebidas, sintonizando-se com os propósitos do comando espiritual que os agrega.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238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0" name="Picture 12" descr="http://4.bp.blogspot.com/-1co25W5gUhs/T2E4G1psPtI/AAAAAAAAAlM/-AOEBuzEjNM/s1600/Meim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5492" y="3286124"/>
            <a:ext cx="1080888" cy="14720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42875" y="123825"/>
            <a:ext cx="3714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Cap. 14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p.105</a:t>
            </a:r>
          </a:p>
          <a:p>
            <a:pPr algn="ctr">
              <a:tabLst>
                <a:tab pos="284163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Reflexo condicionado específico</a:t>
            </a:r>
            <a:endParaRPr lang="pt-PT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42938" y="552450"/>
            <a:ext cx="2147887" cy="376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1938">
              <a:lnSpc>
                <a:spcPct val="150000"/>
              </a:lnSpc>
              <a:tabLst>
                <a:tab pos="261938" algn="l"/>
              </a:tabLst>
              <a:defRPr/>
            </a:pPr>
            <a:r>
              <a:rPr lang="pt-PT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Auto-magnetização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053204" y="4060802"/>
            <a:ext cx="3643313" cy="1985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ou para provocar por si mesmo certa categoria de fenômenos físicos, mediante a aplicação de energia acumulada...</a:t>
            </a:r>
            <a:endParaRPr lang="pt-B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63490" name="Picture 2" descr="http://1.bp.blogspot.com/_Casj4plJ3hk/TOL_pHKTf8I/AAAAAAAABbY/cogElBCpUWs/s1600/CHICO+XAVIER+%25283%2529++-++16.09.09++BLO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042" y="2663117"/>
            <a:ext cx="1886264" cy="198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2" name="Picture 4" descr="http://api.ning.com/files/mDCK-d8YJur3uSK4BUkyzDoYMcagE4Adpx0XUM66qL1rBPGgvrUdpOcCJblcET-rQJK7Z15tD38Bos-ZWNcEzX38BLbj1-5v/emmanuelrecortadacop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09" y="1428736"/>
            <a:ext cx="1241471" cy="17114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4" name="Picture 6" descr="http://www.institutoandreluiz.org/andreluiz_biograf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2468" y="1500174"/>
            <a:ext cx="1261036" cy="14903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6" name="Picture 8" descr="http://1.bp.blogspot.com/_ET62kkUMgTg/Spe4ZwYgZQI/AAAAAAAAAFQ/RK3m1WGD_6g/s400/3dad84ea37a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357562"/>
            <a:ext cx="1261036" cy="15281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2" name="Picture 14" descr="http://www.espiritismoeluz.org.br/images/allan_kardec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928670"/>
            <a:ext cx="1621332" cy="1580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4" name="Picture 16" descr="http://www.nossolar.net/joanna_de_angeli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5173660"/>
            <a:ext cx="1111851" cy="12557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6" name="Picture 18" descr="http://3.bp.blogspot.com/-q-1LR68vhPQ/TopaFDVE9fI/AAAAAAAAAqc/wBwcx9-vuMk/s1600/sao_francisc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3922" y="4909940"/>
            <a:ext cx="1080888" cy="1662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Retângulo 15"/>
          <p:cNvSpPr/>
          <p:nvPr/>
        </p:nvSpPr>
        <p:spPr>
          <a:xfrm>
            <a:off x="3714750" y="142875"/>
            <a:ext cx="53578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cair em hipnose ou letargia, catalepsia ou sonambulismo — ainda pelo reflexo condicionado igualmente específico, </a:t>
            </a:r>
            <a:endParaRPr lang="pt-BR" sz="16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179222" y="1719070"/>
            <a:ext cx="371475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algn="ctr">
              <a:lnSpc>
                <a:spcPct val="200000"/>
              </a:lnSpc>
              <a:tabLst>
                <a:tab pos="261938" algn="l"/>
              </a:tabLst>
              <a:defRPr/>
            </a:pPr>
            <a:r>
              <a:rPr lang="pt-P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afastando-se do envoltório carnal, em plena consciência, para entrar em contacto com entidades encarnadas ou desencarnadas de sua condição</a:t>
            </a:r>
          </a:p>
        </p:txBody>
      </p:sp>
    </p:spTree>
    <p:extLst>
      <p:ext uri="{BB962C8B-B14F-4D97-AF65-F5344CB8AC3E}">
        <p14:creationId xmlns:p14="http://schemas.microsoft.com/office/powerpoint/2010/main" val="33120462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34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34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34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5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635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35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3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-15875"/>
            <a:ext cx="89154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Passe e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Oração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pt-BR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 passe, como gênero de auxílio, invariavelmente aplicável sem qualquer contra-indicação, é sempre valioso no tratamento devido aos enfermos de toda classe, desde as criancinhas tenras aos pacientes em posição provecta na experiência física, reconhecendo- se, no entanto, ser menos rico de resultados imediatos nos doentes adultos que se mostrem jungidos à inconsciência temporária, por desajustes complicados do cérebro.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" name="Picture 2" descr="http://1.bp.blogspot.com/_UihhH-TM_nw/TK45qUDTziI/AAAAAAAAC0A/5xVhOE02qHU/s1600/g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124200"/>
            <a:ext cx="3505200" cy="35814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 descr="http://www.olharvirtual.ufrj.br/2010/imagens/edicoes/107/tome_no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124201"/>
            <a:ext cx="3657600" cy="3581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552096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b="1" dirty="0" smtClean="0">
                <a:solidFill>
                  <a:srgbClr val="FF0000"/>
                </a:solidFill>
              </a:rPr>
              <a:t>Importância da Fluidoterapia</a:t>
            </a:r>
          </a:p>
        </p:txBody>
      </p:sp>
      <p:sp>
        <p:nvSpPr>
          <p:cNvPr id="270339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b="1" dirty="0" smtClean="0">
                <a:solidFill>
                  <a:schemeClr val="tx2"/>
                </a:solidFill>
                <a:latin typeface="Century Gothic" pitchFamily="34" charset="0"/>
              </a:rPr>
              <a:t>   O sucesso do Tratamento através da Fluidoterapia, representa a soma de muitos fatores, inclusive o mérito do enfermo, razão pela qual o médium jamais deve envaidecer-se com isto.   Mesmo porque, caso haja vaidade, a produção e o rendimento do médium passista podem sofrer uma queda súbita. </a:t>
            </a:r>
          </a:p>
          <a:p>
            <a:pPr eaLnBrk="1" hangingPunct="1">
              <a:buFont typeface="Wingdings 2" pitchFamily="18" charset="2"/>
              <a:buNone/>
            </a:pPr>
            <a:endParaRPr lang="pt-BR" b="1" dirty="0" smtClean="0">
              <a:solidFill>
                <a:srgbClr val="7030A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8469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8" grpId="0"/>
      <p:bldP spid="270339" grpId="0" build="p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468313" y="1125538"/>
            <a:ext cx="8208962" cy="1223962"/>
          </a:xfrm>
          <a:prstGeom prst="downArrowCallout">
            <a:avLst>
              <a:gd name="adj1" fmla="val 147986"/>
              <a:gd name="adj2" fmla="val 73993"/>
              <a:gd name="adj3" fmla="val 34435"/>
              <a:gd name="adj4" fmla="val 506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051050" y="328613"/>
            <a:ext cx="4783138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+mn-cs"/>
              </a:rPr>
              <a:t>III –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ABUSO DO PASSE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395288" y="1125538"/>
            <a:ext cx="8151812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 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“Não abuses daqueles que te auxiliam”.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                                       </a:t>
            </a:r>
            <a:endParaRPr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763713" y="2349500"/>
            <a:ext cx="5638800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“Não tomes o lugar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 verdadeiro necessitado”.</a:t>
            </a:r>
          </a:p>
        </p:txBody>
      </p:sp>
      <p:pic>
        <p:nvPicPr>
          <p:cNvPr id="12303" name="Picture 15" descr="passe00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573463"/>
            <a:ext cx="2814637" cy="3095625"/>
          </a:xfrm>
          <a:prstGeom prst="rect">
            <a:avLst/>
          </a:prstGeom>
          <a:noFill/>
          <a:ln w="349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/>
      <p:bldP spid="12301" grpId="0"/>
      <p:bldP spid="12302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476375" y="1628775"/>
            <a:ext cx="5329238" cy="1800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Irresponsabilidade    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dispêndio de energias do Alto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     com nossas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79388" y="476250"/>
            <a:ext cx="8713787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 Passe exprime                  gasto de forças</a:t>
            </a:r>
            <a:endParaRPr lang="pt-BR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924300" y="836613"/>
            <a:ext cx="1368425" cy="0"/>
          </a:xfrm>
          <a:prstGeom prst="line">
            <a:avLst/>
          </a:prstGeom>
          <a:noFill/>
          <a:ln w="34925">
            <a:solidFill>
              <a:srgbClr val="000000"/>
            </a:solidFill>
            <a:round/>
            <a:headEnd/>
            <a:tailEnd type="stealth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419475" y="2205038"/>
            <a:ext cx="0" cy="360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4500563" y="3429000"/>
            <a:ext cx="1079500" cy="9366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4500563" y="3429000"/>
            <a:ext cx="863600" cy="2873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795963" y="4221163"/>
            <a:ext cx="2160587" cy="5032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Ninharias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5508625" y="3357563"/>
            <a:ext cx="3024188" cy="5746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Infantilidades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468313" y="4724400"/>
            <a:ext cx="6335712" cy="1585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ALÍVIO E PUNIÇÃO</a:t>
            </a:r>
            <a:r>
              <a:rPr lang="pt-BR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latin typeface="Arial" charset="0"/>
                <a:cs typeface="+mn-cs"/>
              </a:rPr>
              <a:t>(dez vezes prestando alívio)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latin typeface="Arial" charset="0"/>
                <a:cs typeface="+mn-cs"/>
                <a:hlinkClick r:id="rId2" action="ppaction://hlinkfile"/>
              </a:rPr>
              <a:t>(Missionários da Luz – André Luiz / Chico Xavier)</a:t>
            </a:r>
            <a:endParaRPr lang="pt-BR" sz="2000" b="1" i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107950" y="2636838"/>
            <a:ext cx="1295400" cy="3024187"/>
          </a:xfrm>
          <a:prstGeom prst="curvedRightArrow">
            <a:avLst>
              <a:gd name="adj1" fmla="val 21043"/>
              <a:gd name="adj2" fmla="val 103185"/>
              <a:gd name="adj3" fmla="val 3619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10246" grpId="0"/>
      <p:bldP spid="10253" grpId="0" animBg="1"/>
      <p:bldP spid="10257" grpId="0" animBg="1"/>
      <p:bldP spid="10258" grpId="0"/>
      <p:bldP spid="10259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323850" y="4343400"/>
            <a:ext cx="417671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Lembrar que: 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PENSAMENTO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68313" y="981075"/>
            <a:ext cx="8424862" cy="1220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Qualidade básica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Boa vontade (seriedade)     </a:t>
            </a:r>
          </a:p>
          <a:p>
            <a:pPr algn="ctr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* Estudo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algn="ctr"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179388" y="1196975"/>
            <a:ext cx="720725" cy="1655763"/>
          </a:xfrm>
          <a:prstGeom prst="curvedRightArrow">
            <a:avLst>
              <a:gd name="adj1" fmla="val 9126"/>
              <a:gd name="adj2" fmla="val 91894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11188" y="188913"/>
            <a:ext cx="7545387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IV –</a:t>
            </a:r>
            <a:r>
              <a:rPr lang="pt-BR" sz="3200" b="1" dirty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DESENVOLVIMENTO MEDIÚNICO</a:t>
            </a:r>
            <a:endParaRPr lang="pt-BR" sz="320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31" name="AutoShape 15"/>
          <p:cNvSpPr>
            <a:spLocks/>
          </p:cNvSpPr>
          <p:nvPr/>
        </p:nvSpPr>
        <p:spPr bwMode="auto">
          <a:xfrm>
            <a:off x="4140200" y="981075"/>
            <a:ext cx="144463" cy="936625"/>
          </a:xfrm>
          <a:prstGeom prst="leftBrace">
            <a:avLst>
              <a:gd name="adj1" fmla="val 38721"/>
              <a:gd name="adj2" fmla="val 34236"/>
            </a:avLst>
          </a:prstGeom>
          <a:noFill/>
          <a:ln w="3492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1042988" y="2123758"/>
            <a:ext cx="7561262" cy="9848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  <a:hlinkClick r:id="rId2" action="ppaction://hlinkfile"/>
              </a:rPr>
              <a:t>Livro dos Espíritos (556 / Evangelho (XXVI –10)</a:t>
            </a:r>
            <a:endParaRPr lang="pt-BR" sz="24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endParaRPr lang="pt-BR" sz="10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  <a:hlinkClick r:id="rId3" action="ppaction://hlinkfile"/>
              </a:rPr>
              <a:t>Livro dos Médiuns (28 – 4.º Espíritas Exaltados</a:t>
            </a: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39750" y="3213100"/>
            <a:ext cx="547211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Servir espontaneamente;</a:t>
            </a:r>
            <a:endParaRPr lang="pt-BR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41338" y="3716338"/>
            <a:ext cx="56864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Esforço laborioso do começo.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4356100" y="4581525"/>
            <a:ext cx="503238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611188" y="4797425"/>
            <a:ext cx="3240087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 Oração curativa.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4284663" y="5070475"/>
            <a:ext cx="398462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Symbol" pitchFamily="18" charset="2"/>
              <a:buNone/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“FORÇA ELETROMAGNÉTICA”</a:t>
            </a:r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3779838" y="5084763"/>
            <a:ext cx="576262" cy="1444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3779838" y="5084763"/>
            <a:ext cx="720725" cy="5762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4427538" y="5516563"/>
            <a:ext cx="3160712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Prece = Eleva-se a Deus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3779838" y="5084763"/>
            <a:ext cx="792162" cy="10080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4500563" y="6021388"/>
            <a:ext cx="282257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Concentração Mental </a:t>
            </a: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176213" y="5846763"/>
            <a:ext cx="4175125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(Instruções Psicofônicas – </a:t>
            </a:r>
          </a:p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Espíritos Diversos/Chico Xavier)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 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2411413" y="5300663"/>
            <a:ext cx="0" cy="504825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4932363" y="4292600"/>
            <a:ext cx="417671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Influi de maneira </a:t>
            </a:r>
            <a:r>
              <a:rPr lang="pt-BR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decisiva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 na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doação de princípios curadores.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0" dur="2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  <p:bldP spid="9228" grpId="0"/>
      <p:bldP spid="9224" grpId="0" animBg="1"/>
      <p:bldP spid="9226" grpId="0"/>
      <p:bldP spid="9231" grpId="0" animBg="1"/>
      <p:bldP spid="9232" grpId="0"/>
      <p:bldP spid="9233" grpId="0"/>
      <p:bldP spid="9234" grpId="0"/>
      <p:bldP spid="9238" grpId="0"/>
      <p:bldP spid="9239" grpId="0"/>
      <p:bldP spid="9242" grpId="0"/>
      <p:bldP spid="9244" grpId="0"/>
      <p:bldP spid="9245" grpId="0"/>
      <p:bldP spid="9247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9388" y="188913"/>
            <a:ext cx="8539162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 –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CANDIDATOS AO DESENVOLVIMENTO</a:t>
            </a:r>
          </a:p>
        </p:txBody>
      </p:sp>
      <p:sp>
        <p:nvSpPr>
          <p:cNvPr id="8195" name="AutoShape 3"/>
          <p:cNvSpPr>
            <a:spLocks/>
          </p:cNvSpPr>
          <p:nvPr/>
        </p:nvSpPr>
        <p:spPr bwMode="auto">
          <a:xfrm>
            <a:off x="2627313" y="1773238"/>
            <a:ext cx="144462" cy="1368425"/>
          </a:xfrm>
          <a:prstGeom prst="leftBrace">
            <a:avLst>
              <a:gd name="adj1" fmla="val 78938"/>
              <a:gd name="adj2" fmla="val 20565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6513" y="2820988"/>
            <a:ext cx="1841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79388" y="1052513"/>
            <a:ext cx="44894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1. SERVIÇO PRELIMINAR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95288" y="1700213"/>
            <a:ext cx="2160587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Limpeza do corpo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          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771775" y="1700213"/>
            <a:ext cx="10795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sexo;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771775" y="2035175"/>
            <a:ext cx="122396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álcool;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771775" y="2708275"/>
            <a:ext cx="13684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tóxico.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771775" y="2349500"/>
            <a:ext cx="10795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gula;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4572000" y="1773238"/>
            <a:ext cx="38862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Manter conduta cristã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6156325" y="2205038"/>
            <a:ext cx="0" cy="43180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5364163" y="2565400"/>
            <a:ext cx="17843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equilíbrio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252413" y="3281363"/>
            <a:ext cx="43910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2. ELEVAÇÃO URGENTE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11188" y="3860800"/>
            <a:ext cx="2089150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Disciplinar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emoções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          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2771775" y="3860800"/>
            <a:ext cx="2490788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mágoa excessiva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2771775" y="4221163"/>
            <a:ext cx="33020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paixão desvairada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        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2771775" y="4581525"/>
            <a:ext cx="296227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inquietude obsidente </a:t>
            </a:r>
          </a:p>
        </p:txBody>
      </p:sp>
      <p:sp>
        <p:nvSpPr>
          <p:cNvPr id="8213" name="AutoShape 21"/>
          <p:cNvSpPr>
            <a:spLocks/>
          </p:cNvSpPr>
          <p:nvPr/>
        </p:nvSpPr>
        <p:spPr bwMode="auto">
          <a:xfrm>
            <a:off x="2700338" y="3860800"/>
            <a:ext cx="142875" cy="1223963"/>
          </a:xfrm>
          <a:prstGeom prst="leftBrace">
            <a:avLst>
              <a:gd name="adj1" fmla="val 71389"/>
              <a:gd name="adj2" fmla="val 20565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2700338" y="5661025"/>
            <a:ext cx="2281237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Médium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inadequado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8216" name="AutoShape 24"/>
          <p:cNvSpPr>
            <a:spLocks/>
          </p:cNvSpPr>
          <p:nvPr/>
        </p:nvSpPr>
        <p:spPr bwMode="auto">
          <a:xfrm>
            <a:off x="4211638" y="1773238"/>
            <a:ext cx="220662" cy="1295400"/>
          </a:xfrm>
          <a:prstGeom prst="rightBrace">
            <a:avLst>
              <a:gd name="adj1" fmla="val 48921"/>
              <a:gd name="adj2" fmla="val 26069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218" name="AutoShape 26"/>
          <p:cNvSpPr>
            <a:spLocks noChangeArrowheads="1"/>
          </p:cNvSpPr>
          <p:nvPr/>
        </p:nvSpPr>
        <p:spPr bwMode="auto">
          <a:xfrm rot="5400000">
            <a:off x="3563144" y="5156994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8219" name="Picture 27" descr="passe1_gif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94163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nimBg="1"/>
      <p:bldP spid="8198" grpId="0"/>
      <p:bldP spid="8199" grpId="0"/>
      <p:bldP spid="8200" grpId="0"/>
      <p:bldP spid="8201" grpId="0"/>
      <p:bldP spid="8202" grpId="0"/>
      <p:bldP spid="8203" grpId="0"/>
      <p:bldP spid="8204" grpId="0"/>
      <p:bldP spid="8207" grpId="0"/>
      <p:bldP spid="8208" grpId="0"/>
      <p:bldP spid="8209" grpId="0"/>
      <p:bldP spid="8210" grpId="0"/>
      <p:bldP spid="8211" grpId="0"/>
      <p:bldP spid="8212" grpId="0"/>
      <p:bldP spid="8213" grpId="0" animBg="1"/>
      <p:bldP spid="8214" grpId="0"/>
      <p:bldP spid="8216" grpId="0" animBg="1"/>
      <p:bldP spid="8218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68313" y="188913"/>
            <a:ext cx="282575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 –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PRÁTICA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9750" y="831850"/>
            <a:ext cx="3595688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Calma e Segurança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34938" y="1773238"/>
            <a:ext cx="4437062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os espíritos magnetizam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“local” (ar)</a:t>
            </a: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908175" y="1341438"/>
            <a:ext cx="0" cy="431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076825" y="765175"/>
            <a:ext cx="32639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Passistas espirituais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787900" y="1412875"/>
            <a:ext cx="3671888" cy="8651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 esforço silencioso</a:t>
            </a:r>
          </a:p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 falavam raramente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4211638" y="1196975"/>
            <a:ext cx="865187" cy="6477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8243888" y="908050"/>
            <a:ext cx="792162" cy="1079500"/>
          </a:xfrm>
          <a:prstGeom prst="curvedLeftArrow">
            <a:avLst>
              <a:gd name="adj1" fmla="val 26182"/>
              <a:gd name="adj2" fmla="val 54509"/>
              <a:gd name="adj3" fmla="val 33333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591175" y="2349500"/>
            <a:ext cx="3552825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  <a:hlinkClick r:id="rId3" action="ppaction://hlinkfile"/>
              </a:rPr>
              <a:t>(Missionários da Luz – 19   </a:t>
            </a:r>
          </a:p>
          <a:p>
            <a:pPr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  <a:hlinkClick r:id="rId3" action="ppaction://hlinkfile"/>
              </a:rPr>
              <a:t>André Luiz / Chico Xavier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0" y="3168650"/>
            <a:ext cx="2714625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1) AMBIENTE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3060700" y="3213100"/>
            <a:ext cx="208756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Balsâmico</a:t>
            </a:r>
            <a:r>
              <a:rPr lang="pt-BR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</a:t>
            </a: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                           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059113" y="3644900"/>
            <a:ext cx="1944687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Luminoso </a:t>
            </a:r>
            <a:r>
              <a:rPr lang="pt-BR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</a:t>
            </a: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                           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 flipV="1">
            <a:off x="2627313" y="3429000"/>
            <a:ext cx="431800" cy="0"/>
          </a:xfrm>
          <a:prstGeom prst="line">
            <a:avLst/>
          </a:prstGeom>
          <a:noFill/>
          <a:ln w="34925">
            <a:solidFill>
              <a:srgbClr val="00008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2627313" y="3429000"/>
            <a:ext cx="431800" cy="431800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283" name="Rectangle 28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250825" y="4508500"/>
            <a:ext cx="4535488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2) SUBSTITUIR MÉDIUNS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1285" name="Rectangle 32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1476375" y="5589588"/>
            <a:ext cx="35464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Pequenos prejuízos</a:t>
            </a:r>
            <a:endParaRPr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6659563" y="6092825"/>
            <a:ext cx="1905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“cuidado”</a:t>
            </a:r>
            <a:endParaRPr lang="pt-BR" sz="2800" b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 rot="5400000">
            <a:off x="2915444" y="5085556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 rot="800819">
            <a:off x="5148263" y="6021388"/>
            <a:ext cx="1295400" cy="360362"/>
          </a:xfrm>
          <a:prstGeom prst="rightArrow">
            <a:avLst>
              <a:gd name="adj1" fmla="val 50000"/>
              <a:gd name="adj2" fmla="val 8986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7206" name="Picture 38" descr="PASSEMA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68638"/>
            <a:ext cx="3527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/>
      <p:bldP spid="7174" grpId="0"/>
      <p:bldP spid="7175" grpId="0" animBg="1"/>
      <p:bldP spid="7178" grpId="0" animBg="1"/>
      <p:bldP spid="7181" grpId="0"/>
      <p:bldP spid="7185" grpId="0"/>
      <p:bldP spid="7190" grpId="0"/>
      <p:bldP spid="7191" grpId="0"/>
      <p:bldP spid="7197" grpId="0"/>
      <p:bldP spid="7201" grpId="0"/>
      <p:bldP spid="7202" grpId="0"/>
      <p:bldP spid="7203" grpId="0" animBg="1"/>
      <p:bldP spid="7204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23850" y="333375"/>
            <a:ext cx="87122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3)       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CÂMARA DE PASSES = SALA CIRÚRGICA</a:t>
            </a:r>
            <a:r>
              <a:rPr lang="pt-BR" sz="2800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755650" y="476250"/>
            <a:ext cx="503238" cy="1368425"/>
          </a:xfrm>
          <a:prstGeom prst="curvedRightArrow">
            <a:avLst>
              <a:gd name="adj1" fmla="val 54385"/>
              <a:gd name="adj2" fmla="val 10877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31913" y="1265238"/>
            <a:ext cx="2519362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Altar interior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708400" y="1557338"/>
            <a:ext cx="720725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356100" y="1125538"/>
            <a:ext cx="1439863" cy="822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formado 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pelos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5795963" y="1125538"/>
            <a:ext cx="649287" cy="360362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5795963" y="1484313"/>
            <a:ext cx="720725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5795963" y="1484313"/>
            <a:ext cx="576262" cy="287337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372225" y="836613"/>
            <a:ext cx="25558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Pensamentos;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443663" y="1268413"/>
            <a:ext cx="143986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Preces e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300788" y="1676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Aspirações</a:t>
            </a:r>
          </a:p>
        </p:txBody>
      </p:sp>
      <p:pic>
        <p:nvPicPr>
          <p:cNvPr id="22541" name="Picture 13" descr="jpg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4064000" cy="2794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4787900" y="2708275"/>
            <a:ext cx="4202113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dos que trazem 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melhor de si mesmos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 rot="5400000">
            <a:off x="6876256" y="2277270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4716463" y="3894138"/>
            <a:ext cx="4427537" cy="831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3" action="ppaction://hlinkfile"/>
              </a:rPr>
              <a:t>Os Mensageiros – Cap. 43  André Luiz/ Chico Xavier</a:t>
            </a:r>
            <a:endParaRPr lang="pt-BR" sz="24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0825" y="5300663"/>
            <a:ext cx="56324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latin typeface="Arial" charset="0"/>
                <a:cs typeface="+mn-cs"/>
              </a:rPr>
              <a:t>4)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PASSE NA DESOBSESSÃO</a:t>
            </a:r>
            <a:endParaRPr lang="pt-BR" sz="28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684213" y="5876925"/>
            <a:ext cx="80772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(Ver Desobsessão – André Luiz / Chico Xavier)</a:t>
            </a:r>
            <a:endParaRPr lang="pt-BR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animBg="1"/>
      <p:bldP spid="22532" grpId="0"/>
      <p:bldP spid="22534" grpId="0"/>
      <p:bldP spid="22538" grpId="0"/>
      <p:bldP spid="22539" grpId="0"/>
      <p:bldP spid="22540" grpId="0"/>
      <p:bldP spid="22542" grpId="0"/>
      <p:bldP spid="22543" grpId="0" animBg="1"/>
      <p:bldP spid="22544" grpId="0"/>
      <p:bldP spid="22545" grpId="0"/>
      <p:bldP spid="225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ChangeArrowheads="1"/>
          </p:cNvSpPr>
          <p:nvPr/>
        </p:nvSpPr>
        <p:spPr bwMode="auto">
          <a:xfrm>
            <a:off x="1547813" y="476250"/>
            <a:ext cx="6019800" cy="523875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/>
          <a:p>
            <a:pPr algn="ctr" defTabSz="762000">
              <a:defRPr/>
            </a:pPr>
            <a:r>
              <a:rPr lang="de-CH" sz="28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Pioneiros do Passe no Brasil</a:t>
            </a:r>
          </a:p>
        </p:txBody>
      </p:sp>
      <p:sp>
        <p:nvSpPr>
          <p:cNvPr id="29699" name="Rectangle 1027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de-CH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t> </a:t>
            </a:r>
          </a:p>
        </p:txBody>
      </p:sp>
      <p:sp>
        <p:nvSpPr>
          <p:cNvPr id="61444" name="Rectangle 1028"/>
          <p:cNvSpPr>
            <a:spLocks noChangeArrowheads="1"/>
          </p:cNvSpPr>
          <p:nvPr/>
        </p:nvSpPr>
        <p:spPr bwMode="auto">
          <a:xfrm>
            <a:off x="395288" y="1341438"/>
            <a:ext cx="7848600" cy="51387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Por volta de 1840, ao influxo das falanges de Ismael, chegavam dois médicos humanitários ao Brasil. Bento Mure e Vicente Martins que fariam da medicina homeopática verdadeiro apostolado. 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Muito antes da Codificação Kardequiana, 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conheciam ambos os transes mediúnicos e o elevado  alcance da aplicação do magnetismo espiritual."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"Foram eles, os médicos homeopatas que iniciaram aqui os passes magnéticos, </a:t>
            </a:r>
          </a:p>
          <a:p>
            <a:pPr algn="ctr" defTabSz="762000">
              <a:defRPr/>
            </a:pPr>
            <a:r>
              <a:rPr lang="de-CH" sz="2400" b="1" dirty="0">
                <a:latin typeface="Arial Black" pitchFamily="34" charset="0"/>
                <a:cs typeface="Aharoni" pitchFamily="2" charset="-79"/>
              </a:rPr>
              <a:t>como imediato auxílio das curas."</a:t>
            </a:r>
          </a:p>
          <a:p>
            <a:pPr algn="ctr" defTabSz="762000">
              <a:defRPr/>
            </a:pPr>
            <a:endParaRPr lang="de-CH" sz="2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 algn="ctr" defTabSz="762000">
              <a:defRPr/>
            </a:pPr>
            <a:endParaRPr lang="de-CH" sz="2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29702" name="Rectangle 1032"/>
          <p:cNvSpPr>
            <a:spLocks noChangeArrowheads="1"/>
          </p:cNvSpPr>
          <p:nvPr/>
        </p:nvSpPr>
        <p:spPr bwMode="auto">
          <a:xfrm>
            <a:off x="0" y="2514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de-CH" sz="2400">
                <a:solidFill>
                  <a:prstClr val="black"/>
                </a:solidFill>
                <a:latin typeface="Times New Roman" pitchFamily="18" charset="0"/>
                <a:cs typeface="+mn-cs"/>
              </a:rPr>
              <a:t>  </a:t>
            </a:r>
          </a:p>
        </p:txBody>
      </p:sp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287338" y="594201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2"/>
              </a:rPr>
              <a:t>http://cronicashereticas.blog.terra.com.br/homeopatia-e-espiritismo/</a:t>
            </a:r>
            <a:endParaRPr lang="pt-BR" b="1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 autoUpdateAnimBg="0"/>
      <p:bldP spid="61444" grpId="0" autoUpdateAnimBg="0"/>
      <p:bldP spid="2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1188" y="227013"/>
            <a:ext cx="5807075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VII –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COMO APLICAR PASSE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55650" y="792163"/>
            <a:ext cx="7361238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2" action="ppaction://hlinkfile"/>
              </a:rPr>
              <a:t>(“O Consolador” – 99 – Emmanuel / Chico Xavier)</a:t>
            </a:r>
            <a:endParaRPr lang="pt-BR" sz="2400" b="1" i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55650" y="1336675"/>
            <a:ext cx="4295775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Não há fórmula rígida; 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69938" y="1844675"/>
            <a:ext cx="5602287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*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 Não importa a fórmula exterior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 rot="5400000">
            <a:off x="3298031" y="2731294"/>
            <a:ext cx="11064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86280057 h 21600"/>
              <a:gd name="T4" fmla="*/ 2147483647 w 21600"/>
              <a:gd name="T5" fmla="*/ 172560114 h 21600"/>
              <a:gd name="T6" fmla="*/ 2147483647 w 21600"/>
              <a:gd name="T7" fmla="*/ 8628005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900113" y="3644900"/>
            <a:ext cx="58451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BEM = ministrar em nome do Senhor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643438" y="2492375"/>
            <a:ext cx="4105275" cy="863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  <a:hlinkClick r:id="rId3" action="ppaction://hlinkfile"/>
              </a:rPr>
              <a:t>O Livro dos Médiuns (176 – 9)</a:t>
            </a:r>
            <a:endParaRPr lang="pt-BR" sz="2400" b="1" i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  <a:hlinkClick r:id="rId4" action="ppaction://hlinkfile"/>
              </a:rPr>
              <a:t>O Livro dos Espíritos (553)</a:t>
            </a:r>
            <a:endParaRPr lang="pt-BR" sz="24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827088" y="4438650"/>
            <a:ext cx="3711575" cy="5857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Água Fluidificada </a:t>
            </a: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250825" y="4581525"/>
            <a:ext cx="503238" cy="1441450"/>
          </a:xfrm>
          <a:prstGeom prst="curvedRightArrow">
            <a:avLst>
              <a:gd name="adj1" fmla="val 57287"/>
              <a:gd name="adj2" fmla="val 114574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5148263" y="4581525"/>
            <a:ext cx="1511300" cy="15843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Alivia</a:t>
            </a:r>
            <a:endParaRPr lang="pt-BR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Ajuda</a:t>
            </a:r>
            <a:endParaRPr lang="pt-BR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Sustenta</a:t>
            </a:r>
            <a:r>
              <a:rPr lang="pt-B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</a:t>
            </a:r>
          </a:p>
          <a:p>
            <a:pPr eaLnBrk="0" hangingPunct="0"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Cura</a:t>
            </a:r>
            <a:endParaRPr lang="pt-BR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1517" name="AutoShape 13"/>
          <p:cNvSpPr>
            <a:spLocks/>
          </p:cNvSpPr>
          <p:nvPr/>
        </p:nvSpPr>
        <p:spPr bwMode="auto">
          <a:xfrm>
            <a:off x="6732588" y="4581525"/>
            <a:ext cx="71437" cy="1655763"/>
          </a:xfrm>
          <a:prstGeom prst="rightBrace">
            <a:avLst>
              <a:gd name="adj1" fmla="val 193150"/>
              <a:gd name="adj2" fmla="val 50000"/>
            </a:avLst>
          </a:prstGeom>
          <a:noFill/>
          <a:ln w="34925">
            <a:solidFill>
              <a:schemeClr val="accent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755650" y="5002213"/>
            <a:ext cx="3063875" cy="822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Condensa linhas 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de força magnética;</a:t>
            </a:r>
          </a:p>
        </p:txBody>
      </p:sp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V="1">
            <a:off x="3924300" y="5373688"/>
            <a:ext cx="1008063" cy="14287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755650" y="5949950"/>
            <a:ext cx="29940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Princípios elétricos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1" name="Rectangle 21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6938804" y="4943386"/>
            <a:ext cx="2133918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“Segue-me”  </a:t>
            </a:r>
          </a:p>
          <a:p>
            <a:pPr algn="ctr">
              <a:defRPr/>
            </a:pPr>
            <a:r>
              <a:rPr lang="pt-BR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Emmanuel</a:t>
            </a: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 / 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Chico Xavier</a:t>
            </a:r>
            <a:endParaRPr lang="pt-BR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  <p:bldP spid="21508" grpId="0"/>
      <p:bldP spid="21511" grpId="0"/>
      <p:bldP spid="21513" grpId="0"/>
      <p:bldP spid="21514" grpId="0" animBg="1"/>
      <p:bldP spid="21515" grpId="0" animBg="1"/>
      <p:bldP spid="21516" grpId="0" animBg="1"/>
      <p:bldP spid="21518" grpId="0" animBg="1"/>
      <p:bldP spid="21517" grpId="0" animBg="1"/>
      <p:bldP spid="21520" grpId="0"/>
      <p:bldP spid="21523" grpId="0"/>
      <p:bldP spid="21527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39750" y="260350"/>
            <a:ext cx="379095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PASSE A DOMICÍLIO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4140200" y="1412875"/>
            <a:ext cx="431800" cy="2159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844550" y="1341438"/>
            <a:ext cx="32956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enfermo acamado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4572000" y="1052513"/>
            <a:ext cx="32924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estado agonizante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500563" y="1844675"/>
            <a:ext cx="3967162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prestes a desencarnar</a:t>
            </a: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4140200" y="1773238"/>
            <a:ext cx="360363" cy="2889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3" name="AutoShape 23"/>
          <p:cNvSpPr>
            <a:spLocks noChangeArrowheads="1"/>
          </p:cNvSpPr>
          <p:nvPr/>
        </p:nvSpPr>
        <p:spPr bwMode="auto">
          <a:xfrm rot="5400000">
            <a:off x="2123281" y="908845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468313" y="2708275"/>
            <a:ext cx="38512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PASSE À DISTÂNCIA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395288" y="3573463"/>
            <a:ext cx="1882775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VIDÊNCIA</a:t>
            </a: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2771775" y="3573463"/>
            <a:ext cx="18732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Cuidado!</a:t>
            </a:r>
            <a:endParaRPr lang="pt-BR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5076825" y="3573463"/>
            <a:ext cx="22034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ser discreto</a:t>
            </a: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>
            <a:off x="2339975" y="3860800"/>
            <a:ext cx="4318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>
            <a:off x="4572000" y="3860800"/>
            <a:ext cx="433388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323850" y="4797425"/>
            <a:ext cx="35496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Exaustão de forças 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4716463" y="4581525"/>
            <a:ext cx="3049587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físicas = limitadas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515" name="Rectangle 35"/>
          <p:cNvSpPr>
            <a:spLocks noChangeArrowheads="1"/>
          </p:cNvSpPr>
          <p:nvPr/>
        </p:nvSpPr>
        <p:spPr bwMode="auto">
          <a:xfrm>
            <a:off x="4572000" y="5300663"/>
            <a:ext cx="3729038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espirituais = ilimitadas </a:t>
            </a: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3924300" y="4797425"/>
            <a:ext cx="431800" cy="2159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3924300" y="5229225"/>
            <a:ext cx="360363" cy="2889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1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 animBg="1"/>
      <p:bldP spid="20495" grpId="0"/>
      <p:bldP spid="20499" grpId="0"/>
      <p:bldP spid="20500" grpId="0"/>
      <p:bldP spid="20503" grpId="0" animBg="1"/>
      <p:bldP spid="20504" grpId="0" animBg="1"/>
      <p:bldP spid="20505" grpId="0" animBg="1"/>
      <p:bldP spid="20506" grpId="0"/>
      <p:bldP spid="20507" grpId="0"/>
      <p:bldP spid="20513" grpId="0"/>
      <p:bldP spid="20514" grpId="0"/>
      <p:bldP spid="20515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4213" y="333375"/>
            <a:ext cx="2735262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VIII – 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EVITAR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9750" y="1052513"/>
            <a:ext cx="44037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Práticas estranhas - ??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4213" y="1484313"/>
            <a:ext cx="4032250" cy="1006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Encontros no Tempo – 1,13</a:t>
            </a:r>
          </a:p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Espíritos Diversos</a:t>
            </a:r>
          </a:p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Chico Xavier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27050" y="2997200"/>
            <a:ext cx="40449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Respiração ofegante;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39750" y="2492375"/>
            <a:ext cx="356711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Tocar no paciente</a:t>
            </a:r>
            <a:r>
              <a:rPr lang="pt-BR" sz="2800" dirty="0">
                <a:solidFill>
                  <a:srgbClr val="333399"/>
                </a:solidFill>
                <a:latin typeface="Arial" charset="0"/>
                <a:cs typeface="+mn-cs"/>
              </a:rPr>
              <a:t>;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539750" y="3500438"/>
            <a:ext cx="3427413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Bocejo contínuo ;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39750" y="4005263"/>
            <a:ext cx="392588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Resultado (vaidade);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39750" y="4941888"/>
            <a:ext cx="47910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sz="2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Incorporação do médium;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39750" y="5516563"/>
            <a:ext cx="466248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Gesticulações violentas</a:t>
            </a:r>
            <a:r>
              <a:rPr lang="pt-BR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;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755650" y="4445328"/>
            <a:ext cx="283923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  <a:hlinkClick r:id="rId2" action="ppaction://hlinkfile"/>
              </a:rPr>
              <a:t>O Livro dos Espíritos</a:t>
            </a:r>
            <a:r>
              <a:rPr lang="pt-BR" i="1" dirty="0">
                <a:solidFill>
                  <a:srgbClr val="000000"/>
                </a:solidFill>
                <a:latin typeface="Arial" charset="0"/>
                <a:cs typeface="+mn-cs"/>
                <a:hlinkClick r:id="rId2" action="ppaction://hlinkfile"/>
              </a:rPr>
              <a:t> </a:t>
            </a:r>
            <a:endParaRPr lang="pt-BR" sz="2800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539750" y="6092825"/>
            <a:ext cx="827405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Mais de um médium para o paciente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(não precisa)</a:t>
            </a: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.</a:t>
            </a:r>
          </a:p>
        </p:txBody>
      </p:sp>
      <p:pic>
        <p:nvPicPr>
          <p:cNvPr id="270349" name="Picture 13" descr="passe2_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442753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  <p:bldP spid="19463" grpId="0"/>
      <p:bldP spid="19464" grpId="0"/>
      <p:bldP spid="19465" grpId="0"/>
      <p:bldP spid="19466" grpId="0"/>
      <p:bldP spid="19467" grpId="0"/>
      <p:bldP spid="19468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27088" y="290513"/>
            <a:ext cx="535305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IX –</a:t>
            </a: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ÊXITO DO TRABALHO</a:t>
            </a:r>
            <a:endParaRPr lang="pt-BR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92188" y="1120775"/>
            <a:ext cx="29083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EXPERIÊNCIA</a:t>
            </a:r>
            <a:r>
              <a:rPr lang="pt-BR" sz="2800" dirty="0">
                <a:solidFill>
                  <a:srgbClr val="333399"/>
                </a:solidFill>
                <a:latin typeface="Arial" charset="0"/>
                <a:cs typeface="+mn-cs"/>
              </a:rPr>
              <a:t>;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71550" y="1624013"/>
            <a:ext cx="220027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HORÁRIO;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71550" y="2128838"/>
            <a:ext cx="28130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SEGURANÇA;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971550" y="2633663"/>
            <a:ext cx="417353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None/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RESPONSABILIDADE 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179388" y="4437063"/>
            <a:ext cx="936625" cy="2203450"/>
          </a:xfrm>
          <a:prstGeom prst="curvedRightArrow">
            <a:avLst>
              <a:gd name="adj1" fmla="val 47051"/>
              <a:gd name="adj2" fmla="val 94102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1474788" y="3890963"/>
            <a:ext cx="2665412" cy="1554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AMOR </a:t>
            </a:r>
          </a:p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 HUMILDADE 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1187450" y="6021388"/>
            <a:ext cx="772160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 AMPARO DIVINO É SEGURO E IMEDIATO.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 rot="5400000">
            <a:off x="2412207" y="3285331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8445" name="Picture 13" descr="MAOS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43693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8" grpId="0"/>
      <p:bldP spid="18439" grpId="0" animBg="1"/>
      <p:bldP spid="18440" grpId="0" animBg="1"/>
      <p:bldP spid="18441" grpId="0" animBg="1"/>
      <p:bldP spid="18444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6548" y="260350"/>
            <a:ext cx="8748712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X –</a:t>
            </a: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PARA GUARDAR AS VANTAGENS </a:t>
            </a:r>
          </a:p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pt-BR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 </a:t>
            </a:r>
            <a:r>
              <a:rPr lang="pt-BR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PASSE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95288" y="1412875"/>
            <a:ext cx="79422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SE PRETENDES GUARDAR VANTAGENS DO PASSE: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12775" y="3054350"/>
            <a:ext cx="1871663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PURIFICA    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  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700338" y="2636838"/>
            <a:ext cx="2843212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</a:t>
            </a:r>
            <a:r>
              <a:rPr lang="pt-BR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SENTIMENTO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771775" y="3141663"/>
            <a:ext cx="2617788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* RACIOCÍNIO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700338" y="3789363"/>
            <a:ext cx="2420937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* CORAÇÃO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2700338" y="4365625"/>
            <a:ext cx="2360612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* CÉREBRO</a:t>
            </a:r>
            <a:r>
              <a:rPr lang="pt-BR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>
            <a:off x="2555875" y="2636838"/>
            <a:ext cx="431800" cy="2232025"/>
          </a:xfrm>
          <a:prstGeom prst="leftBrace">
            <a:avLst>
              <a:gd name="adj1" fmla="val 43076"/>
              <a:gd name="adj2" fmla="val 3321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23850" y="5291138"/>
            <a:ext cx="567055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“NINGUÉM É ASSISTIDO </a:t>
            </a:r>
          </a:p>
          <a:p>
            <a:pPr algn="ctr">
              <a:tabLst>
                <a:tab pos="1785938" algn="r"/>
                <a:tab pos="2806700" algn="ctr"/>
                <a:tab pos="5611813" algn="r"/>
              </a:tabLst>
              <a:defRPr/>
            </a:pP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SE NÃO ASSISTE A SI MESMO.”</a:t>
            </a:r>
          </a:p>
        </p:txBody>
      </p:sp>
      <p:pic>
        <p:nvPicPr>
          <p:cNvPr id="17419" name="Picture 11" descr="maos-de-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429000"/>
            <a:ext cx="274478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animBg="1"/>
      <p:bldP spid="17412" grpId="0" animBg="1"/>
      <p:bldP spid="17413" grpId="0"/>
      <p:bldP spid="17414" grpId="0"/>
      <p:bldP spid="17415" grpId="0"/>
      <p:bldP spid="17416" grpId="0"/>
      <p:bldP spid="17417" grpId="0" animBg="1"/>
      <p:bldP spid="17418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15517" y="128587"/>
            <a:ext cx="9093558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b="1" dirty="0" smtClean="0">
                <a:solidFill>
                  <a:prstClr val="black"/>
                </a:solidFill>
                <a:latin typeface="Arial Black" pitchFamily="34" charset="0"/>
              </a:rPr>
              <a:t>QUANTO AO EXECUTOR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9388" y="776288"/>
            <a:ext cx="349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prstClr val="black"/>
                </a:solidFill>
                <a:latin typeface="Arial" charset="0"/>
              </a:rPr>
              <a:t>Encarnado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024188" y="776288"/>
            <a:ext cx="4140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prstClr val="black"/>
                </a:solidFill>
                <a:latin typeface="Arial" charset="0"/>
              </a:rPr>
              <a:t>Desencarnado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200900" y="776288"/>
            <a:ext cx="190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prstClr val="black"/>
                </a:solidFill>
                <a:latin typeface="Arial" charset="0"/>
              </a:rPr>
              <a:t>Misto</a:t>
            </a:r>
          </a:p>
        </p:txBody>
      </p:sp>
      <p:pic>
        <p:nvPicPr>
          <p:cNvPr id="8" name="Picture 5" descr="Tipos+de+p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4" b="9052"/>
          <a:stretch>
            <a:fillRect/>
          </a:stretch>
        </p:blipFill>
        <p:spPr bwMode="auto">
          <a:xfrm>
            <a:off x="0" y="1484313"/>
            <a:ext cx="3563938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ipos+de+p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r="30313" b="9052"/>
          <a:stretch>
            <a:fillRect/>
          </a:stretch>
        </p:blipFill>
        <p:spPr bwMode="auto">
          <a:xfrm>
            <a:off x="3419475" y="1412875"/>
            <a:ext cx="273685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ipos+de+p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4" b="9052"/>
          <a:stretch>
            <a:fillRect/>
          </a:stretch>
        </p:blipFill>
        <p:spPr bwMode="auto">
          <a:xfrm>
            <a:off x="6300788" y="1412875"/>
            <a:ext cx="270033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45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 txBox="1">
            <a:spLocks noChangeArrowheads="1"/>
          </p:cNvSpPr>
          <p:nvPr/>
        </p:nvSpPr>
        <p:spPr bwMode="auto">
          <a:xfrm>
            <a:off x="0" y="444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400" dirty="0" smtClean="0">
                <a:solidFill>
                  <a:prstClr val="white"/>
                </a:solidFill>
                <a:latin typeface="Arial Black" pitchFamily="34" charset="0"/>
              </a:rPr>
              <a:t>PADRONIZAÇÃO DO PASSE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7651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Não deve ser muito rígida;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1939925"/>
            <a:ext cx="9144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Estabelecer   certa   uniformidade  quanto  as técnicas e atitudes adotadas;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252413" y="3790950"/>
            <a:ext cx="96488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Garantir a qualidade e a pureza doutrinária;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508476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 Evitar comparação, com respeito ao desempenho dos aplicadores de passes.</a:t>
            </a:r>
          </a:p>
        </p:txBody>
      </p:sp>
    </p:spTree>
    <p:extLst>
      <p:ext uri="{BB962C8B-B14F-4D97-AF65-F5344CB8AC3E}">
        <p14:creationId xmlns:p14="http://schemas.microsoft.com/office/powerpoint/2010/main" val="15042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3"/>
          <p:cNvSpPr>
            <a:spLocks noChangeArrowheads="1"/>
          </p:cNvSpPr>
          <p:nvPr/>
        </p:nvSpPr>
        <p:spPr bwMode="auto">
          <a:xfrm>
            <a:off x="15056" y="0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pt-BR" sz="4000" b="1" u="sng" dirty="0" smtClean="0">
                <a:solidFill>
                  <a:prstClr val="white"/>
                </a:solidFill>
                <a:latin typeface="Arial Black" pitchFamily="34" charset="0"/>
                <a:cs typeface="Arial" charset="0"/>
                <a:hlinkClick r:id="rId2"/>
              </a:rPr>
              <a:t>PASSE À DISTÂNCIA</a:t>
            </a:r>
            <a:endParaRPr lang="pt-BR" sz="4000" b="1" u="sng" dirty="0" smtClean="0">
              <a:solidFill>
                <a:prstClr val="white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25475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Em condições ideais pode apresentar resultados quase tão satisfatórios quanto os que se obtém quando o assistido e aplicador de passes se encontram fisicamente no mesmo ambiente.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2593975"/>
            <a:ext cx="8820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Observações</a:t>
            </a:r>
            <a:r>
              <a:rPr lang="pt-BR" sz="2700" i="1" u="sng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1702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1ª) É condição requerida que o aplicador possa construir na  mente, plasmar, a imagem do assistido;</a:t>
            </a:r>
            <a:r>
              <a:rPr lang="pt-BR" sz="2700" i="1" dirty="0" smtClean="0">
                <a:solidFill>
                  <a:srgbClr val="000000"/>
                </a:solidFill>
                <a:latin typeface="Arial" charset="0"/>
              </a:rPr>
              <a:t>;;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3942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2ª) O assistido deve estar prevenido quanto ao horário e local combinado;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5546725"/>
            <a:ext cx="9144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3ª) É conveniente que a preparação do ambiente seja providenciado através do recolhimento, do cultivo dos bons pensamentos e da prece. </a:t>
            </a:r>
          </a:p>
        </p:txBody>
      </p:sp>
    </p:spTree>
    <p:extLst>
      <p:ext uri="{BB962C8B-B14F-4D97-AF65-F5344CB8AC3E}">
        <p14:creationId xmlns:p14="http://schemas.microsoft.com/office/powerpoint/2010/main" val="29924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igitalizar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" b="8536"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8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O  APLICADOR  DE  PASSE</a:t>
            </a:r>
          </a:p>
          <a:p>
            <a:pPr eaLnBrk="1" hangingPunct="1"/>
            <a:endParaRPr lang="pt-BR" sz="4000" dirty="0" smtClean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0" y="974725"/>
            <a:ext cx="91440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800" b="1" i="1" dirty="0" smtClean="0">
                <a:solidFill>
                  <a:prstClr val="white"/>
                </a:solidFill>
                <a:latin typeface="Arial" charset="0"/>
              </a:rPr>
              <a:t>“ O missionário do auxílio magnético, na Crosta ou aqui em nossa esfera , necessita ter grande domínio sobre si mesmo, espontâneo equilíbrio de sentimentos, acendrado amor aos semelhantes, alta compreensão da vida, fé vigorosa e profunda confiança no Poder Divino”.          </a:t>
            </a:r>
            <a:r>
              <a:rPr lang="pt-BR" sz="3800" b="1" dirty="0" smtClean="0">
                <a:solidFill>
                  <a:prstClr val="white"/>
                </a:solidFill>
                <a:latin typeface="Arial" charset="0"/>
              </a:rPr>
              <a:t>               </a:t>
            </a:r>
          </a:p>
          <a:p>
            <a:pPr algn="ctr" eaLnBrk="1" hangingPunct="1"/>
            <a:r>
              <a:rPr lang="pt-BR" sz="3200" b="1" dirty="0" smtClean="0">
                <a:solidFill>
                  <a:srgbClr val="FFFF00"/>
                </a:solidFill>
                <a:latin typeface="Arial" charset="0"/>
                <a:hlinkClick r:id="rId2" action="ppaction://hlinkfile"/>
              </a:rPr>
              <a:t>Missionários da Luz – André Luiz</a:t>
            </a:r>
            <a:r>
              <a:rPr lang="pt-BR" sz="3200" b="1" dirty="0" smtClean="0">
                <a:solidFill>
                  <a:srgbClr val="FF0000"/>
                </a:solidFill>
                <a:latin typeface="Arial" charset="0"/>
                <a:hlinkClick r:id="rId2" action="ppaction://hlinkfile"/>
              </a:rPr>
              <a:t> </a:t>
            </a:r>
            <a:r>
              <a:rPr lang="pt-BR" sz="3800" b="1" dirty="0" smtClean="0">
                <a:solidFill>
                  <a:srgbClr val="FF0000"/>
                </a:solidFill>
                <a:latin typeface="Arial" charset="0"/>
                <a:hlinkClick r:id="rId2" action="ppaction://hlinkfile"/>
              </a:rPr>
              <a:t>                     </a:t>
            </a:r>
            <a:endParaRPr lang="pt-BR" sz="3800" b="1" dirty="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pt-BR" sz="3600" b="1" dirty="0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69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50000">
              <a:srgbClr val="FFFFFF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23975" y="409575"/>
            <a:ext cx="2159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de-CH" sz="100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685800" y="152400"/>
            <a:ext cx="3568700" cy="3184525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CC00"/>
              </a:gs>
              <a:gs pos="100000">
                <a:srgbClr val="FF3300"/>
              </a:gs>
            </a:gsLst>
            <a:lin ang="5400000" scaled="1"/>
          </a:gra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Em 1831,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a Academia de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Ciências de Paris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reestudando os fenômenos,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reconhece os fluidos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magnéticos como uma </a:t>
            </a:r>
          </a:p>
          <a:p>
            <a:pPr algn="ctr" defTabSz="762000" eaLnBrk="0" hangingPunct="0"/>
            <a:r>
              <a:rPr lang="de-CH" sz="20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realidade científica.</a:t>
            </a: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4356100" y="1447800"/>
            <a:ext cx="825500" cy="596900"/>
          </a:xfrm>
          <a:prstGeom prst="rightArrow">
            <a:avLst>
              <a:gd name="adj1" fmla="val 50000"/>
              <a:gd name="adj2" fmla="val 69181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 anchor="ctr"/>
          <a:lstStyle/>
          <a:p>
            <a:pPr algn="ctr" defTabSz="762000" eaLnBrk="0" hangingPunct="0">
              <a:defRPr/>
            </a:pPr>
            <a:endParaRPr lang="de-DE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181600" y="152400"/>
            <a:ext cx="3711575" cy="3184525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CC00"/>
              </a:gs>
              <a:gs pos="100000">
                <a:srgbClr val="FF3300"/>
              </a:gs>
            </a:gsLst>
            <a:lin ang="5400000" scaled="1"/>
          </a:gradFill>
          <a:ln w="12700">
            <a:solidFill>
              <a:srgbClr val="FF6633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Em 1837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porém,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retrata-se da decisão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anterior,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e nega a existência </a:t>
            </a:r>
          </a:p>
          <a:p>
            <a:pPr algn="ctr" defTabSz="762000" eaLnBrk="0" hangingPunct="0"/>
            <a:r>
              <a:rPr lang="de-CH" sz="2400" b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dos fluidos.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627313" y="3500438"/>
            <a:ext cx="4856162" cy="31242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</a:sp3d>
          <a:extLst/>
        </p:spPr>
        <p:txBody>
          <a:bodyPr lIns="0" tIns="0" rIns="0" bIns="0">
            <a:flatTx/>
          </a:bodyPr>
          <a:lstStyle/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de-CH" sz="2000" b="1" u="sng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Provável </a:t>
            </a:r>
            <a:r>
              <a:rPr lang="de-CH" sz="2000" b="1" dirty="0" smtClean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Causa</a:t>
            </a:r>
            <a:endParaRPr lang="de-CH" sz="2000" b="1" dirty="0">
              <a:solidFill>
                <a:srgbClr val="000099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Os procedimentos adotados pelos magnetizadores para tornar 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esta Doutrina popular.</a:t>
            </a:r>
          </a:p>
          <a:p>
            <a:pPr marL="342900" indent="-342900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     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     Teatralizando a série de fenômenos que ocorriam, 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	com encenações ruidosas...</a:t>
            </a:r>
          </a:p>
          <a:p>
            <a:pPr marL="342900" indent="-342900" algn="ctr" defTabSz="7620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+mn-cs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 autoUpdateAnimBg="0"/>
      <p:bldP spid="34821" grpId="0" animBg="1" autoUpdateAnimBg="0"/>
      <p:bldP spid="34822" grpId="0" animBg="1" autoUpdateAnimBg="0"/>
      <p:bldP spid="34824" grpId="0" animBg="1" autoUpdateAnimBg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8" name="Text Box 4"/>
          <p:cNvSpPr txBox="1">
            <a:spLocks noChangeArrowheads="1"/>
          </p:cNvSpPr>
          <p:nvPr/>
        </p:nvSpPr>
        <p:spPr bwMode="auto">
          <a:xfrm>
            <a:off x="0" y="11874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b="1" dirty="0" smtClean="0">
                <a:solidFill>
                  <a:prstClr val="white"/>
                </a:solidFill>
                <a:latin typeface="Arial" charset="0"/>
              </a:rPr>
              <a:t>ATMOSFERA  FLUÍDICA</a:t>
            </a:r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0" y="2374900"/>
            <a:ext cx="9144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" charset="0"/>
              </a:rPr>
              <a:t>O aplicador deve buscar permanentemente melhorar seu ambiente fluídico através do estudo, trabalho, prática da caridade, vigilância e prece.</a:t>
            </a:r>
          </a:p>
        </p:txBody>
      </p:sp>
      <p:sp>
        <p:nvSpPr>
          <p:cNvPr id="18436" name="CaixaDeTexto 6"/>
          <p:cNvSpPr txBox="1">
            <a:spLocks noChangeArrowheads="1"/>
          </p:cNvSpPr>
          <p:nvPr/>
        </p:nvSpPr>
        <p:spPr bwMode="auto">
          <a:xfrm>
            <a:off x="-71438" y="188640"/>
            <a:ext cx="9323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CONDIÇÕES  PARA O TRABALHO</a:t>
            </a:r>
          </a:p>
        </p:txBody>
      </p:sp>
    </p:spTree>
    <p:extLst>
      <p:ext uri="{BB962C8B-B14F-4D97-AF65-F5344CB8AC3E}">
        <p14:creationId xmlns:p14="http://schemas.microsoft.com/office/powerpoint/2010/main" val="555024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-7888" y="469319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  <a:hlinkClick r:id="rId2"/>
              </a:rPr>
              <a:t>SAÚDE</a:t>
            </a:r>
            <a:endParaRPr lang="pt-BR" sz="4000" dirty="0" smtClean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Como o passe é uma doação, só se pode dar o que se possui; devendo por isso o aplicador gozar de boa saúde, tanto física, quanto mental;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3840163"/>
            <a:ext cx="9144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prstClr val="white"/>
                </a:solidFill>
                <a:latin typeface="Arial" pitchFamily="34" charset="0"/>
              </a:rPr>
              <a:t>Verificado qualquer desequilíbrio orgânico ou psíquico, o serviço do passe deve ser interrompido, principalmente se tratar de processo obsessivo, passando o aplicador a condição de assistido.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sz="3600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prstClr val="white"/>
                </a:solidFill>
                <a:latin typeface="Arial" charset="0"/>
              </a:rPr>
              <a:t>Ocorrendo as situações abaixo, aconselha-se interromper, de imediato, as atividades do passe: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0" y="1220788"/>
            <a:ext cx="91440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Gripes, bronquites, estados febris e infecções em geral;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Período de gestação;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Diabete descompensada;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Período menstrual, com dores ou sangramento exagerado;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Desequilíbrio emocional;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Esgotamento nervoso ou mesmo cansaço físico acentuado;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Deficiências graves do aparelho circulatório;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Dor de cabeça ou cólicas intensas;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Mal-estar físico de qualquer origem;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500" dirty="0" smtClean="0">
                <a:solidFill>
                  <a:srgbClr val="FFFF00"/>
                </a:solidFill>
                <a:latin typeface="Arial" charset="0"/>
              </a:rPr>
              <a:t>Uso de medicação com fortes efeitos colaterais.</a:t>
            </a:r>
          </a:p>
        </p:txBody>
      </p:sp>
    </p:spTree>
    <p:extLst>
      <p:ext uri="{BB962C8B-B14F-4D97-AF65-F5344CB8AC3E}">
        <p14:creationId xmlns:p14="http://schemas.microsoft.com/office/powerpoint/2010/main" val="3281906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0" y="3226"/>
            <a:ext cx="91440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 Black" pitchFamily="34" charset="0"/>
              </a:rPr>
              <a:t>ALIMENTAÇÃO</a:t>
            </a: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prstClr val="white"/>
                </a:solidFill>
                <a:latin typeface="Arial" charset="0"/>
              </a:rPr>
              <a:t>O aplicador necessita manter-se atento quanto ao tipo, quantidade e horário de sua alimentação, que antecede  o trabalho, porque além de ingerir os componentes nutritivos de que o seu organismo necessita, assimila  também uma significativa carga fluídica que, incorporada ao seu duplo etérico, vai influir na qualidade da energia que irradia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;</a:t>
            </a:r>
          </a:p>
        </p:txBody>
      </p:sp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0" y="3917950"/>
            <a:ext cx="91440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prstClr val="white"/>
                </a:solidFill>
                <a:latin typeface="Arial" charset="0"/>
              </a:rPr>
              <a:t>Uma outra razão dos cuidados com a alimentação do aplicador é o fato de que certos alimentos são de difícil digestão, enquanto outros apresentam componentes tóxicos que sobrecarregam o aparelho digestivo.</a:t>
            </a:r>
          </a:p>
        </p:txBody>
      </p:sp>
      <p:sp>
        <p:nvSpPr>
          <p:cNvPr id="38917" name="CaixaDeTexto 5"/>
          <p:cNvSpPr txBox="1">
            <a:spLocks noChangeArrowheads="1"/>
          </p:cNvSpPr>
          <p:nvPr/>
        </p:nvSpPr>
        <p:spPr bwMode="auto">
          <a:xfrm>
            <a:off x="0" y="5962650"/>
            <a:ext cx="9144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8001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Obs: No dia do trabalho, alimentação moderada nas duas ou três horas que antecedem ao serviço.</a:t>
            </a:r>
          </a:p>
        </p:txBody>
      </p:sp>
    </p:spTree>
    <p:extLst>
      <p:ext uri="{BB962C8B-B14F-4D97-AF65-F5344CB8AC3E}">
        <p14:creationId xmlns:p14="http://schemas.microsoft.com/office/powerpoint/2010/main" val="616811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99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124075" y="2420938"/>
            <a:ext cx="597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dirty="0" smtClean="0">
              <a:solidFill>
                <a:prstClr val="white"/>
              </a:solidFill>
            </a:endParaRP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0" y="0"/>
            <a:ext cx="745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 Black" pitchFamily="34" charset="0"/>
              </a:rPr>
              <a:t>REPOUSO</a:t>
            </a: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0" y="620713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É exigência natural do organismo</a:t>
            </a:r>
            <a:r>
              <a:rPr lang="pt-BR" sz="26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e por seu intermédio é que se acumulam as energias que serão utilizadas mais tarde. O sono é a mais completa forma de repouso;</a:t>
            </a:r>
          </a:p>
        </p:txBody>
      </p:sp>
      <p:sp>
        <p:nvSpPr>
          <p:cNvPr id="506888" name="Text Box 8"/>
          <p:cNvSpPr txBox="1">
            <a:spLocks noChangeArrowheads="1"/>
          </p:cNvSpPr>
          <p:nvPr/>
        </p:nvSpPr>
        <p:spPr bwMode="auto">
          <a:xfrm>
            <a:off x="0" y="2136775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A falta de períodos adequados de repouso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, pode desgastar o organismo humano, a ponto de provocar reduções no  período de vida corpórea;</a:t>
            </a:r>
          </a:p>
        </p:txBody>
      </p:sp>
      <p:sp>
        <p:nvSpPr>
          <p:cNvPr id="506889" name="Text Box 9"/>
          <p:cNvSpPr txBox="1">
            <a:spLocks noChangeArrowheads="1"/>
          </p:cNvSpPr>
          <p:nvPr/>
        </p:nvSpPr>
        <p:spPr bwMode="auto">
          <a:xfrm>
            <a:off x="0" y="3648075"/>
            <a:ext cx="91440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O repouso exagerado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 é inconveniente, caracterizando desperdício de tempo que temos para vivenciar a experiência reencarnatória. A virtude está no equilíbrio;</a:t>
            </a: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0" y="5192713"/>
            <a:ext cx="9144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600" i="1" dirty="0" smtClean="0">
                <a:solidFill>
                  <a:srgbClr val="FFFF00"/>
                </a:solidFill>
                <a:latin typeface="Arial" charset="0"/>
              </a:rPr>
              <a:t>Nos dias de aplicar passe, o aplicador deve evitar as atividades mais desgastantes</a:t>
            </a:r>
            <a:r>
              <a:rPr lang="pt-BR" sz="2600" i="1" dirty="0" smtClean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pt-BR" sz="2600" dirty="0" smtClean="0">
                <a:solidFill>
                  <a:prstClr val="white"/>
                </a:solidFill>
                <a:latin typeface="Arial" charset="0"/>
              </a:rPr>
              <a:t>para não se apresentar esgotado ao trabalho. Na noite anterior, procurar dormir o necessário para um repouso adequado do organismo.</a:t>
            </a:r>
          </a:p>
        </p:txBody>
      </p:sp>
    </p:spTree>
    <p:extLst>
      <p:ext uri="{BB962C8B-B14F-4D97-AF65-F5344CB8AC3E}">
        <p14:creationId xmlns:p14="http://schemas.microsoft.com/office/powerpoint/2010/main" val="120243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06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06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6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6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 Black" pitchFamily="34" charset="0"/>
              </a:rPr>
              <a:t>QUANTIDADE  E  FREQUÊNCIA</a:t>
            </a:r>
          </a:p>
        </p:txBody>
      </p:sp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0" y="682625"/>
            <a:ext cx="91440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700" i="1" dirty="0" smtClean="0">
                <a:solidFill>
                  <a:prstClr val="white"/>
                </a:solidFill>
                <a:latin typeface="Arial" charset="0"/>
              </a:rPr>
              <a:t>O aplicador 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 sujeita-se a elevado dispêndio de energia, porque </a:t>
            </a: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libera grande quantidade de fluido vital durante o trabalho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. O desgaste é recuperado, desde que se trate de um organismo saudável e se cuide em ingerir uma alimentação adequada e repouso indispensável;</a:t>
            </a:r>
          </a:p>
        </p:txBody>
      </p:sp>
      <p:sp>
        <p:nvSpPr>
          <p:cNvPr id="507910" name="Text Box 6"/>
          <p:cNvSpPr txBox="1">
            <a:spLocks noChangeArrowheads="1"/>
          </p:cNvSpPr>
          <p:nvPr/>
        </p:nvSpPr>
        <p:spPr bwMode="auto">
          <a:xfrm>
            <a:off x="0" y="311467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A capacidade de doação fluídica de cada um tem limites que devem ser rigorosamente observados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, para não comprometer o organismo. Essa capacidade varia de pessoa para pessoa. Cabe ao aplicador identificar;</a:t>
            </a:r>
          </a:p>
        </p:txBody>
      </p:sp>
      <p:sp>
        <p:nvSpPr>
          <p:cNvPr id="507911" name="Text Box 7"/>
          <p:cNvSpPr txBox="1">
            <a:spLocks noChangeArrowheads="1"/>
          </p:cNvSpPr>
          <p:nvPr/>
        </p:nvSpPr>
        <p:spPr bwMode="auto">
          <a:xfrm>
            <a:off x="0" y="512127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700" i="1" dirty="0" smtClean="0">
                <a:solidFill>
                  <a:srgbClr val="FFFF00"/>
                </a:solidFill>
                <a:latin typeface="Arial" charset="0"/>
              </a:rPr>
              <a:t>Se a sessão de passes for muito exaustiva e o aplicador atingir seu limite de doação, sugere-se que se abstenha do trabalho por uma semana</a:t>
            </a:r>
            <a:r>
              <a:rPr lang="pt-BR" sz="2700" dirty="0" smtClean="0">
                <a:solidFill>
                  <a:prstClr val="white"/>
                </a:solidFill>
                <a:latin typeface="Arial" charset="0"/>
              </a:rPr>
              <a:t>. Caso contrário poderá voltar a  aplicar passes com dois ou três dias de intervalo. </a:t>
            </a:r>
          </a:p>
        </p:txBody>
      </p:sp>
    </p:spTree>
    <p:extLst>
      <p:ext uri="{BB962C8B-B14F-4D97-AF65-F5344CB8AC3E}">
        <p14:creationId xmlns:p14="http://schemas.microsoft.com/office/powerpoint/2010/main" val="237060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DISCIPLINA</a:t>
            </a: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0" y="620713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Importante para aquele que pretende exercer a atividade de modo sério e responsável,  com a assistência espiritual;</a:t>
            </a:r>
          </a:p>
        </p:txBody>
      </p:sp>
      <p:sp>
        <p:nvSpPr>
          <p:cNvPr id="508934" name="Text Box 6"/>
          <p:cNvSpPr txBox="1">
            <a:spLocks noChangeArrowheads="1"/>
          </p:cNvSpPr>
          <p:nvPr/>
        </p:nvSpPr>
        <p:spPr bwMode="auto">
          <a:xfrm>
            <a:off x="0" y="2913063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Para tal é necessário que  exercer o serviço do passe regularmente, se possível com dia, hora e local determinado;</a:t>
            </a:r>
          </a:p>
        </p:txBody>
      </p:sp>
      <p:sp>
        <p:nvSpPr>
          <p:cNvPr id="508935" name="Text Box 7"/>
          <p:cNvSpPr txBox="1">
            <a:spLocks noChangeArrowheads="1"/>
          </p:cNvSpPr>
          <p:nvPr/>
        </p:nvSpPr>
        <p:spPr bwMode="auto">
          <a:xfrm>
            <a:off x="0" y="5264150"/>
            <a:ext cx="9144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dirty="0" smtClean="0">
                <a:solidFill>
                  <a:prstClr val="white"/>
                </a:solidFill>
                <a:latin typeface="Arial" charset="0"/>
              </a:rPr>
              <a:t>Exceções ocorrerão e o serviço do passe se fará fora das condições referidas, quando certamente, de alguma forma, o auxílio será prestado.</a:t>
            </a:r>
          </a:p>
        </p:txBody>
      </p:sp>
    </p:spTree>
    <p:extLst>
      <p:ext uri="{BB962C8B-B14F-4D97-AF65-F5344CB8AC3E}">
        <p14:creationId xmlns:p14="http://schemas.microsoft.com/office/powerpoint/2010/main" val="705100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0" y="332656"/>
            <a:ext cx="9144000" cy="76993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400" dirty="0" smtClean="0">
                <a:solidFill>
                  <a:prstClr val="white"/>
                </a:solidFill>
                <a:latin typeface="Arial Black" pitchFamily="34" charset="0"/>
                <a:hlinkClick r:id="rId2"/>
              </a:rPr>
              <a:t>VESTUÁRIO  E  HIGIENE</a:t>
            </a:r>
            <a:endParaRPr lang="pt-BR" sz="4400" dirty="0" smtClean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2098675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" charset="0"/>
              </a:rPr>
              <a:t>Deve-se usar roupas limpas, simples e folgadas, de acordo com o clima, sendo dispensável o uso de joias e perfumes.</a:t>
            </a:r>
          </a:p>
        </p:txBody>
      </p:sp>
    </p:spTree>
    <p:extLst>
      <p:ext uri="{BB962C8B-B14F-4D97-AF65-F5344CB8AC3E}">
        <p14:creationId xmlns:p14="http://schemas.microsoft.com/office/powerpoint/2010/main" val="6846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-26906" y="116632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prstClr val="white"/>
                </a:solidFill>
                <a:latin typeface="Arial Black" pitchFamily="34" charset="0"/>
              </a:rPr>
              <a:t>ESTUDO</a:t>
            </a: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0" y="981075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É fundamental; e, nesta área, em especial, pois, em termos de fluidos e de suas leis, não há quem possa se vangloriar de saber o suficiente. Se nosso corpo físico ainda guarda verdadeiros mistérios , o que dizer acerca do corpo fluídico do perispírito ?</a:t>
            </a:r>
          </a:p>
        </p:txBody>
      </p:sp>
      <p:sp>
        <p:nvSpPr>
          <p:cNvPr id="515078" name="Text Box 6"/>
          <p:cNvSpPr txBox="1">
            <a:spLocks noChangeArrowheads="1"/>
          </p:cNvSpPr>
          <p:nvPr/>
        </p:nvSpPr>
        <p:spPr bwMode="auto">
          <a:xfrm>
            <a:off x="0" y="469900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Dedicação e estudo são os principais fatores que definem o </a:t>
            </a:r>
            <a:r>
              <a:rPr lang="pt-BR" sz="3600" i="1" dirty="0" smtClean="0">
                <a:solidFill>
                  <a:srgbClr val="FFFF00"/>
                </a:solidFill>
                <a:latin typeface="Arial" charset="0"/>
              </a:rPr>
              <a:t>bom</a:t>
            </a:r>
            <a:r>
              <a:rPr lang="pt-BR" sz="3600" dirty="0" smtClean="0">
                <a:solidFill>
                  <a:srgbClr val="FFFF00"/>
                </a:solidFill>
                <a:latin typeface="Arial" charset="0"/>
              </a:rPr>
              <a:t> e o</a:t>
            </a:r>
            <a:r>
              <a:rPr lang="pt-BR" sz="3600" i="1" dirty="0" smtClean="0">
                <a:solidFill>
                  <a:srgbClr val="FFFF00"/>
                </a:solidFill>
                <a:latin typeface="Arial" charset="0"/>
              </a:rPr>
              <a:t> mau</a:t>
            </a:r>
            <a:r>
              <a:rPr lang="pt-BR" sz="36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aplicador de passes.</a:t>
            </a:r>
          </a:p>
        </p:txBody>
      </p:sp>
    </p:spTree>
    <p:extLst>
      <p:ext uri="{BB962C8B-B14F-4D97-AF65-F5344CB8AC3E}">
        <p14:creationId xmlns:p14="http://schemas.microsoft.com/office/powerpoint/2010/main" val="2397787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5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-2611" y="32722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u="sng" dirty="0" smtClean="0">
                <a:solidFill>
                  <a:prstClr val="white"/>
                </a:solidFill>
                <a:latin typeface="Arial Black" pitchFamily="34" charset="0"/>
              </a:rPr>
              <a:t>SEXO</a:t>
            </a:r>
          </a:p>
        </p:txBody>
      </p:sp>
      <p:sp>
        <p:nvSpPr>
          <p:cNvPr id="27651" name="CaixaDeTexto 6"/>
          <p:cNvSpPr txBox="1">
            <a:spLocks noChangeArrowheads="1"/>
          </p:cNvSpPr>
          <p:nvPr/>
        </p:nvSpPr>
        <p:spPr bwMode="auto">
          <a:xfrm>
            <a:off x="0" y="620713"/>
            <a:ext cx="91440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100" dirty="0" smtClean="0">
                <a:solidFill>
                  <a:prstClr val="white"/>
                </a:solidFill>
                <a:latin typeface="Arial" charset="0"/>
              </a:rPr>
              <a:t>“O instinto sexual não é apenas o agente de reprodução entre as formas superiores, mas acima de tudo, é o reconstituinte das forças espirituais, pelo qual as criaturas se alimentam mutuamente, na permuta de raios psiquico-magnéticos que lhe são necessários ao progresso. É manancial bendito de energias vinculadas aos processos criativos e que, utilizado com a devida responsabilidade, pode representar fator inestimável para a manutenção do equilíbrio do indivíduo.”</a:t>
            </a:r>
          </a:p>
          <a:p>
            <a:pPr algn="ctr" eaLnBrk="1" hangingPunct="1"/>
            <a:r>
              <a:rPr lang="pt-BR" sz="3100" dirty="0" smtClean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pt-BR" sz="3100" dirty="0" smtClean="0">
                <a:solidFill>
                  <a:srgbClr val="FFFF00"/>
                </a:solidFill>
                <a:latin typeface="Arial" charset="0"/>
                <a:hlinkClick r:id="rId2" action="ppaction://hlinkfile"/>
              </a:rPr>
              <a:t>Evolução em Dois Mundos – André Luiz</a:t>
            </a:r>
            <a:endParaRPr lang="pt-BR" sz="3100" dirty="0" smtClean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62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FFFF"/>
            </a:gs>
            <a:gs pos="100000">
              <a:srgbClr val="8A44F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17346"/>
            <a:ext cx="7429500" cy="81936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 PASSE...</a:t>
            </a:r>
          </a:p>
        </p:txBody>
      </p:sp>
      <p:pic>
        <p:nvPicPr>
          <p:cNvPr id="532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19200"/>
            <a:ext cx="2044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9" y="1281906"/>
            <a:ext cx="2015901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073150" y="757237"/>
            <a:ext cx="716280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993300"/>
                </a:solidFill>
                <a:cs typeface="+mn-cs"/>
              </a:rPr>
              <a:t>Possui excelentes  qualidades terapêuticas....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1960609" y="3073400"/>
            <a:ext cx="5638800" cy="1939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lang="de-CH" sz="2000" b="1" dirty="0">
                <a:solidFill>
                  <a:prstClr val="black"/>
                </a:solidFill>
                <a:cs typeface="+mn-cs"/>
              </a:rPr>
              <a:t>Com a contribuição da Kirliangrafia de que tem se ocupado pesquisadores da área de parapsicologia  e às novas descobertas da Física no campo da energia  podemos afirmar que o  passe </a:t>
            </a:r>
            <a:r>
              <a:rPr lang="de-CH" sz="2000" b="1" dirty="0" smtClean="0">
                <a:solidFill>
                  <a:prstClr val="black"/>
                </a:solidFill>
                <a:cs typeface="+mn-cs"/>
              </a:rPr>
              <a:t>hoje é </a:t>
            </a:r>
            <a:r>
              <a:rPr lang="de-CH" sz="2000" b="1" dirty="0">
                <a:solidFill>
                  <a:prstClr val="black"/>
                </a:solidFill>
                <a:cs typeface="+mn-cs"/>
              </a:rPr>
              <a:t>amparado por suporte científico.</a:t>
            </a:r>
          </a:p>
        </p:txBody>
      </p:sp>
      <p:sp>
        <p:nvSpPr>
          <p:cNvPr id="219143" name="Retângulo 6"/>
          <p:cNvSpPr>
            <a:spLocks noChangeArrowheads="1"/>
          </p:cNvSpPr>
          <p:nvPr/>
        </p:nvSpPr>
        <p:spPr bwMode="auto">
          <a:xfrm>
            <a:off x="2268483" y="5009712"/>
            <a:ext cx="4940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http://www.guia.heu.nom.br/passe.htm</a:t>
            </a:r>
            <a:endParaRPr lang="pt-BR" b="1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07445"/>
              </p:ext>
            </p:extLst>
          </p:nvPr>
        </p:nvGraphicFramePr>
        <p:xfrm>
          <a:off x="1732009" y="5430455"/>
          <a:ext cx="6096000" cy="40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404664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hlinkClick r:id="rId6"/>
                        </a:rPr>
                        <a:t>http://pt.wikipedia.org/wiki/Fotografia_Kirlian</a:t>
                      </a:r>
                      <a:endParaRPr lang="pt-B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64879"/>
              </p:ext>
            </p:extLst>
          </p:nvPr>
        </p:nvGraphicFramePr>
        <p:xfrm>
          <a:off x="1089630" y="6021288"/>
          <a:ext cx="712983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98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pt-BR" sz="1800" b="1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http://youtu.be/AwXTGV8N5ZE</a:t>
                      </a:r>
                      <a:r>
                        <a:rPr kumimoji="1" lang="pt-BR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kumimoji="1" lang="pt-BR" sz="1800" b="1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http://youtu.be/wJ1ow4Vtpbs</a:t>
                      </a:r>
                      <a:r>
                        <a:rPr kumimoji="1" lang="pt-BR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http://youtu.be/WCNK7gexpHY</a:t>
                      </a:r>
                      <a:r>
                        <a:rPr kumimoji="1" lang="pt-BR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    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utoUpdateAnimBg="0"/>
      <p:bldP spid="53254" grpId="0" autoUpdateAnimBg="0"/>
      <p:bldP spid="219143" grpId="0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400" u="sng" dirty="0" smtClean="0">
                <a:solidFill>
                  <a:prstClr val="white"/>
                </a:solidFill>
                <a:latin typeface="Arial Black" pitchFamily="34" charset="0"/>
                <a:hlinkClick r:id="rId2" action="ppaction://hlinkpres?slideindex=1&amp;slidetitle="/>
              </a:rPr>
              <a:t>OBSESSÃO</a:t>
            </a:r>
            <a:endParaRPr lang="pt-BR" sz="4400" u="sng" dirty="0" smtClean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341438"/>
            <a:ext cx="9144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dirty="0" smtClean="0">
                <a:solidFill>
                  <a:prstClr val="white"/>
                </a:solidFill>
                <a:latin typeface="Arial" charset="0"/>
              </a:rPr>
              <a:t>A condição de aplicador de passe não nos isenta da possibilidade de desequilíbrios, nem das responsabilidades do pretérito. O aplicador pode, eventualmente, ver-se assediado por Espíritos cobradores do passado.  Diante das evidências é inevitável a interrupção dos trabalhos do passe, passando este à condição de assistido.</a:t>
            </a:r>
          </a:p>
        </p:txBody>
      </p:sp>
    </p:spTree>
    <p:extLst>
      <p:ext uri="{BB962C8B-B14F-4D97-AF65-F5344CB8AC3E}">
        <p14:creationId xmlns:p14="http://schemas.microsoft.com/office/powerpoint/2010/main" val="16627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CONCLUSÃO</a:t>
            </a:r>
            <a:r>
              <a:rPr lang="pt-BR" sz="21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(M. P. de Miranda – Reformador Nov/11) D. Franco</a:t>
            </a:r>
            <a:endParaRPr lang="pt-BR" sz="30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215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A proposta de Jesus para que os seus discípulos se aplicassem ao ministério da cura das enfermidades, que afligem as criaturas humanas, encontra suporte abençoado na terapia através dos passes.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	A transmissão de energia constituída por raios psíquico-magnéticos está ao alcance de todas as criaturas que se queiram devotar à ação do bem.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	Desejando contribuir em favor da saúde do próximo, cabe ao interessado equipar-se dos recursos hábeis para o desiderato.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	</a:t>
            </a:r>
            <a:endParaRPr lang="pt-BR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07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hico100ano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135937" cy="5765800"/>
          </a:xfrm>
          <a:prstGeom prst="rect">
            <a:avLst/>
          </a:prstGeom>
          <a:noFill/>
          <a:ln w="349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Retângulo 2"/>
          <p:cNvSpPr>
            <a:spLocks noChangeArrowheads="1"/>
          </p:cNvSpPr>
          <p:nvPr/>
        </p:nvSpPr>
        <p:spPr bwMode="auto">
          <a:xfrm>
            <a:off x="395288" y="6211888"/>
            <a:ext cx="828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http://ocaminho.com.br/ocaminho/Tematica/TM/E/Equipe.htm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66"/>
            </a:gs>
            <a:gs pos="50000">
              <a:srgbClr val="DDDDDD"/>
            </a:gs>
            <a:gs pos="100000">
              <a:srgbClr val="66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C2EBC-00AD-48A7-86BA-B6945AF69B68}" type="slidenum">
              <a:rPr lang="pt-BR"/>
              <a:pPr>
                <a:defRPr/>
              </a:pPr>
              <a:t>263</a:t>
            </a:fld>
            <a:endParaRPr lang="pt-BR" dirty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11188" y="476250"/>
            <a:ext cx="1439862" cy="2089150"/>
            <a:chOff x="96" y="432"/>
            <a:chExt cx="1148" cy="1120"/>
          </a:xfrm>
        </p:grpSpPr>
        <p:sp>
          <p:nvSpPr>
            <p:cNvPr id="1402912" name="AutoShape 32"/>
            <p:cNvSpPr>
              <a:spLocks noChangeArrowheads="1"/>
            </p:cNvSpPr>
            <p:nvPr/>
          </p:nvSpPr>
          <p:spPr bwMode="auto">
            <a:xfrm>
              <a:off x="144" y="456"/>
              <a:ext cx="1056" cy="889"/>
            </a:xfrm>
            <a:prstGeom prst="star5">
              <a:avLst/>
            </a:prstGeom>
            <a:solidFill>
              <a:srgbClr val="C8BF6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4A25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74485" name="Group 33"/>
            <p:cNvGrpSpPr>
              <a:grpSpLocks/>
            </p:cNvGrpSpPr>
            <p:nvPr/>
          </p:nvGrpSpPr>
          <p:grpSpPr bwMode="auto">
            <a:xfrm>
              <a:off x="528" y="1232"/>
              <a:ext cx="264" cy="320"/>
              <a:chOff x="528" y="1168"/>
              <a:chExt cx="264" cy="320"/>
            </a:xfrm>
          </p:grpSpPr>
          <p:sp>
            <p:nvSpPr>
              <p:cNvPr id="777285" name="Line 34"/>
              <p:cNvSpPr>
                <a:spLocks noChangeShapeType="1"/>
              </p:cNvSpPr>
              <p:nvPr/>
            </p:nvSpPr>
            <p:spPr bwMode="auto">
              <a:xfrm flipH="1">
                <a:off x="655" y="1168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6" name="Line 35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7" name="Line 36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6" name="Group 37"/>
            <p:cNvGrpSpPr>
              <a:grpSpLocks/>
            </p:cNvGrpSpPr>
            <p:nvPr/>
          </p:nvGrpSpPr>
          <p:grpSpPr bwMode="auto">
            <a:xfrm rot="-8927452">
              <a:off x="808" y="440"/>
              <a:ext cx="264" cy="320"/>
              <a:chOff x="528" y="1168"/>
              <a:chExt cx="264" cy="320"/>
            </a:xfrm>
          </p:grpSpPr>
          <p:sp>
            <p:nvSpPr>
              <p:cNvPr id="777282" name="Line 38"/>
              <p:cNvSpPr>
                <a:spLocks noChangeShapeType="1"/>
              </p:cNvSpPr>
              <p:nvPr/>
            </p:nvSpPr>
            <p:spPr bwMode="auto">
              <a:xfrm flipH="1">
                <a:off x="707" y="1170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3" name="Line 39"/>
              <p:cNvSpPr>
                <a:spLocks noChangeShapeType="1"/>
              </p:cNvSpPr>
              <p:nvPr/>
            </p:nvSpPr>
            <p:spPr bwMode="auto">
              <a:xfrm flipH="1">
                <a:off x="585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4" name="Line 40"/>
              <p:cNvSpPr>
                <a:spLocks noChangeShapeType="1"/>
              </p:cNvSpPr>
              <p:nvPr/>
            </p:nvSpPr>
            <p:spPr bwMode="auto">
              <a:xfrm>
                <a:off x="767" y="1243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7" name="Group 41"/>
            <p:cNvGrpSpPr>
              <a:grpSpLocks/>
            </p:cNvGrpSpPr>
            <p:nvPr/>
          </p:nvGrpSpPr>
          <p:grpSpPr bwMode="auto">
            <a:xfrm rot="8659698">
              <a:off x="296" y="432"/>
              <a:ext cx="264" cy="320"/>
              <a:chOff x="528" y="1168"/>
              <a:chExt cx="264" cy="320"/>
            </a:xfrm>
          </p:grpSpPr>
          <p:sp>
            <p:nvSpPr>
              <p:cNvPr id="777279" name="Line 42"/>
              <p:cNvSpPr>
                <a:spLocks noChangeShapeType="1"/>
              </p:cNvSpPr>
              <p:nvPr/>
            </p:nvSpPr>
            <p:spPr bwMode="auto">
              <a:xfrm flipH="1">
                <a:off x="656" y="1169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0" name="Line 43"/>
              <p:cNvSpPr>
                <a:spLocks noChangeShapeType="1"/>
              </p:cNvSpPr>
              <p:nvPr/>
            </p:nvSpPr>
            <p:spPr bwMode="auto">
              <a:xfrm flipH="1">
                <a:off x="511" y="1216"/>
                <a:ext cx="81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81" name="Line 44"/>
              <p:cNvSpPr>
                <a:spLocks noChangeShapeType="1"/>
              </p:cNvSpPr>
              <p:nvPr/>
            </p:nvSpPr>
            <p:spPr bwMode="auto">
              <a:xfrm>
                <a:off x="728" y="1236"/>
                <a:ext cx="57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8" name="Group 45"/>
            <p:cNvGrpSpPr>
              <a:grpSpLocks/>
            </p:cNvGrpSpPr>
            <p:nvPr/>
          </p:nvGrpSpPr>
          <p:grpSpPr bwMode="auto">
            <a:xfrm rot="4189194">
              <a:off x="124" y="944"/>
              <a:ext cx="264" cy="320"/>
              <a:chOff x="528" y="1168"/>
              <a:chExt cx="264" cy="320"/>
            </a:xfrm>
          </p:grpSpPr>
          <p:sp>
            <p:nvSpPr>
              <p:cNvPr id="777276" name="Line 46"/>
              <p:cNvSpPr>
                <a:spLocks noChangeShapeType="1"/>
              </p:cNvSpPr>
              <p:nvPr/>
            </p:nvSpPr>
            <p:spPr bwMode="auto">
              <a:xfrm flipH="1">
                <a:off x="655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7" name="Line 47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8" name="Line 48"/>
              <p:cNvSpPr>
                <a:spLocks noChangeShapeType="1"/>
              </p:cNvSpPr>
              <p:nvPr/>
            </p:nvSpPr>
            <p:spPr bwMode="auto">
              <a:xfrm>
                <a:off x="735" y="1222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89" name="Group 49"/>
            <p:cNvGrpSpPr>
              <a:grpSpLocks/>
            </p:cNvGrpSpPr>
            <p:nvPr/>
          </p:nvGrpSpPr>
          <p:grpSpPr bwMode="auto">
            <a:xfrm rot="-4143237">
              <a:off x="952" y="936"/>
              <a:ext cx="264" cy="320"/>
              <a:chOff x="528" y="1168"/>
              <a:chExt cx="264" cy="320"/>
            </a:xfrm>
          </p:grpSpPr>
          <p:sp>
            <p:nvSpPr>
              <p:cNvPr id="777273" name="Line 50"/>
              <p:cNvSpPr>
                <a:spLocks noChangeShapeType="1"/>
              </p:cNvSpPr>
              <p:nvPr/>
            </p:nvSpPr>
            <p:spPr bwMode="auto">
              <a:xfrm flipH="1">
                <a:off x="666" y="1151"/>
                <a:ext cx="14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4" name="Line 51"/>
              <p:cNvSpPr>
                <a:spLocks noChangeShapeType="1"/>
              </p:cNvSpPr>
              <p:nvPr/>
            </p:nvSpPr>
            <p:spPr bwMode="auto">
              <a:xfrm flipH="1">
                <a:off x="530" y="1208"/>
                <a:ext cx="80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75" name="Line 52"/>
              <p:cNvSpPr>
                <a:spLocks noChangeShapeType="1"/>
              </p:cNvSpPr>
              <p:nvPr/>
            </p:nvSpPr>
            <p:spPr bwMode="auto">
              <a:xfrm>
                <a:off x="736" y="1222"/>
                <a:ext cx="56" cy="191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1187450" y="1125538"/>
            <a:ext cx="2519363" cy="2663825"/>
            <a:chOff x="96" y="432"/>
            <a:chExt cx="1148" cy="1120"/>
          </a:xfrm>
        </p:grpSpPr>
        <p:sp>
          <p:nvSpPr>
            <p:cNvPr id="1402934" name="AutoShape 54"/>
            <p:cNvSpPr>
              <a:spLocks noChangeArrowheads="1"/>
            </p:cNvSpPr>
            <p:nvPr/>
          </p:nvSpPr>
          <p:spPr bwMode="auto">
            <a:xfrm>
              <a:off x="144" y="456"/>
              <a:ext cx="1056" cy="888"/>
            </a:xfrm>
            <a:prstGeom prst="star5">
              <a:avLst/>
            </a:prstGeom>
            <a:solidFill>
              <a:srgbClr val="C8BF6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4A25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74464" name="Group 55"/>
            <p:cNvGrpSpPr>
              <a:grpSpLocks/>
            </p:cNvGrpSpPr>
            <p:nvPr/>
          </p:nvGrpSpPr>
          <p:grpSpPr bwMode="auto">
            <a:xfrm>
              <a:off x="528" y="1232"/>
              <a:ext cx="264" cy="320"/>
              <a:chOff x="528" y="1168"/>
              <a:chExt cx="264" cy="320"/>
            </a:xfrm>
          </p:grpSpPr>
          <p:sp>
            <p:nvSpPr>
              <p:cNvPr id="777264" name="Line 56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5" name="Line 57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6" name="Line 58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5" name="Group 59"/>
            <p:cNvGrpSpPr>
              <a:grpSpLocks/>
            </p:cNvGrpSpPr>
            <p:nvPr/>
          </p:nvGrpSpPr>
          <p:grpSpPr bwMode="auto">
            <a:xfrm rot="-8927452">
              <a:off x="808" y="440"/>
              <a:ext cx="264" cy="320"/>
              <a:chOff x="528" y="1168"/>
              <a:chExt cx="264" cy="320"/>
            </a:xfrm>
          </p:grpSpPr>
          <p:sp>
            <p:nvSpPr>
              <p:cNvPr id="777261" name="Line 60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2" name="Line 61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3" name="Line 62"/>
              <p:cNvSpPr>
                <a:spLocks noChangeShapeType="1"/>
              </p:cNvSpPr>
              <p:nvPr/>
            </p:nvSpPr>
            <p:spPr bwMode="auto">
              <a:xfrm>
                <a:off x="738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6" name="Group 63"/>
            <p:cNvGrpSpPr>
              <a:grpSpLocks/>
            </p:cNvGrpSpPr>
            <p:nvPr/>
          </p:nvGrpSpPr>
          <p:grpSpPr bwMode="auto">
            <a:xfrm rot="8659698">
              <a:off x="296" y="432"/>
              <a:ext cx="264" cy="320"/>
              <a:chOff x="528" y="1168"/>
              <a:chExt cx="264" cy="320"/>
            </a:xfrm>
          </p:grpSpPr>
          <p:sp>
            <p:nvSpPr>
              <p:cNvPr id="777258" name="Line 64"/>
              <p:cNvSpPr>
                <a:spLocks noChangeShapeType="1"/>
              </p:cNvSpPr>
              <p:nvPr/>
            </p:nvSpPr>
            <p:spPr bwMode="auto">
              <a:xfrm flipH="1">
                <a:off x="656" y="1169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9" name="Line 65"/>
              <p:cNvSpPr>
                <a:spLocks noChangeShapeType="1"/>
              </p:cNvSpPr>
              <p:nvPr/>
            </p:nvSpPr>
            <p:spPr bwMode="auto">
              <a:xfrm flipH="1">
                <a:off x="528" y="1217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60" name="Line 66"/>
              <p:cNvSpPr>
                <a:spLocks noChangeShapeType="1"/>
              </p:cNvSpPr>
              <p:nvPr/>
            </p:nvSpPr>
            <p:spPr bwMode="auto">
              <a:xfrm>
                <a:off x="738" y="1225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7" name="Group 67"/>
            <p:cNvGrpSpPr>
              <a:grpSpLocks/>
            </p:cNvGrpSpPr>
            <p:nvPr/>
          </p:nvGrpSpPr>
          <p:grpSpPr bwMode="auto">
            <a:xfrm rot="4189194">
              <a:off x="124" y="944"/>
              <a:ext cx="264" cy="320"/>
              <a:chOff x="528" y="1168"/>
              <a:chExt cx="264" cy="320"/>
            </a:xfrm>
          </p:grpSpPr>
          <p:sp>
            <p:nvSpPr>
              <p:cNvPr id="777255" name="Line 68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6" name="Line 69"/>
              <p:cNvSpPr>
                <a:spLocks noChangeShapeType="1"/>
              </p:cNvSpPr>
              <p:nvPr/>
            </p:nvSpPr>
            <p:spPr bwMode="auto">
              <a:xfrm flipH="1">
                <a:off x="526" y="1216"/>
                <a:ext cx="81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7" name="Line 70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68" name="Group 71"/>
            <p:cNvGrpSpPr>
              <a:grpSpLocks/>
            </p:cNvGrpSpPr>
            <p:nvPr/>
          </p:nvGrpSpPr>
          <p:grpSpPr bwMode="auto">
            <a:xfrm rot="-4143237">
              <a:off x="952" y="936"/>
              <a:ext cx="264" cy="320"/>
              <a:chOff x="528" y="1168"/>
              <a:chExt cx="264" cy="320"/>
            </a:xfrm>
          </p:grpSpPr>
          <p:sp>
            <p:nvSpPr>
              <p:cNvPr id="777252" name="Line 72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3" name="Line 73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54" name="Line 74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0" y="1412875"/>
            <a:ext cx="8748713" cy="6048375"/>
            <a:chOff x="96" y="432"/>
            <a:chExt cx="1148" cy="1120"/>
          </a:xfrm>
        </p:grpSpPr>
        <p:sp>
          <p:nvSpPr>
            <p:cNvPr id="1402888" name="AutoShape 8"/>
            <p:cNvSpPr>
              <a:spLocks noChangeArrowheads="1"/>
            </p:cNvSpPr>
            <p:nvPr/>
          </p:nvSpPr>
          <p:spPr bwMode="auto">
            <a:xfrm>
              <a:off x="144" y="456"/>
              <a:ext cx="1056" cy="888"/>
            </a:xfrm>
            <a:prstGeom prst="star5">
              <a:avLst/>
            </a:prstGeom>
            <a:solidFill>
              <a:srgbClr val="C8BF6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4A25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74443" name="Group 9"/>
            <p:cNvGrpSpPr>
              <a:grpSpLocks/>
            </p:cNvGrpSpPr>
            <p:nvPr/>
          </p:nvGrpSpPr>
          <p:grpSpPr bwMode="auto">
            <a:xfrm>
              <a:off x="528" y="1232"/>
              <a:ext cx="264" cy="320"/>
              <a:chOff x="528" y="1168"/>
              <a:chExt cx="264" cy="320"/>
            </a:xfrm>
          </p:grpSpPr>
          <p:sp>
            <p:nvSpPr>
              <p:cNvPr id="777243" name="Line 10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4" name="Line 11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5" name="Line 12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4" name="Group 13"/>
            <p:cNvGrpSpPr>
              <a:grpSpLocks/>
            </p:cNvGrpSpPr>
            <p:nvPr/>
          </p:nvGrpSpPr>
          <p:grpSpPr bwMode="auto">
            <a:xfrm rot="-8927452">
              <a:off x="808" y="440"/>
              <a:ext cx="264" cy="320"/>
              <a:chOff x="528" y="1168"/>
              <a:chExt cx="264" cy="320"/>
            </a:xfrm>
          </p:grpSpPr>
          <p:sp>
            <p:nvSpPr>
              <p:cNvPr id="777240" name="Line 14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1" name="Line 15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42" name="Line 16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5" name="Group 17"/>
            <p:cNvGrpSpPr>
              <a:grpSpLocks/>
            </p:cNvGrpSpPr>
            <p:nvPr/>
          </p:nvGrpSpPr>
          <p:grpSpPr bwMode="auto">
            <a:xfrm rot="8659698">
              <a:off x="296" y="432"/>
              <a:ext cx="264" cy="320"/>
              <a:chOff x="528" y="1168"/>
              <a:chExt cx="264" cy="320"/>
            </a:xfrm>
          </p:grpSpPr>
          <p:sp>
            <p:nvSpPr>
              <p:cNvPr id="777237" name="Line 18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8" name="Line 19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9" name="Line 20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6" name="Group 21"/>
            <p:cNvGrpSpPr>
              <a:grpSpLocks/>
            </p:cNvGrpSpPr>
            <p:nvPr/>
          </p:nvGrpSpPr>
          <p:grpSpPr bwMode="auto">
            <a:xfrm rot="4189194">
              <a:off x="124" y="944"/>
              <a:ext cx="264" cy="320"/>
              <a:chOff x="528" y="1168"/>
              <a:chExt cx="264" cy="320"/>
            </a:xfrm>
          </p:grpSpPr>
          <p:sp>
            <p:nvSpPr>
              <p:cNvPr id="777234" name="Line 22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5" name="Line 23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6" name="Line 24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74447" name="Group 25"/>
            <p:cNvGrpSpPr>
              <a:grpSpLocks/>
            </p:cNvGrpSpPr>
            <p:nvPr/>
          </p:nvGrpSpPr>
          <p:grpSpPr bwMode="auto">
            <a:xfrm rot="-4143237">
              <a:off x="952" y="936"/>
              <a:ext cx="264" cy="320"/>
              <a:chOff x="528" y="1168"/>
              <a:chExt cx="264" cy="320"/>
            </a:xfrm>
          </p:grpSpPr>
          <p:sp>
            <p:nvSpPr>
              <p:cNvPr id="777231" name="Line 26"/>
              <p:cNvSpPr>
                <a:spLocks noChangeShapeType="1"/>
              </p:cNvSpPr>
              <p:nvPr/>
            </p:nvSpPr>
            <p:spPr bwMode="auto">
              <a:xfrm flipH="1">
                <a:off x="656" y="1168"/>
                <a:ext cx="16" cy="32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2" name="Line 27"/>
              <p:cNvSpPr>
                <a:spLocks noChangeShapeType="1"/>
              </p:cNvSpPr>
              <p:nvPr/>
            </p:nvSpPr>
            <p:spPr bwMode="auto">
              <a:xfrm flipH="1">
                <a:off x="528" y="1216"/>
                <a:ext cx="80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777233" name="Line 28"/>
              <p:cNvSpPr>
                <a:spLocks noChangeShapeType="1"/>
              </p:cNvSpPr>
              <p:nvPr/>
            </p:nvSpPr>
            <p:spPr bwMode="auto">
              <a:xfrm>
                <a:off x="736" y="1224"/>
                <a:ext cx="56" cy="19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pt-BR" dirty="0">
                  <a:solidFill>
                    <a:srgbClr val="4A25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9288" name="WordArt 72"/>
          <p:cNvSpPr>
            <a:spLocks noChangeArrowheads="1" noChangeShapeType="1" noTextEdit="1"/>
          </p:cNvSpPr>
          <p:nvPr/>
        </p:nvSpPr>
        <p:spPr bwMode="auto">
          <a:xfrm>
            <a:off x="1646238" y="0"/>
            <a:ext cx="6324600" cy="6572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"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Sou o Caminho, a Verdade e a Vida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"</a:t>
            </a:r>
          </a:p>
        </p:txBody>
      </p:sp>
      <p:sp>
        <p:nvSpPr>
          <p:cNvPr id="9224" name="WordArt 29"/>
          <p:cNvSpPr>
            <a:spLocks noChangeArrowheads="1" noChangeShapeType="1" noTextEdit="1"/>
          </p:cNvSpPr>
          <p:nvPr/>
        </p:nvSpPr>
        <p:spPr bwMode="auto">
          <a:xfrm>
            <a:off x="2195513" y="1916113"/>
            <a:ext cx="4608512" cy="33845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>
              <a:defRPr/>
            </a:pPr>
            <a:r>
              <a:rPr lang="pt-BR" sz="6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B3B00"/>
                    </a:gs>
                    <a:gs pos="100000">
                      <a:srgbClr val="808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" </a:t>
            </a:r>
            <a:r>
              <a:rPr lang="pt-BR" sz="6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F É </a:t>
            </a:r>
            <a:r>
              <a:rPr lang="pt-BR" sz="6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B3B00"/>
                    </a:gs>
                    <a:gs pos="100000">
                      <a:srgbClr val="808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"</a:t>
            </a:r>
          </a:p>
        </p:txBody>
      </p:sp>
      <p:sp>
        <p:nvSpPr>
          <p:cNvPr id="274441" name="Retângulo 71"/>
          <p:cNvSpPr>
            <a:spLocks noChangeArrowheads="1"/>
          </p:cNvSpPr>
          <p:nvPr/>
        </p:nvSpPr>
        <p:spPr bwMode="auto">
          <a:xfrm>
            <a:off x="611188" y="6237288"/>
            <a:ext cx="7488237" cy="36988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hlinkClick r:id="rId3"/>
              </a:rPr>
              <a:t>http://ocaminho.com.br/ocaminho/Tematica/TM/F/Fe.htm</a:t>
            </a:r>
            <a:endParaRPr lang="pt-B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9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momentodopa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8000"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momentodopa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b="6950"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295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041F-3EE0-420E-A7EA-EB2BED8D705E}" type="slidenum">
              <a:rPr lang="pt-BR"/>
              <a:pPr>
                <a:defRPr/>
              </a:pPr>
              <a:t>265</a:t>
            </a:fld>
            <a:endParaRPr lang="pt-BR" dirty="0"/>
          </a:p>
        </p:txBody>
      </p:sp>
      <p:sp>
        <p:nvSpPr>
          <p:cNvPr id="1521667" name="Text Box 3"/>
          <p:cNvSpPr txBox="1">
            <a:spLocks noChangeArrowheads="1"/>
          </p:cNvSpPr>
          <p:nvPr/>
        </p:nvSpPr>
        <p:spPr bwMode="auto">
          <a:xfrm>
            <a:off x="2703513" y="1611313"/>
            <a:ext cx="215423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que é Fé?</a:t>
            </a:r>
          </a:p>
        </p:txBody>
      </p:sp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2703513" y="2790825"/>
            <a:ext cx="4425950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Por que precisamos ter Fé?</a:t>
            </a:r>
          </a:p>
        </p:txBody>
      </p:sp>
      <p:sp>
        <p:nvSpPr>
          <p:cNvPr id="1521669" name="Text Box 5"/>
          <p:cNvSpPr txBox="1">
            <a:spLocks noChangeArrowheads="1"/>
          </p:cNvSpPr>
          <p:nvPr/>
        </p:nvSpPr>
        <p:spPr bwMode="auto">
          <a:xfrm>
            <a:off x="2703513" y="3395663"/>
            <a:ext cx="346233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Para que serve a Fé?</a:t>
            </a:r>
          </a:p>
        </p:txBody>
      </p:sp>
      <p:sp>
        <p:nvSpPr>
          <p:cNvPr id="1521672" name="Text Box 8"/>
          <p:cNvSpPr txBox="1">
            <a:spLocks noChangeArrowheads="1"/>
          </p:cNvSpPr>
          <p:nvPr/>
        </p:nvSpPr>
        <p:spPr bwMode="auto">
          <a:xfrm>
            <a:off x="2703513" y="4594225"/>
            <a:ext cx="504983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que a Fé desenvolve em nós?</a:t>
            </a:r>
          </a:p>
        </p:txBody>
      </p:sp>
      <p:sp>
        <p:nvSpPr>
          <p:cNvPr id="1521673" name="Text Box 9"/>
          <p:cNvSpPr txBox="1">
            <a:spLocks noChangeArrowheads="1"/>
          </p:cNvSpPr>
          <p:nvPr/>
        </p:nvSpPr>
        <p:spPr bwMode="auto">
          <a:xfrm>
            <a:off x="2703513" y="5199063"/>
            <a:ext cx="4357687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Quando a Fé é necessária?</a:t>
            </a:r>
          </a:p>
        </p:txBody>
      </p:sp>
      <p:sp>
        <p:nvSpPr>
          <p:cNvPr id="1521674" name="Text Box 10"/>
          <p:cNvSpPr txBox="1">
            <a:spLocks noChangeArrowheads="1"/>
          </p:cNvSpPr>
          <p:nvPr/>
        </p:nvSpPr>
        <p:spPr bwMode="auto">
          <a:xfrm>
            <a:off x="2703513" y="3987800"/>
            <a:ext cx="3070225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Como a Fé opera?</a:t>
            </a:r>
          </a:p>
        </p:txBody>
      </p:sp>
      <p:sp>
        <p:nvSpPr>
          <p:cNvPr id="1521675" name="Text Box 11"/>
          <p:cNvSpPr txBox="1">
            <a:spLocks noChangeArrowheads="1"/>
          </p:cNvSpPr>
          <p:nvPr/>
        </p:nvSpPr>
        <p:spPr bwMode="auto">
          <a:xfrm>
            <a:off x="2670175" y="2205038"/>
            <a:ext cx="4441825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Com o que a Fé se parece? </a:t>
            </a:r>
          </a:p>
        </p:txBody>
      </p:sp>
      <p:sp>
        <p:nvSpPr>
          <p:cNvPr id="1521676" name="Text Box 12"/>
          <p:cNvSpPr txBox="1">
            <a:spLocks noChangeArrowheads="1"/>
          </p:cNvSpPr>
          <p:nvPr/>
        </p:nvSpPr>
        <p:spPr bwMode="auto">
          <a:xfrm>
            <a:off x="2717800" y="5805488"/>
            <a:ext cx="3932238" cy="476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que é Fé raciocinada?</a:t>
            </a:r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"Credes que eu posso fazer isto?"</a:t>
            </a:r>
          </a:p>
        </p:txBody>
      </p:sp>
      <p:sp>
        <p:nvSpPr>
          <p:cNvPr id="11280" name="WordArt 16"/>
          <p:cNvSpPr>
            <a:spLocks noChangeArrowheads="1" noChangeShapeType="1" noTextEdit="1"/>
          </p:cNvSpPr>
          <p:nvPr/>
        </p:nvSpPr>
        <p:spPr bwMode="auto">
          <a:xfrm>
            <a:off x="7235825" y="969963"/>
            <a:ext cx="79057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"Jesus"</a:t>
            </a:r>
          </a:p>
        </p:txBody>
      </p:sp>
      <p:sp>
        <p:nvSpPr>
          <p:cNvPr id="11281" name="Text Box 7"/>
          <p:cNvSpPr txBox="1">
            <a:spLocks noChangeArrowheads="1"/>
          </p:cNvSpPr>
          <p:nvPr/>
        </p:nvSpPr>
        <p:spPr bwMode="auto">
          <a:xfrm>
            <a:off x="-684213" y="6453188"/>
            <a:ext cx="3313113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r>
              <a:rPr lang="pt-BR" sz="900" dirty="0">
                <a:solidFill>
                  <a:srgbClr val="777777"/>
                </a:solidFill>
                <a:cs typeface="+mn-cs"/>
              </a:rPr>
              <a:t>Os dois cegos – Mateus 9: 28</a:t>
            </a: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3132138" y="160338"/>
            <a:ext cx="3455987" cy="603250"/>
          </a:xfrm>
          <a:prstGeom prst="rect">
            <a:avLst/>
          </a:prstGeom>
          <a:gradFill rotWithShape="1">
            <a:gsLst>
              <a:gs pos="0">
                <a:srgbClr val="686759"/>
              </a:gs>
              <a:gs pos="50000">
                <a:schemeClr val="accent1"/>
              </a:gs>
              <a:gs pos="100000">
                <a:srgbClr val="68675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86759"/>
            </a:extrusionClr>
          </a:sp3d>
        </p:spPr>
        <p:txBody>
          <a:bodyPr>
            <a:spAutoFit/>
            <a:flatTx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Expectativas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2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2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2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2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2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2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52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2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67" grpId="0" animBg="1"/>
      <p:bldP spid="1521668" grpId="0" animBg="1"/>
      <p:bldP spid="1521669" grpId="0" animBg="1"/>
      <p:bldP spid="1521672" grpId="0" animBg="1"/>
      <p:bldP spid="1521673" grpId="0" animBg="1"/>
      <p:bldP spid="1521674" grpId="0" animBg="1"/>
      <p:bldP spid="1521675" grpId="0" animBg="1"/>
      <p:bldP spid="1521676" grpId="0" animBg="1"/>
      <p:bldP spid="11278" grpId="0" animBg="1"/>
      <p:bldP spid="11278" grpId="1" animBg="1"/>
      <p:bldP spid="11278" grpId="2" animBg="1"/>
      <p:bldP spid="11280" grpId="0" animBg="1"/>
      <p:bldP spid="11280" grpId="1" animBg="1"/>
      <p:bldP spid="11281" grpId="0"/>
      <p:bldP spid="2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5A8CC-A644-4216-9BE5-759FC61196EE}" type="slidenum">
              <a:rPr lang="pt-BR"/>
              <a:pPr>
                <a:defRPr/>
              </a:pPr>
              <a:t>266</a:t>
            </a:fld>
            <a:endParaRPr lang="pt-BR" dirty="0"/>
          </a:p>
        </p:txBody>
      </p:sp>
      <p:sp>
        <p:nvSpPr>
          <p:cNvPr id="140902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09027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0293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4A2500"/>
                </a:solidFill>
                <a:cs typeface="+mn-cs"/>
              </a:rPr>
              <a:t>				</a:t>
            </a:r>
            <a:endParaRPr lang="pt-BR" sz="1400" dirty="0">
              <a:solidFill>
                <a:srgbClr val="4A2500"/>
              </a:solidFill>
              <a:cs typeface="+mn-cs"/>
            </a:endParaRPr>
          </a:p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0294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4A2500"/>
                </a:solidFill>
                <a:latin typeface="Arial" pitchFamily="34" charset="0"/>
                <a:cs typeface="+mn-cs"/>
              </a:rPr>
              <a:t>Êxodo: 15</a:t>
            </a:r>
          </a:p>
        </p:txBody>
      </p:sp>
      <p:sp>
        <p:nvSpPr>
          <p:cNvPr id="1409030" name="Text Box 6"/>
          <p:cNvSpPr txBox="1">
            <a:spLocks noChangeArrowheads="1"/>
          </p:cNvSpPr>
          <p:nvPr/>
        </p:nvSpPr>
        <p:spPr bwMode="auto">
          <a:xfrm rot="10800000" flipV="1">
            <a:off x="1250950" y="1196975"/>
            <a:ext cx="6557963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Depois de atravessar o Mar Vermelho e o deserto de Sur, Moisés e o povo hebreu...</a:t>
            </a: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09033" name="Text Box 9"/>
          <p:cNvSpPr txBox="1">
            <a:spLocks noChangeArrowheads="1"/>
          </p:cNvSpPr>
          <p:nvPr/>
        </p:nvSpPr>
        <p:spPr bwMode="auto">
          <a:xfrm rot="10800000" flipV="1">
            <a:off x="1187450" y="2565400"/>
            <a:ext cx="6634163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caminharam 3 dias no deserto.</a:t>
            </a:r>
          </a:p>
        </p:txBody>
      </p:sp>
      <p:pic>
        <p:nvPicPr>
          <p:cNvPr id="13329" name="Picture 17" descr="Moises e o ma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059113"/>
            <a:ext cx="453707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1MTSINA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45910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1mapaexodo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0"/>
            <a:ext cx="5100637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8" descr="Moises e o mar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16250"/>
            <a:ext cx="5262562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011863" y="2565400"/>
            <a:ext cx="720725" cy="6477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rgbClr val="4A25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33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9030" grpId="0" animBg="1"/>
      <p:bldP spid="1409033" grpId="0" animBg="1"/>
      <p:bldP spid="13331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D1432-96C2-4E46-A864-E7B6EF389F22}" type="slidenum">
              <a:rPr lang="pt-BR"/>
              <a:pPr>
                <a:defRPr/>
              </a:pPr>
              <a:t>267</a:t>
            </a:fld>
            <a:endParaRPr lang="pt-BR" dirty="0"/>
          </a:p>
        </p:txBody>
      </p:sp>
      <p:sp>
        <p:nvSpPr>
          <p:cNvPr id="141926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19267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1317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1318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4A2500"/>
                </a:solidFill>
                <a:latin typeface="Arial" pitchFamily="34" charset="0"/>
                <a:cs typeface="+mn-cs"/>
              </a:rPr>
              <a:t>Exodo: 15,</a:t>
            </a:r>
          </a:p>
        </p:txBody>
      </p:sp>
      <p:sp>
        <p:nvSpPr>
          <p:cNvPr id="1419270" name="Text Box 6"/>
          <p:cNvSpPr txBox="1">
            <a:spLocks noChangeArrowheads="1"/>
          </p:cNvSpPr>
          <p:nvPr/>
        </p:nvSpPr>
        <p:spPr bwMode="auto">
          <a:xfrm rot="10800000" flipV="1">
            <a:off x="1258888" y="2397125"/>
            <a:ext cx="6559550" cy="11064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Clamou Moisés e Deus mostrou-lhe uma árvore, a qual foi lançada nas águas e elas se tornaram doces.</a:t>
            </a:r>
          </a:p>
        </p:txBody>
      </p:sp>
      <p:sp>
        <p:nvSpPr>
          <p:cNvPr id="1419271" name="Text Box 7"/>
          <p:cNvSpPr txBox="1">
            <a:spLocks noChangeArrowheads="1"/>
          </p:cNvSpPr>
          <p:nvPr/>
        </p:nvSpPr>
        <p:spPr bwMode="auto">
          <a:xfrm rot="10800000" flipV="1">
            <a:off x="1258888" y="3721100"/>
            <a:ext cx="6561137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As amarguras depuram e purificam o Espírito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19272" name="Text Box 8"/>
          <p:cNvSpPr txBox="1">
            <a:spLocks noChangeArrowheads="1"/>
          </p:cNvSpPr>
          <p:nvPr/>
        </p:nvSpPr>
        <p:spPr bwMode="auto">
          <a:xfrm rot="10800000" flipV="1">
            <a:off x="1258888" y="4729163"/>
            <a:ext cx="6562725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Na aflição e na angústia é que mais esplende a Fé </a:t>
            </a:r>
          </a:p>
        </p:txBody>
      </p:sp>
      <p:sp>
        <p:nvSpPr>
          <p:cNvPr id="1409034" name="Text Box 10"/>
          <p:cNvSpPr txBox="1">
            <a:spLocks noChangeArrowheads="1"/>
          </p:cNvSpPr>
          <p:nvPr/>
        </p:nvSpPr>
        <p:spPr bwMode="auto">
          <a:xfrm rot="10800000" flipV="1">
            <a:off x="1258888" y="1341438"/>
            <a:ext cx="6583362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Não podiam matar a sede, pois as águas eram AMARGAS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1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1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1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9270" grpId="0" animBg="1"/>
      <p:bldP spid="1419271" grpId="0" animBg="1"/>
      <p:bldP spid="1419272" grpId="0" animBg="1"/>
      <p:bldP spid="140903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CCA387-38AD-4E05-AB10-9714931FC37C}" type="slidenum">
              <a:rPr lang="pt-BR"/>
              <a:pPr>
                <a:defRPr/>
              </a:pPr>
              <a:t>268</a:t>
            </a:fld>
            <a:endParaRPr lang="pt-BR" dirty="0"/>
          </a:p>
        </p:txBody>
      </p:sp>
      <p:sp>
        <p:nvSpPr>
          <p:cNvPr id="1427458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27459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2341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2342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OLE – item 920</a:t>
            </a:r>
          </a:p>
        </p:txBody>
      </p:sp>
      <p:sp>
        <p:nvSpPr>
          <p:cNvPr id="1427462" name="Text Box 6"/>
          <p:cNvSpPr txBox="1">
            <a:spLocks noChangeArrowheads="1"/>
          </p:cNvSpPr>
          <p:nvPr/>
        </p:nvSpPr>
        <p:spPr bwMode="auto">
          <a:xfrm rot="10800000" flipV="1">
            <a:off x="1250950" y="1139825"/>
            <a:ext cx="6559550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 homem pode gozar na Terra uma felicidade completa?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7463" name="Text Box 7"/>
          <p:cNvSpPr txBox="1">
            <a:spLocks noChangeArrowheads="1"/>
          </p:cNvSpPr>
          <p:nvPr/>
        </p:nvSpPr>
        <p:spPr bwMode="auto">
          <a:xfrm rot="10800000" flipV="1">
            <a:off x="1257300" y="2133600"/>
            <a:ext cx="6561138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Não. A vida lhe FOI DADA como prova e expiação. 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7464" name="Text Box 8"/>
          <p:cNvSpPr txBox="1">
            <a:spLocks noChangeArrowheads="1"/>
          </p:cNvSpPr>
          <p:nvPr/>
        </p:nvSpPr>
        <p:spPr bwMode="auto">
          <a:xfrm rot="10800000" flipV="1">
            <a:off x="3660775" y="3284538"/>
            <a:ext cx="1584325" cy="431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MAS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7465" name="Text Box 9"/>
          <p:cNvSpPr txBox="1">
            <a:spLocks noChangeArrowheads="1"/>
          </p:cNvSpPr>
          <p:nvPr/>
        </p:nvSpPr>
        <p:spPr bwMode="auto">
          <a:xfrm rot="10800000" flipV="1">
            <a:off x="1211263" y="4051300"/>
            <a:ext cx="6634162" cy="11064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“	Dele, depende a suavização de seus males e o ser tão feliz quanto possível na Terra.”</a:t>
            </a:r>
          </a:p>
        </p:txBody>
      </p:sp>
      <p:sp>
        <p:nvSpPr>
          <p:cNvPr id="782347" name="Text Box 11"/>
          <p:cNvSpPr txBox="1">
            <a:spLocks noChangeArrowheads="1"/>
          </p:cNvSpPr>
          <p:nvPr/>
        </p:nvSpPr>
        <p:spPr bwMode="auto">
          <a:xfrm>
            <a:off x="2484438" y="6097588"/>
            <a:ext cx="39592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Livro IV – Esperanças e Consolações Cap. I – Penas e Gozos Terrenos: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462" grpId="0" animBg="1"/>
      <p:bldP spid="1427463" grpId="0" animBg="1"/>
      <p:bldP spid="1427464" grpId="0" animBg="1"/>
      <p:bldP spid="1427465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A3777-A03E-485B-97B7-FB279F5EE362}" type="slidenum">
              <a:rPr lang="pt-BR"/>
              <a:pPr>
                <a:defRPr/>
              </a:pPr>
              <a:t>269</a:t>
            </a:fld>
            <a:endParaRPr lang="pt-BR" dirty="0"/>
          </a:p>
        </p:txBody>
      </p:sp>
      <p:sp>
        <p:nvSpPr>
          <p:cNvPr id="142950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29507" name="Rectangle 3"/>
          <p:cNvSpPr>
            <a:spLocks noChangeArrowheads="1"/>
          </p:cNvSpPr>
          <p:nvPr/>
        </p:nvSpPr>
        <p:spPr bwMode="auto">
          <a:xfrm>
            <a:off x="900113" y="803275"/>
            <a:ext cx="82438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3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783365" name="AutoShap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4A2500"/>
                </a:solidFill>
                <a:cs typeface="+mn-cs"/>
              </a:rPr>
              <a:t>				</a:t>
            </a:r>
            <a:endParaRPr lang="pt-BR" sz="1400" dirty="0">
              <a:solidFill>
                <a:srgbClr val="4A2500"/>
              </a:solidFill>
              <a:cs typeface="+mn-cs"/>
            </a:endParaRPr>
          </a:p>
          <a:p>
            <a:pPr algn="ctr">
              <a:defRPr/>
            </a:pPr>
            <a:endParaRPr lang="pt-BR" sz="14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3366" name="Text Box 5"/>
          <p:cNvSpPr txBox="1">
            <a:spLocks noChangeArrowheads="1"/>
          </p:cNvSpPr>
          <p:nvPr/>
        </p:nvSpPr>
        <p:spPr bwMode="auto">
          <a:xfrm>
            <a:off x="827088" y="6092825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OLE – item 922 – 715/716</a:t>
            </a:r>
          </a:p>
        </p:txBody>
      </p:sp>
      <p:sp>
        <p:nvSpPr>
          <p:cNvPr id="1429510" name="Text Box 6"/>
          <p:cNvSpPr txBox="1">
            <a:spLocks noChangeArrowheads="1"/>
          </p:cNvSpPr>
          <p:nvPr/>
        </p:nvSpPr>
        <p:spPr bwMode="auto">
          <a:xfrm rot="10800000" flipV="1">
            <a:off x="1233488" y="1781175"/>
            <a:ext cx="2835275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 a </a:t>
            </a:r>
            <a:r>
              <a:rPr lang="pt-BR" sz="2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vida material</a:t>
            </a: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, 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1" name="Text Box 7"/>
          <p:cNvSpPr txBox="1">
            <a:spLocks noChangeArrowheads="1"/>
          </p:cNvSpPr>
          <p:nvPr/>
        </p:nvSpPr>
        <p:spPr bwMode="auto">
          <a:xfrm rot="10800000" flipV="1">
            <a:off x="1243013" y="2717800"/>
            <a:ext cx="2824162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 a </a:t>
            </a:r>
            <a:r>
              <a:rPr lang="pt-BR" sz="2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vida moral</a:t>
            </a: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, 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2" name="Text Box 8"/>
          <p:cNvSpPr txBox="1">
            <a:spLocks noChangeArrowheads="1"/>
          </p:cNvSpPr>
          <p:nvPr/>
        </p:nvSpPr>
        <p:spPr bwMode="auto">
          <a:xfrm rot="10800000" flipV="1">
            <a:off x="1246188" y="3644900"/>
            <a:ext cx="6561137" cy="431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Qual o limite do necessário?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3" name="Text Box 9"/>
          <p:cNvSpPr txBox="1">
            <a:spLocks noChangeArrowheads="1"/>
          </p:cNvSpPr>
          <p:nvPr/>
        </p:nvSpPr>
        <p:spPr bwMode="auto">
          <a:xfrm rot="10800000" flipV="1">
            <a:off x="971550" y="4310063"/>
            <a:ext cx="1989138" cy="1454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87313" indent="7938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 sensato o conhece por intuição</a:t>
            </a:r>
          </a:p>
        </p:txBody>
      </p:sp>
      <p:sp>
        <p:nvSpPr>
          <p:cNvPr id="783371" name="Text Box 11"/>
          <p:cNvSpPr txBox="1">
            <a:spLocks noChangeArrowheads="1"/>
          </p:cNvSpPr>
          <p:nvPr/>
        </p:nvSpPr>
        <p:spPr bwMode="auto">
          <a:xfrm>
            <a:off x="2484438" y="6092825"/>
            <a:ext cx="225266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C2C0BA"/>
                </a:solidFill>
                <a:latin typeface="Arial" pitchFamily="34" charset="0"/>
                <a:cs typeface="+mn-cs"/>
              </a:rPr>
              <a:t>Livro IV – Esperanças e Consolações – Cap. I – Penas e Gozos Terrenos:</a:t>
            </a:r>
          </a:p>
        </p:txBody>
      </p:sp>
      <p:sp>
        <p:nvSpPr>
          <p:cNvPr id="1429516" name="Text Box 12"/>
          <p:cNvSpPr txBox="1">
            <a:spLocks noChangeArrowheads="1"/>
          </p:cNvSpPr>
          <p:nvPr/>
        </p:nvSpPr>
        <p:spPr bwMode="auto">
          <a:xfrm rot="10800000" flipV="1">
            <a:off x="1246188" y="936625"/>
            <a:ext cx="6553200" cy="773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Haverá alguma medida para a felicidade?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 rot="10800000" flipV="1">
            <a:off x="4716463" y="1773238"/>
            <a:ext cx="3022600" cy="768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posse do necessário.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 rot="10800000" flipV="1">
            <a:off x="4211638" y="2706688"/>
            <a:ext cx="3482975" cy="771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consciência pura e a Fé no futuro</a:t>
            </a: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</a:t>
            </a: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 rot="10800000" flipV="1">
            <a:off x="3302000" y="4137025"/>
            <a:ext cx="4611688" cy="1793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 muitos à custa de suas próprias experiências, dependendo da insaciabilidade e dos vícios</a:t>
            </a:r>
            <a:r>
              <a:rPr lang="pt-BR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2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2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2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510" grpId="0" animBg="1"/>
      <p:bldP spid="1429511" grpId="0" animBg="1"/>
      <p:bldP spid="1429512" grpId="0" animBg="1"/>
      <p:bldP spid="1429513" grpId="0" animBg="1"/>
      <p:bldP spid="1429516" grpId="0" animBg="1"/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536" y="44624"/>
            <a:ext cx="7772400" cy="1143000"/>
          </a:xfrm>
        </p:spPr>
        <p:txBody>
          <a:bodyPr/>
          <a:lstStyle/>
          <a:p>
            <a:r>
              <a:rPr lang="de-CH" b="1" dirty="0">
                <a:solidFill>
                  <a:prstClr val="black"/>
                </a:solidFill>
              </a:rPr>
              <a:t>C</a:t>
            </a:r>
            <a:r>
              <a:rPr lang="de-CH" b="1" dirty="0" smtClean="0">
                <a:solidFill>
                  <a:prstClr val="black"/>
                </a:solidFill>
              </a:rPr>
              <a:t>ontribuição </a:t>
            </a:r>
            <a:r>
              <a:rPr lang="de-CH" b="1" dirty="0">
                <a:solidFill>
                  <a:prstClr val="black"/>
                </a:solidFill>
              </a:rPr>
              <a:t>da Kirliangrafia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41276" y="110297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</a:t>
            </a:r>
            <a:r>
              <a:rPr lang="pt-BR" b="1" dirty="0" smtClean="0">
                <a:hlinkClick r:id="rId2"/>
              </a:rPr>
              <a:t>eradoespirito.blogspot.com.br/2012/05/sobre-fotos-kirlian-e-o-corpo.html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318683" y="181827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</a:t>
            </a:r>
            <a:r>
              <a:rPr lang="pt-BR" b="1" dirty="0" smtClean="0">
                <a:hlinkClick r:id="rId3"/>
              </a:rPr>
              <a:t>www.icefaovivo.com.br/index.php/forum/10-Temas-Esp%C3%ADritas/605-Fotos-Kirlian.html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8" name="Retângulo 7"/>
          <p:cNvSpPr/>
          <p:nvPr/>
        </p:nvSpPr>
        <p:spPr>
          <a:xfrm>
            <a:off x="595536" y="262299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</a:t>
            </a:r>
            <a:r>
              <a:rPr lang="pt-BR" b="1" dirty="0" smtClean="0">
                <a:hlinkClick r:id="rId4"/>
              </a:rPr>
              <a:t>pt.slideshare.net/claudioduartesa/aura-foto-kirlian</a:t>
            </a: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62699" y="313416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</a:t>
            </a:r>
            <a:r>
              <a:rPr lang="pt-BR" b="1" dirty="0" smtClean="0">
                <a:hlinkClick r:id="rId5"/>
              </a:rPr>
              <a:t>conhecespirita.blogspot.com.br/2011/04/foto-kirlian-fotografia-da-aura.html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10" name="Retângulo 9"/>
          <p:cNvSpPr/>
          <p:nvPr/>
        </p:nvSpPr>
        <p:spPr>
          <a:xfrm>
            <a:off x="462699" y="3873240"/>
            <a:ext cx="8208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https://</a:t>
            </a:r>
            <a:r>
              <a:rPr lang="pt-BR" b="1" dirty="0" smtClean="0">
                <a:hlinkClick r:id="rId6"/>
              </a:rPr>
              <a:t>www.yumpu.com/pt/document/view/12579842/fotos-kirlian-a-comprovacao-cientifica-biblioteca-virtual-espirita</a:t>
            </a: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595536" y="4798893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</a:t>
            </a:r>
            <a:r>
              <a:rPr lang="pt-BR" b="1" dirty="0" smtClean="0">
                <a:hlinkClick r:id="rId7"/>
              </a:rPr>
              <a:t>comkardec.blogspot.com.br/2011/01/fotografia-kirlian.html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432538" y="55398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hlinkClick r:id="rId8" action="ppaction://hlinkfile"/>
              </a:rPr>
              <a:t>Desvendando-os-segredos-pela-foto-kirlian-Nelson-Donisete.pdf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5022074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798" name="Object 14" descr="j0234131"/>
          <p:cNvGraphicFramePr>
            <a:graphicFrameLocks noChangeAspect="1"/>
          </p:cNvGraphicFramePr>
          <p:nvPr/>
        </p:nvGraphicFramePr>
        <p:xfrm>
          <a:off x="0" y="1557338"/>
          <a:ext cx="9144000" cy="503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56" name="Imagem de Bitmap" r:id="rId4" imgW="4514286" imgH="2295238" progId="Paint.Picture">
                  <p:embed/>
                </p:oleObj>
              </mc:Choice>
              <mc:Fallback>
                <p:oleObj name="Imagem de Bitmap" r:id="rId4" imgW="4514286" imgH="2295238" progId="Paint.Picture">
                  <p:embed/>
                  <p:pic>
                    <p:nvPicPr>
                      <p:cNvPr id="0" name="Object 14" descr="j0234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9144000" cy="503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1675" name="Text Box 11"/>
          <p:cNvSpPr txBox="1">
            <a:spLocks noChangeArrowheads="1"/>
          </p:cNvSpPr>
          <p:nvPr/>
        </p:nvSpPr>
        <p:spPr bwMode="auto">
          <a:xfrm>
            <a:off x="107950" y="1571625"/>
            <a:ext cx="4679950" cy="927100"/>
          </a:xfrm>
          <a:prstGeom prst="rect">
            <a:avLst/>
          </a:prstGeom>
          <a:gradFill rotWithShape="1">
            <a:gsLst>
              <a:gs pos="0">
                <a:srgbClr val="686759"/>
              </a:gs>
              <a:gs pos="50000">
                <a:schemeClr val="accent1"/>
              </a:gs>
              <a:gs pos="100000">
                <a:srgbClr val="68675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86759"/>
            </a:extrusionClr>
          </a:sp3d>
        </p:spPr>
        <p:txBody>
          <a:bodyPr>
            <a:spAutoFit/>
            <a:flatTx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</a:t>
            </a: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Homem prudente edifica a sua casa sobre a rocha </a:t>
            </a: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</a:t>
            </a:r>
          </a:p>
        </p:txBody>
      </p:sp>
      <p:sp>
        <p:nvSpPr>
          <p:cNvPr id="14" name="Rectangle 17"/>
          <p:cNvSpPr txBox="1">
            <a:spLocks noGrp="1" noChangeArrowheads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AADCEA73-9919-4AD9-B3DD-0D22B0848A86}" type="slidenum">
              <a:rPr lang="pt-BR"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n-cs"/>
              </a:rPr>
              <a:pPr algn="r">
                <a:defRPr/>
              </a:pPr>
              <a:t>270</a:t>
            </a:fld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429506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29507" name="Rectangle 3"/>
          <p:cNvSpPr>
            <a:spLocks noChangeArrowheads="1"/>
          </p:cNvSpPr>
          <p:nvPr/>
        </p:nvSpPr>
        <p:spPr bwMode="auto">
          <a:xfrm>
            <a:off x="1331913" y="333375"/>
            <a:ext cx="543560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6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6"/>
              </a:buBlip>
              <a:tabLst>
                <a:tab pos="363538" algn="l"/>
              </a:tabLst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indent="261938" defTabSz="355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tabLst>
                <a:tab pos="363538" algn="l"/>
              </a:tabLst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250825" y="6604000"/>
            <a:ext cx="44656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1000" dirty="0">
                <a:solidFill>
                  <a:srgbClr val="777777"/>
                </a:solidFill>
                <a:latin typeface="Arial" pitchFamily="34" charset="0"/>
                <a:cs typeface="+mn-cs"/>
              </a:rPr>
              <a:t>Mateus, 7: 24  dois fundamentos/ 5:16  sal da terra e a luz do mundo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22250" y="2651125"/>
            <a:ext cx="4441825" cy="927100"/>
          </a:xfrm>
          <a:prstGeom prst="rect">
            <a:avLst/>
          </a:prstGeom>
          <a:gradFill rotWithShape="1">
            <a:gsLst>
              <a:gs pos="0">
                <a:srgbClr val="686759"/>
              </a:gs>
              <a:gs pos="50000">
                <a:schemeClr val="accent1"/>
              </a:gs>
              <a:gs pos="100000">
                <a:srgbClr val="68675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86759"/>
            </a:extrusionClr>
          </a:sp3d>
        </p:spPr>
        <p:txBody>
          <a:bodyPr>
            <a:spAutoFit/>
            <a:flatTx/>
          </a:bodyPr>
          <a:lstStyle/>
          <a:p>
            <a:pPr marL="228600" indent="-228600"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</a:t>
            </a:r>
            <a:r>
              <a:rPr lang="pt-BR" sz="2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Ouve</a:t>
            </a: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as minhas palavras e as põe em </a:t>
            </a:r>
            <a:r>
              <a:rPr lang="pt-BR" sz="2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prática</a:t>
            </a:r>
            <a:r>
              <a:rPr lang="pt-B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.“</a:t>
            </a:r>
          </a:p>
        </p:txBody>
      </p:sp>
      <p:sp>
        <p:nvSpPr>
          <p:cNvPr id="203796" name="WordArt 20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 R e s p l a n d e ç a   a   v o s s a  l u z ... "</a:t>
            </a:r>
          </a:p>
        </p:txBody>
      </p:sp>
      <p:sp>
        <p:nvSpPr>
          <p:cNvPr id="2" name="Oval 17"/>
          <p:cNvSpPr>
            <a:spLocks noChangeArrowheads="1"/>
          </p:cNvSpPr>
          <p:nvPr/>
        </p:nvSpPr>
        <p:spPr bwMode="auto">
          <a:xfrm>
            <a:off x="611188" y="957263"/>
            <a:ext cx="3995737" cy="527050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50000">
                <a:schemeClr val="accent1"/>
              </a:gs>
              <a:gs pos="100000">
                <a:srgbClr val="808080"/>
              </a:gs>
            </a:gsLst>
            <a:lin ang="5400000" scaled="1"/>
          </a:gradFill>
          <a:ln w="9525" algn="ctr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457200" indent="-457200" algn="ctr" eaLnBrk="0" hangingPunct="0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Sensato - Prudente</a:t>
            </a:r>
            <a:r>
              <a:rPr lang="pt-BR" sz="2800" dirty="0">
                <a:solidFill>
                  <a:srgbClr val="4A2500"/>
                </a:solidFill>
                <a:latin typeface="Arial" charset="0"/>
                <a:cs typeface="+mn-cs"/>
              </a:rPr>
              <a:t> 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02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02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52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75" grpId="0" animBg="1"/>
      <p:bldP spid="3" grpId="0" animBg="1"/>
      <p:bldP spid="203796" grpId="0" animBg="1"/>
      <p:bldP spid="2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Imagem 16" descr="Imag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44" name="Picture 12" descr="Jesus com caj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6727825" cy="865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7"/>
          <p:cNvSpPr txBox="1">
            <a:spLocks noGrp="1" noChangeArrowheads="1"/>
          </p:cNvSpPr>
          <p:nvPr/>
        </p:nvSpPr>
        <p:spPr bwMode="auto">
          <a:xfrm>
            <a:off x="7740650" y="6400800"/>
            <a:ext cx="823913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BA1FA3C-1AE0-4D77-9DFB-394AD33BA494}" type="slidenum">
              <a:rPr lang="pt-BR"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n-cs"/>
              </a:rPr>
              <a:pPr algn="r">
                <a:defRPr/>
              </a:pPr>
              <a:t>271</a:t>
            </a:fld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6921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84391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4657725" y="2363788"/>
            <a:ext cx="4219575" cy="1609725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Onde fala a inteligência, onde se manifesta a vontade, onde vibra o sentimento.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900113" y="1557338"/>
            <a:ext cx="3819525" cy="13366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 em Deus é crer na Vida, no testemunho positivo, concreto e real do Universo.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90477" name="WordArt 13"/>
          <p:cNvSpPr>
            <a:spLocks noChangeArrowheads="1" noChangeShapeType="1" noTextEdit="1"/>
          </p:cNvSpPr>
          <p:nvPr/>
        </p:nvSpPr>
        <p:spPr bwMode="auto">
          <a:xfrm>
            <a:off x="1619250" y="260350"/>
            <a:ext cx="63246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"C r e d e   e m   D E U S,   c r e d e    t a m b é m   e m    m i m."</a:t>
            </a:r>
          </a:p>
        </p:txBody>
      </p:sp>
      <p:sp>
        <p:nvSpPr>
          <p:cNvPr id="784395" name="Text Box 23"/>
          <p:cNvSpPr txBox="1">
            <a:spLocks noChangeArrowheads="1"/>
          </p:cNvSpPr>
          <p:nvPr/>
        </p:nvSpPr>
        <p:spPr bwMode="auto">
          <a:xfrm>
            <a:off x="1042988" y="6453188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NSM – 56 - Vinícius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427538" y="5300663"/>
            <a:ext cx="4716462" cy="1255712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Crer na sublimidade da Vida. Na consagração do Bem e na felicidade do Próximo.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 rot="10800000" flipV="1">
            <a:off x="250825" y="3860800"/>
            <a:ext cx="4508500" cy="1347788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 em Jesus é crer no Enviado de Deus. Aprender a Verdade. Perceber e Sentir o Amor!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 rot="10800000" flipV="1">
            <a:off x="5076825" y="4144963"/>
            <a:ext cx="3671888" cy="1033462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 na imortalidade comprovada ressurreição. </a:t>
            </a:r>
            <a:endParaRPr lang="pt-BR" sz="2400" b="1" i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 rot="10800000" flipV="1">
            <a:off x="5148263" y="1125538"/>
            <a:ext cx="3243262" cy="1025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Na vida que nos cerca e palpita em nosso </a:t>
            </a:r>
            <a:r>
              <a:rPr lang="pt-BR" altLang="zh-CN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eu. 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53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190477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32" name="Text Box 28"/>
          <p:cNvSpPr txBox="1">
            <a:spLocks noChangeArrowheads="1"/>
          </p:cNvSpPr>
          <p:nvPr/>
        </p:nvSpPr>
        <p:spPr bwMode="auto">
          <a:xfrm>
            <a:off x="1763713" y="0"/>
            <a:ext cx="6288087" cy="738188"/>
          </a:xfrm>
          <a:prstGeom prst="rect">
            <a:avLst/>
          </a:prstGeom>
          <a:noFill/>
          <a:ln w="9525" algn="ctr">
            <a:solidFill>
              <a:srgbClr val="B0AC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B0AC00"/>
            </a:extrusionClr>
          </a:sp3d>
        </p:spPr>
        <p:txBody>
          <a:bodyPr>
            <a:spAutoFit/>
            <a:flatTx/>
          </a:bodyPr>
          <a:lstStyle/>
          <a:p>
            <a:pPr marL="228600" indent="-228600">
              <a:defRPr/>
            </a:pPr>
            <a:endParaRPr lang="pt-BR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  <a:cs typeface="+mn-cs"/>
            </a:endParaRPr>
          </a:p>
          <a:p>
            <a:pPr marL="228600" indent="-228600"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“Tudo é possível àquele que crê”</a:t>
            </a:r>
          </a:p>
        </p:txBody>
      </p:sp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87438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85413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785414" name="Text Box 23"/>
          <p:cNvSpPr txBox="1">
            <a:spLocks noChangeArrowheads="1"/>
          </p:cNvSpPr>
          <p:nvPr/>
        </p:nvSpPr>
        <p:spPr bwMode="auto">
          <a:xfrm>
            <a:off x="1042988" y="6453188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NSM – 149 - Vinícius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942975" y="2068513"/>
            <a:ext cx="3816350" cy="4032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 </a:t>
            </a: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não é aceitar.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118100" y="1898650"/>
            <a:ext cx="3248025" cy="13493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O </a:t>
            </a: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Crer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 </a:t>
            </a: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leva à reforma e à transformação contínua.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2" name="Text Box 8"/>
          <p:cNvSpPr txBox="1">
            <a:spLocks noChangeArrowheads="1"/>
          </p:cNvSpPr>
          <p:nvPr/>
        </p:nvSpPr>
        <p:spPr bwMode="auto">
          <a:xfrm rot="10800000" flipV="1">
            <a:off x="973138" y="2957513"/>
            <a:ext cx="3744912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Aceitar é ato da vontade.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 rot="10800000" flipV="1">
            <a:off x="5146675" y="3435350"/>
            <a:ext cx="3186113" cy="197485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razão guia a inteligência, é escudo da vontade, reguladora do sentimento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 rot="10800000" flipV="1">
            <a:off x="827088" y="4143375"/>
            <a:ext cx="3889375" cy="13493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Crer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é perceber, sentir a realidade. É função do raciocínio.          Ato de assimilação consciente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81" grpId="0" animBg="1"/>
      <p:bldP spid="2" grpId="0" animBg="1"/>
      <p:bldP spid="1429512" grpId="0" animBg="1"/>
      <p:bldP spid="3" grpId="0" animBg="1"/>
      <p:bldP spid="4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86436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1085850" y="1271588"/>
            <a:ext cx="3821113" cy="9334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808080"/>
              </a:gs>
              <a:gs pos="100000">
                <a:srgbClr val="FF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Razão e Fé</a:t>
            </a:r>
          </a:p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Religião e Ciência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96619" name="WordArt 11"/>
          <p:cNvSpPr>
            <a:spLocks noChangeArrowheads="1" noChangeShapeType="1" noTextEdit="1"/>
          </p:cNvSpPr>
          <p:nvPr/>
        </p:nvSpPr>
        <p:spPr bwMode="auto">
          <a:xfrm>
            <a:off x="1735138" y="57150"/>
            <a:ext cx="6324600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"A  verdadeira  Fé  é aquela  que  encara  a    razão  face  a  face</a:t>
            </a:r>
          </a:p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 em  todas  as  épocas  da  humanidade ."</a:t>
            </a:r>
          </a:p>
        </p:txBody>
      </p:sp>
      <p:sp>
        <p:nvSpPr>
          <p:cNvPr id="786439" name="Text Box 23"/>
          <p:cNvSpPr txBox="1">
            <a:spLocks noChangeArrowheads="1"/>
          </p:cNvSpPr>
          <p:nvPr/>
        </p:nvSpPr>
        <p:spPr bwMode="auto">
          <a:xfrm>
            <a:off x="1042988" y="6629400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NSM – 149 - Vinícius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003800" y="1119188"/>
            <a:ext cx="3889375" cy="15684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Fortalece o materialismo.</a:t>
            </a:r>
          </a:p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Fomenta superstições e fanatismo.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 rot="10800000" flipV="1">
            <a:off x="1085850" y="4065588"/>
            <a:ext cx="3816350" cy="7143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Como sabemos que a razão é falha?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 rot="10800000" flipV="1">
            <a:off x="5003800" y="3998913"/>
            <a:ext cx="3816350" cy="7207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 Fé cega se baseia na autoridade alheia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.</a:t>
            </a:r>
            <a:endParaRPr lang="pt-BR" sz="24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29512" name="Text Box 8"/>
          <p:cNvSpPr txBox="1">
            <a:spLocks noChangeArrowheads="1"/>
          </p:cNvSpPr>
          <p:nvPr/>
        </p:nvSpPr>
        <p:spPr bwMode="auto">
          <a:xfrm rot="10800000" flipV="1">
            <a:off x="900113" y="2474913"/>
            <a:ext cx="3683000" cy="942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Forças antagônicas.</a:t>
            </a:r>
          </a:p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Divórcio.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 rot="10800000" flipV="1">
            <a:off x="5318125" y="2708275"/>
            <a:ext cx="3182938" cy="9334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HARMONIA</a:t>
            </a:r>
          </a:p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COLABORAÇÃO</a:t>
            </a:r>
          </a:p>
        </p:txBody>
      </p:sp>
      <p:sp>
        <p:nvSpPr>
          <p:cNvPr id="196627" name="WordArt 19"/>
          <p:cNvSpPr>
            <a:spLocks noChangeArrowheads="1" noChangeShapeType="1" noTextEdit="1"/>
          </p:cNvSpPr>
          <p:nvPr/>
        </p:nvSpPr>
        <p:spPr bwMode="auto">
          <a:xfrm>
            <a:off x="7164388" y="692150"/>
            <a:ext cx="79057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"Kardec"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 rot="10800000" flipV="1">
            <a:off x="1330325" y="5156200"/>
            <a:ext cx="3181350" cy="4032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Pela própria razão!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0800000" flipV="1">
            <a:off x="4932363" y="4935538"/>
            <a:ext cx="3743325" cy="103505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Fé lúcida deve ser apoiada e alicerçada na razão.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19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9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81" grpId="0" animBg="1"/>
      <p:bldP spid="196619" grpId="0" animBg="1"/>
      <p:bldP spid="2" grpId="0" animBg="1"/>
      <p:bldP spid="3" grpId="0" animBg="1"/>
      <p:bldP spid="4" grpId="0" animBg="1"/>
      <p:bldP spid="1429512" grpId="0" animBg="1"/>
      <p:bldP spid="5" grpId="0" animBg="1"/>
      <p:bldP spid="196627" grpId="0" animBg="1"/>
      <p:bldP spid="6" grpId="0" animBg="1"/>
      <p:bldP spid="7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1042988" y="3573463"/>
            <a:ext cx="7632700" cy="14922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Fé é a dedução do que não conhecemos através do que conhecemos. </a:t>
            </a:r>
            <a:endParaRPr lang="pt-BR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87460" name="Text Box 23"/>
          <p:cNvSpPr txBox="1">
            <a:spLocks noChangeArrowheads="1"/>
          </p:cNvSpPr>
          <p:nvPr/>
        </p:nvSpPr>
        <p:spPr bwMode="auto">
          <a:xfrm>
            <a:off x="1042988" y="6453188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NSM – 149 - Vinícius</a:t>
            </a:r>
          </a:p>
        </p:txBody>
      </p:sp>
      <p:sp>
        <p:nvSpPr>
          <p:cNvPr id="198671" name="WordArt 15"/>
          <p:cNvSpPr>
            <a:spLocks noChangeArrowheads="1" noChangeShapeType="1" noTextEdit="1"/>
          </p:cNvSpPr>
          <p:nvPr/>
        </p:nvSpPr>
        <p:spPr bwMode="auto">
          <a:xfrm>
            <a:off x="7885113" y="5300663"/>
            <a:ext cx="79057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"Paulo"</a:t>
            </a:r>
          </a:p>
        </p:txBody>
      </p:sp>
      <p:sp>
        <p:nvSpPr>
          <p:cNvPr id="1491987" name="Text Box 19"/>
          <p:cNvSpPr txBox="1">
            <a:spLocks noChangeArrowheads="1"/>
          </p:cNvSpPr>
          <p:nvPr/>
        </p:nvSpPr>
        <p:spPr bwMode="auto">
          <a:xfrm rot="10800000" flipV="1">
            <a:off x="1042988" y="1573213"/>
            <a:ext cx="7635875" cy="14922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266700" indent="-171450" algn="just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Fé é o firme fundamento das coisas que se esperam, e a prova das coisas que não se vêem </a:t>
            </a:r>
            <a:r>
              <a:rPr lang="pt-B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(Hebreus: 11,1)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9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81" grpId="0" animBg="1"/>
      <p:bldP spid="198671" grpId="0" animBg="1"/>
      <p:bldP spid="1491987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Picture 5" descr="Banco de Imagem - jovem, mulher, &#10;braços, ao redor, &#10;árvore, munson, &#10;parque, winnipeg. &#10;fotosearch - busca &#10;de fotos, imagens &#10;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0"/>
            <a:ext cx="417671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5" name="Picture 7" descr="Banco de Imagem - doze, ano, antigas, &#10;menina, abraçando, &#10;grande, árvore, &#10;assiniboine. fotosearch &#10;- busca de fotos, &#10;imagens e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2419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0" name="Picture 2" descr="Banco de Imagem - ano, antigas, &#10;menina, pequeno, &#10;planta, mãos. &#10;fotosearch - busca &#10;de fotos, imagens &#10;e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3" descr="Arquivo de Fotografias - jovem, cedro, &#10;pronto, plantar, &#10;munson, parque, &#10;winnipeg, canadá. &#10;fotosearch - busca &#10;de fotos, imagens &#10;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262731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2" name="Picture 4" descr="Banco de Imagem - mulher, braço, &#10;ao redor, árvore, &#10;bosque, árvores, &#10;montando, montanha. &#10;fotosearch - busca &#10;de fotos, imagens &#10;e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62375"/>
            <a:ext cx="406717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4" name="Picture 6" descr="Arquivo de Fotografias - mulher, pats, &#10;terra, baixo, &#10;ao redor, recentemente, &#10;plantado, cedro. &#10;fotosearch - busca &#10;de fotos, imagens &#10;e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213100"/>
            <a:ext cx="24574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6" name="WordArt 8"/>
          <p:cNvSpPr>
            <a:spLocks noChangeArrowheads="1" noChangeShapeType="1" noTextEdit="1"/>
          </p:cNvSpPr>
          <p:nvPr/>
        </p:nvSpPr>
        <p:spPr bwMode="auto">
          <a:xfrm>
            <a:off x="900113" y="260350"/>
            <a:ext cx="7704137" cy="1296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" S e  t i v e r d e s  F é  d o  t a m a n h o  d e  u m  g r ã o  d e  m o s t a r d a ..."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6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26" name="Picture 18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41021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7"/>
          <p:cNvSpPr txBox="1">
            <a:spLocks noGrp="1" noChangeArrowheads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C27BAF4-6630-4008-8DC9-9BCE73DEF023}" type="slidenum">
              <a:rPr lang="pt-BR" sz="1000">
                <a:solidFill>
                  <a:srgbClr val="4A2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n-cs"/>
              </a:rPr>
              <a:pPr algn="r">
                <a:defRPr/>
              </a:pPr>
              <a:t>276</a:t>
            </a:fld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9080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89510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4572000" y="4652963"/>
            <a:ext cx="4219575" cy="1609725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Para penetrar a realidade deve ser bafejada pelo sentimento elevado e bom.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539750" y="2903538"/>
            <a:ext cx="3821113" cy="22891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Atributo divino na criatura humana, instrumento dado pela Divindade, para que ela possa construir seu pensar e conhecer a realidade inteligível.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86729" name="WordArt 11"/>
          <p:cNvSpPr>
            <a:spLocks noChangeArrowheads="1" noChangeShapeType="1" noTextEdit="1"/>
          </p:cNvSpPr>
          <p:nvPr/>
        </p:nvSpPr>
        <p:spPr bwMode="auto">
          <a:xfrm>
            <a:off x="163512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"A   R a z ã o</a:t>
            </a:r>
          </a:p>
        </p:txBody>
      </p:sp>
      <p:sp>
        <p:nvSpPr>
          <p:cNvPr id="789514" name="Text Box 23"/>
          <p:cNvSpPr txBox="1">
            <a:spLocks noChangeArrowheads="1"/>
          </p:cNvSpPr>
          <p:nvPr/>
        </p:nvSpPr>
        <p:spPr bwMode="auto">
          <a:xfrm>
            <a:off x="1042988" y="6453188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M –  Dora Incontri - Pestalozzi -  pag. 64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292725" y="2401888"/>
            <a:ext cx="3243263" cy="19748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 razão germina no ser, mas precisa brotar ao influxo da lei evolutiva para se tornar sólida e eficaz</a:t>
            </a:r>
            <a:r>
              <a:rPr lang="pt-BR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.</a:t>
            </a:r>
            <a:endParaRPr lang="pt-BR" sz="24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0" y="5589588"/>
            <a:ext cx="4356100" cy="646112"/>
          </a:xfrm>
          <a:prstGeom prst="rect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http://ocaminho.com.br/ocaminho/Tematica/TM/R/Razao.htm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7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2" grpId="0" animBg="1"/>
      <p:bldP spid="12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836613"/>
            <a:ext cx="43561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9080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90534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287751" name="WordArt 10"/>
          <p:cNvSpPr>
            <a:spLocks noChangeArrowheads="1" noChangeShapeType="1" noTextEdit="1"/>
          </p:cNvSpPr>
          <p:nvPr/>
        </p:nvSpPr>
        <p:spPr bwMode="auto">
          <a:xfrm>
            <a:off x="163512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"A   R a z ã o</a:t>
            </a: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4716463" y="4495800"/>
            <a:ext cx="4060825" cy="1222375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razão conhece, mas o coração também conhece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395288" y="2852738"/>
            <a:ext cx="3816350" cy="13366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Contaminada pela inveja, pelo ódio, pela perfídia ou qualquer tendência maléfica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5508625" y="2690813"/>
            <a:ext cx="3246438" cy="1660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Apreende verdades pela metade, enxerga a realidade com refrações. 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67398" name="Text Box 6"/>
          <p:cNvSpPr txBox="1">
            <a:spLocks noChangeArrowheads="1"/>
          </p:cNvSpPr>
          <p:nvPr/>
        </p:nvSpPr>
        <p:spPr bwMode="auto">
          <a:xfrm rot="10791184" flipV="1">
            <a:off x="393700" y="4462463"/>
            <a:ext cx="3744913" cy="714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marL="87313" indent="7938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Doenças da alma cultivadas pelo homem</a:t>
            </a:r>
          </a:p>
        </p:txBody>
      </p:sp>
      <p:sp>
        <p:nvSpPr>
          <p:cNvPr id="790540" name="Text Box 23"/>
          <p:cNvSpPr txBox="1">
            <a:spLocks noChangeArrowheads="1"/>
          </p:cNvSpPr>
          <p:nvPr/>
        </p:nvSpPr>
        <p:spPr bwMode="auto">
          <a:xfrm>
            <a:off x="900113" y="6381750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M –  Dora Incontri - Pestalozzi -  pag. 64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46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2" grpId="0" animBg="1"/>
      <p:bldP spid="1467398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3561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044575" y="-84138"/>
            <a:ext cx="64071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55000"/>
              </a:lnSpc>
              <a:defRPr/>
            </a:pPr>
            <a:endParaRPr lang="pt-BR" sz="3600" b="1" dirty="0">
              <a:solidFill>
                <a:srgbClr val="21F32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91972" name="Rectangle 4"/>
          <p:cNvSpPr>
            <a:spLocks noChangeArrowheads="1"/>
          </p:cNvSpPr>
          <p:nvPr/>
        </p:nvSpPr>
        <p:spPr bwMode="auto">
          <a:xfrm>
            <a:off x="900113" y="908050"/>
            <a:ext cx="8243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261938" algn="ctr" defTabSz="355600">
              <a:lnSpc>
                <a:spcPct val="10000"/>
              </a:lnSpc>
              <a:spcBef>
                <a:spcPct val="40000"/>
              </a:spcBef>
              <a:buClr>
                <a:srgbClr val="9C9800"/>
              </a:buClr>
              <a:buSzPct val="70000"/>
              <a:buFont typeface="Wingdings" pitchFamily="2" charset="2"/>
              <a:buNone/>
              <a:tabLst>
                <a:tab pos="363538" algn="l"/>
              </a:tabLst>
              <a:defRPr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91558" name="Text Box 5"/>
          <p:cNvSpPr txBox="1">
            <a:spLocks noChangeArrowheads="1"/>
          </p:cNvSpPr>
          <p:nvPr/>
        </p:nvSpPr>
        <p:spPr bwMode="auto">
          <a:xfrm>
            <a:off x="-612775" y="6583363"/>
            <a:ext cx="26654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algn="ctr">
              <a:buClr>
                <a:srgbClr val="4A2500"/>
              </a:buClr>
              <a:defRPr/>
            </a:pPr>
            <a:endParaRPr lang="pt-BR" sz="1200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288775" name="WordArt 7"/>
          <p:cNvSpPr>
            <a:spLocks noChangeArrowheads="1" noChangeShapeType="1" noTextEdit="1"/>
          </p:cNvSpPr>
          <p:nvPr/>
        </p:nvSpPr>
        <p:spPr bwMode="auto">
          <a:xfrm>
            <a:off x="1635125" y="260350"/>
            <a:ext cx="6324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"A   R a z ã o</a:t>
            </a:r>
          </a:p>
        </p:txBody>
      </p:sp>
      <p:sp>
        <p:nvSpPr>
          <p:cNvPr id="1491976" name="Text Box 8"/>
          <p:cNvSpPr txBox="1">
            <a:spLocks noChangeArrowheads="1"/>
          </p:cNvSpPr>
          <p:nvPr/>
        </p:nvSpPr>
        <p:spPr bwMode="auto">
          <a:xfrm>
            <a:off x="5364163" y="4437063"/>
            <a:ext cx="3024187" cy="1643062"/>
          </a:xfrm>
          <a:prstGeom prst="rect">
            <a:avLst/>
          </a:prstGeom>
          <a:gradFill rotWithShape="1">
            <a:gsLst>
              <a:gs pos="0">
                <a:srgbClr val="918D83"/>
              </a:gs>
              <a:gs pos="50000">
                <a:srgbClr val="FFFF99"/>
              </a:gs>
              <a:gs pos="100000">
                <a:srgbClr val="918D8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18D83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Molda-se na sobriedade, na transparência, na clareza</a:t>
            </a:r>
          </a:p>
        </p:txBody>
      </p:sp>
      <p:sp>
        <p:nvSpPr>
          <p:cNvPr id="1491981" name="Text Box 13"/>
          <p:cNvSpPr txBox="1">
            <a:spLocks noChangeArrowheads="1"/>
          </p:cNvSpPr>
          <p:nvPr/>
        </p:nvSpPr>
        <p:spPr bwMode="auto">
          <a:xfrm rot="10800000" flipV="1">
            <a:off x="539750" y="4797425"/>
            <a:ext cx="3817938" cy="10255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952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 typeface="Wingdings" pitchFamily="2" charset="2"/>
              <a:buNone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Iluminada pela retidão moral torna-se mais precisa e aguda.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0800000" flipV="1">
            <a:off x="3851275" y="1182688"/>
            <a:ext cx="4976813" cy="295592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66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Com o progresso coletivo vai-se despojando dos:</a:t>
            </a:r>
          </a:p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Tx/>
              <a:buChar char="•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Entraves da superstição, </a:t>
            </a:r>
          </a:p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Tx/>
              <a:buChar char="•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Dos desejos de misticismo  desenfreado, </a:t>
            </a:r>
          </a:p>
          <a:p>
            <a:pPr marL="355600" indent="-260350" algn="ctr" eaLnBrk="0" hangingPunct="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rgbClr val="F4F4EC"/>
              </a:buClr>
              <a:buSzPct val="80000"/>
              <a:buFontTx/>
              <a:buChar char="•"/>
              <a:defRPr/>
            </a:pPr>
            <a:r>
              <a:rPr lang="pt-BR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Dos ímpetos de mistério sem nexo.</a:t>
            </a: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791563" name="Text Box 23"/>
          <p:cNvSpPr txBox="1">
            <a:spLocks noChangeArrowheads="1"/>
          </p:cNvSpPr>
          <p:nvPr/>
        </p:nvSpPr>
        <p:spPr bwMode="auto">
          <a:xfrm>
            <a:off x="900113" y="6381750"/>
            <a:ext cx="225266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defRPr/>
            </a:pPr>
            <a:r>
              <a:rPr lang="pt-BR" sz="900" dirty="0">
                <a:solidFill>
                  <a:srgbClr val="777777"/>
                </a:solidFill>
                <a:latin typeface="Arial" pitchFamily="34" charset="0"/>
                <a:cs typeface="+mn-cs"/>
              </a:rPr>
              <a:t>M –  Dora Incontri - Pestalozzi -  pag. 65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9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9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6" grpId="0" animBg="1"/>
      <p:bldP spid="1491981" grpId="0" animBg="1"/>
      <p:bldP spid="2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57" name="Picture 21" descr="010105080811-mae-terra-desn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836613"/>
            <a:ext cx="356393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 txBox="1">
            <a:spLocks noGrp="1" noChangeArrowheads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pt-BR" sz="1000" dirty="0">
              <a:solidFill>
                <a:srgbClr val="4A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+mn-cs"/>
            </a:endParaRPr>
          </a:p>
        </p:txBody>
      </p:sp>
      <p:sp>
        <p:nvSpPr>
          <p:cNvPr id="1361923" name="Oval 3"/>
          <p:cNvSpPr>
            <a:spLocks noChangeArrowheads="1"/>
          </p:cNvSpPr>
          <p:nvPr/>
        </p:nvSpPr>
        <p:spPr bwMode="auto">
          <a:xfrm>
            <a:off x="3589338" y="4292600"/>
            <a:ext cx="2735262" cy="106997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C700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pt-BR" b="1" i="1" dirty="0">
              <a:solidFill>
                <a:srgbClr val="4A2500"/>
              </a:solidFill>
              <a:cs typeface="+mn-cs"/>
            </a:endParaRPr>
          </a:p>
        </p:txBody>
      </p:sp>
      <p:sp>
        <p:nvSpPr>
          <p:cNvPr id="1361924" name="AutoShape 4"/>
          <p:cNvSpPr>
            <a:spLocks noChangeArrowheads="1"/>
          </p:cNvSpPr>
          <p:nvPr/>
        </p:nvSpPr>
        <p:spPr bwMode="auto">
          <a:xfrm rot="3458139">
            <a:off x="3386931" y="3848895"/>
            <a:ext cx="5210175" cy="4619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F5E76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rgbClr val="000099"/>
                </a:solidFill>
                <a:cs typeface="+mn-cs"/>
              </a:rPr>
              <a:t>Vontade</a:t>
            </a:r>
          </a:p>
        </p:txBody>
      </p:sp>
      <p:sp>
        <p:nvSpPr>
          <p:cNvPr id="1361926" name="AutoShape 6"/>
          <p:cNvSpPr>
            <a:spLocks noChangeArrowheads="1"/>
          </p:cNvSpPr>
          <p:nvPr/>
        </p:nvSpPr>
        <p:spPr bwMode="auto">
          <a:xfrm rot="10800000">
            <a:off x="2351088" y="5705475"/>
            <a:ext cx="5243512" cy="488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F5E76"/>
            </a:extrusionClr>
          </a:sp3d>
        </p:spPr>
        <p:txBody>
          <a:bodyPr rot="10800000" wrap="none" anchor="ctr">
            <a:flatTx/>
          </a:bodyPr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rgbClr val="000099"/>
                </a:solidFill>
                <a:cs typeface="+mn-cs"/>
              </a:rPr>
              <a:t>Sentimento</a:t>
            </a:r>
          </a:p>
        </p:txBody>
      </p:sp>
      <p:sp>
        <p:nvSpPr>
          <p:cNvPr id="1361925" name="AutoShape 5"/>
          <p:cNvSpPr>
            <a:spLocks noChangeArrowheads="1"/>
          </p:cNvSpPr>
          <p:nvPr/>
        </p:nvSpPr>
        <p:spPr bwMode="auto">
          <a:xfrm rot="-3688953">
            <a:off x="1239838" y="3833813"/>
            <a:ext cx="5064125" cy="5111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F5E76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rgbClr val="000099"/>
                </a:solidFill>
                <a:cs typeface="+mn-cs"/>
              </a:rPr>
              <a:t>Inteligência</a:t>
            </a:r>
          </a:p>
        </p:txBody>
      </p:sp>
      <p:sp>
        <p:nvSpPr>
          <p:cNvPr id="1361934" name="WordArt 14"/>
          <p:cNvSpPr>
            <a:spLocks noChangeArrowheads="1" noChangeShapeType="1" noTextEdit="1"/>
          </p:cNvSpPr>
          <p:nvPr/>
        </p:nvSpPr>
        <p:spPr bwMode="auto">
          <a:xfrm>
            <a:off x="3733800" y="4481513"/>
            <a:ext cx="2159000" cy="9350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 normalizeH="1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Liberdade</a:t>
            </a:r>
          </a:p>
          <a:p>
            <a:pPr algn="ctr"/>
            <a:endParaRPr lang="pt-BR" sz="3600" kern="10" normalizeH="1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95954" name="Text Box 18"/>
          <p:cNvSpPr txBox="1">
            <a:spLocks noChangeArrowheads="1"/>
          </p:cNvSpPr>
          <p:nvPr/>
        </p:nvSpPr>
        <p:spPr bwMode="auto">
          <a:xfrm>
            <a:off x="3492500" y="0"/>
            <a:ext cx="3600450" cy="738188"/>
          </a:xfrm>
          <a:prstGeom prst="rect">
            <a:avLst/>
          </a:prstGeom>
          <a:noFill/>
          <a:ln w="9525" algn="ctr">
            <a:solidFill>
              <a:srgbClr val="B0AC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B0AC00"/>
            </a:extrusionClr>
          </a:sp3d>
        </p:spPr>
        <p:txBody>
          <a:bodyPr>
            <a:spAutoFit/>
            <a:flatTx/>
          </a:bodyPr>
          <a:lstStyle/>
          <a:p>
            <a:pPr marL="228600" indent="-228600">
              <a:defRPr/>
            </a:pPr>
            <a:endParaRPr lang="pt-BR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  <a:cs typeface="+mn-cs"/>
            </a:endParaRPr>
          </a:p>
          <a:p>
            <a:pPr marL="228600" indent="-228600">
              <a:defRPr/>
            </a:pP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F é   </a:t>
            </a:r>
            <a:r>
              <a:rPr lang="pt-B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e   </a:t>
            </a: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R </a:t>
            </a:r>
            <a:r>
              <a:rPr lang="pt-B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a </a:t>
            </a: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z ã</a:t>
            </a:r>
            <a:r>
              <a:rPr lang="pt-BR" sz="2800" b="1" dirty="0">
                <a:solidFill>
                  <a:srgbClr val="000099"/>
                </a:solidFill>
                <a:latin typeface="Arial" charset="0"/>
                <a:cs typeface="+mn-cs"/>
              </a:rPr>
              <a:t> </a:t>
            </a: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  <a:cs typeface="+mn-cs"/>
              </a:rPr>
              <a:t>o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827088" y="6237288"/>
            <a:ext cx="8066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http://ocaminho.com.br/ocaminho/Tematica/TM/L/Liberdade.htm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6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6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6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6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6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23" grpId="0" animBg="1"/>
      <p:bldP spid="1361924" grpId="0" animBg="1"/>
      <p:bldP spid="1361926" grpId="0" animBg="1"/>
      <p:bldP spid="1361925" grpId="0" animBg="1"/>
      <p:bldP spid="1361934" grpId="0" animBg="1"/>
      <p:bldP spid="1361934" grpId="1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ítulo 1"/>
          <p:cNvSpPr>
            <a:spLocks noGrp="1"/>
          </p:cNvSpPr>
          <p:nvPr>
            <p:ph type="title"/>
          </p:nvPr>
        </p:nvSpPr>
        <p:spPr>
          <a:xfrm>
            <a:off x="250825" y="1557338"/>
            <a:ext cx="8497888" cy="4319587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/>
            </a:r>
            <a:br>
              <a:rPr lang="pt-BR" sz="24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>http://www.ieja.org/portugues/Estudos/Artigos/p_espiritismoevidenciascientificas.htm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b="1" dirty="0" smtClean="0">
                <a:hlinkClick r:id="rId3"/>
              </a:rPr>
              <a:t/>
            </a:r>
            <a:br>
              <a:rPr lang="pt-BR" sz="2400" b="1" dirty="0" smtClean="0">
                <a:hlinkClick r:id="rId3"/>
              </a:rPr>
            </a:br>
            <a:r>
              <a:rPr lang="pt-BR" sz="2400" b="1" dirty="0" smtClean="0">
                <a:hlinkClick r:id="rId3"/>
              </a:rPr>
              <a:t>http://artigosespiritaslucas.blogspot.com.br/2009/11/espiritismo-evidencias-cientificas.html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b="1" dirty="0" smtClean="0">
                <a:hlinkClick r:id="rId4"/>
              </a:rPr>
              <a:t/>
            </a:r>
            <a:br>
              <a:rPr lang="pt-BR" sz="2400" b="1" dirty="0" smtClean="0">
                <a:hlinkClick r:id="rId4"/>
              </a:rPr>
            </a:br>
            <a:r>
              <a:rPr lang="pt-BR" sz="2400" b="1" dirty="0" smtClean="0">
                <a:hlinkClick r:id="rId4"/>
              </a:rPr>
              <a:t>http://magnetizador.blogspot.com.br/2008/11/eficcia-da-fluidoterapia-evidncias.html</a:t>
            </a:r>
            <a:r>
              <a:rPr lang="pt-BR" sz="2400" b="1" dirty="0" smtClean="0"/>
              <a:t> </a:t>
            </a:r>
            <a:br>
              <a:rPr lang="pt-BR" sz="2400" b="1" dirty="0" smtClean="0"/>
            </a:br>
            <a:r>
              <a:rPr lang="pt-BR" sz="2400" b="1" dirty="0" smtClean="0">
                <a:hlinkClick r:id="rId5"/>
              </a:rPr>
              <a:t/>
            </a:r>
            <a:br>
              <a:rPr lang="pt-BR" sz="2400" b="1" dirty="0" smtClean="0">
                <a:hlinkClick r:id="rId5"/>
              </a:rPr>
            </a:br>
            <a:endParaRPr lang="pt-BR" sz="2400" b="1" dirty="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619250" y="476250"/>
          <a:ext cx="6096000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0099"/>
                          </a:solidFill>
                        </a:rPr>
                        <a:t>Links Para Pesquisas Cientificas</a:t>
                      </a:r>
                      <a:endParaRPr lang="pt-BR" sz="2800" b="1" dirty="0">
                        <a:solidFill>
                          <a:srgbClr val="000099"/>
                        </a:solidFill>
                      </a:endParaRPr>
                    </a:p>
                  </a:txBody>
                  <a:tcPr marT="45580" marB="4558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95594" name="Retângulo 5"/>
          <p:cNvSpPr>
            <a:spLocks noChangeArrowheads="1"/>
          </p:cNvSpPr>
          <p:nvPr/>
        </p:nvSpPr>
        <p:spPr bwMode="auto">
          <a:xfrm>
            <a:off x="755650" y="1196975"/>
            <a:ext cx="7704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http://eradoespirito.blogspot.com.br/2012/02/doze-obstaculos-ao-estudo-cientifico-da.html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allan_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34925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1547813" y="476250"/>
            <a:ext cx="7596187" cy="5616575"/>
          </a:xfrm>
        </p:spPr>
        <p:txBody>
          <a:bodyPr/>
          <a:lstStyle/>
          <a:p>
            <a:pPr marL="1524000" indent="-89535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3600" b="1" dirty="0" smtClean="0">
                <a:latin typeface="Tahoma" pitchFamily="34" charset="0"/>
              </a:rPr>
              <a:t>	Kardec acrescenta que Jesus tinha razão ao dizer: “Tua fé te salvou.” </a:t>
            </a:r>
          </a:p>
          <a:p>
            <a:pPr marL="1524000" indent="-89535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3600" b="1" dirty="0" smtClean="0">
                <a:latin typeface="Tahoma" pitchFamily="34" charset="0"/>
              </a:rPr>
              <a:t>	Compreende-se que a fé à qual ele se refere não é uma virtude mística, como certas pessoas entendem, mas uma verdadeira força atrativa...  </a:t>
            </a:r>
          </a:p>
        </p:txBody>
      </p:sp>
      <p:pic>
        <p:nvPicPr>
          <p:cNvPr id="290820" name="Picture 2" descr="allan_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34925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68313" y="333375"/>
            <a:ext cx="8143875" cy="52149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vontade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atua sobre a matéria elementar e, por uma ação consecutiva, reage sobre seus compostos, cujas propriedades íntimas sofrem transformações. 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vontade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tanto é atributo do Espírito encarnado quanto do Espírito errante, daí o poder do magnetizador, poder que se sabe está na razão direta da força de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vontade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file"/>
              </a:rPr>
              <a:t>L. M. Cap. XIV, 175</a:t>
            </a: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3200" b="1" u="sng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3200" b="1" u="sng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1843" name="Retângulo 2"/>
          <p:cNvSpPr>
            <a:spLocks noChangeArrowheads="1"/>
          </p:cNvSpPr>
          <p:nvPr/>
        </p:nvSpPr>
        <p:spPr bwMode="auto">
          <a:xfrm>
            <a:off x="684213" y="6092825"/>
            <a:ext cx="78486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http://ocaminho.com.br/ocaminho/Tematica/TM/V/Vontade.htm</a:t>
            </a:r>
            <a:endParaRPr lang="pt-BR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14282" y="1000109"/>
            <a:ext cx="4070381" cy="185739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FC24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FF0000"/>
                </a:solidFill>
              </a:rPr>
              <a:t>A cura se opera pela </a:t>
            </a:r>
            <a:r>
              <a:rPr lang="pt-BR" sz="2800" b="1" u="sng" dirty="0">
                <a:solidFill>
                  <a:srgbClr val="FF0000"/>
                </a:solidFill>
              </a:rPr>
              <a:t>substituição</a:t>
            </a:r>
            <a:r>
              <a:rPr lang="pt-BR" sz="2800" b="1" dirty="0">
                <a:solidFill>
                  <a:srgbClr val="FF0000"/>
                </a:solidFill>
              </a:rPr>
              <a:t> de uma molécula malsã por uma molécula sã.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428750" y="5286375"/>
            <a:ext cx="5664200" cy="5238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FFFFFF"/>
                </a:solidFill>
                <a:latin typeface="Arial" pitchFamily="34" charset="0"/>
                <a:hlinkClick r:id="rId4" action="ppaction://hlinkfile"/>
              </a:rPr>
              <a:t>Allan Kardec: A </a:t>
            </a:r>
            <a:r>
              <a:rPr lang="pt-BR" sz="2800" b="1" i="1" dirty="0">
                <a:solidFill>
                  <a:srgbClr val="FFFFFF"/>
                </a:solidFill>
                <a:latin typeface="Arial" pitchFamily="34" charset="0"/>
                <a:hlinkClick r:id="rId4" action="ppaction://hlinkfile"/>
              </a:rPr>
              <a:t>Gênese</a:t>
            </a:r>
            <a:r>
              <a:rPr lang="pt-BR" sz="2800" b="1" dirty="0">
                <a:solidFill>
                  <a:srgbClr val="FFFFFF"/>
                </a:solidFill>
                <a:latin typeface="Arial" pitchFamily="34" charset="0"/>
                <a:hlinkClick r:id="rId4" action="ppaction://hlinkfile"/>
              </a:rPr>
              <a:t>, Cap. 14</a:t>
            </a:r>
            <a:endParaRPr lang="pt-BR" sz="2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250825" y="3141663"/>
            <a:ext cx="4033838" cy="18383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FC24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000099"/>
                </a:solidFill>
              </a:rPr>
              <a:t>O poder curativo estará, pois, na razão direta da </a:t>
            </a:r>
            <a:r>
              <a:rPr lang="pt-BR" sz="2800" b="1" u="sng" dirty="0">
                <a:solidFill>
                  <a:srgbClr val="000099"/>
                </a:solidFill>
              </a:rPr>
              <a:t>pureza da substância inoculada</a:t>
            </a:r>
          </a:p>
        </p:txBody>
      </p:sp>
      <p:sp>
        <p:nvSpPr>
          <p:cNvPr id="17413" name="Text Box 11"/>
          <p:cNvSpPr txBox="1">
            <a:spLocks noChangeArrowheads="1"/>
          </p:cNvSpPr>
          <p:nvPr/>
        </p:nvSpPr>
        <p:spPr bwMode="auto">
          <a:xfrm>
            <a:off x="4857752" y="1071547"/>
            <a:ext cx="4071966" cy="39703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FC24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9999FF"/>
              </a:buClr>
              <a:buSzPct val="60000"/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000000"/>
                </a:solidFill>
              </a:rPr>
              <a:t>Depende também da </a:t>
            </a:r>
            <a:r>
              <a:rPr lang="pt-BR" sz="2800" b="1" u="sng" dirty="0">
                <a:solidFill>
                  <a:srgbClr val="000000"/>
                </a:solidFill>
              </a:rPr>
              <a:t>energia da vontade</a:t>
            </a:r>
            <a:r>
              <a:rPr lang="pt-BR" sz="2800" b="1" dirty="0">
                <a:solidFill>
                  <a:srgbClr val="000000"/>
                </a:solidFill>
              </a:rPr>
              <a:t> que, quanto maior for, tanto mais abundante emissão fluídica provocará e tanto mais força de penetração dará ao fluido.</a:t>
            </a:r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85750" y="1285875"/>
            <a:ext cx="8572500" cy="52863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 curas é indispensável que os membros da equipe tenham uma noção clara e segura do processo mediante o qual devem cooperar, doando fluidos, ectoplasma ou vibrações. 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obterem o poder de cura os médiuns devem atentar para: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endParaRPr lang="pt-BR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defRPr/>
            </a:pPr>
            <a:endParaRPr lang="pt-BR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0275" name="WordArt 3"/>
          <p:cNvSpPr>
            <a:spLocks noChangeArrowheads="1" noChangeShapeType="1" noTextEdit="1"/>
          </p:cNvSpPr>
          <p:nvPr/>
        </p:nvSpPr>
        <p:spPr bwMode="auto">
          <a:xfrm>
            <a:off x="539750" y="428625"/>
            <a:ext cx="8247063" cy="623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RESPONSABILIDADE  DO GRUPO DE CURA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500034" y="3929066"/>
            <a:ext cx="2357454" cy="500066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PRECE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57158" y="4929198"/>
            <a:ext cx="3143272" cy="714380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ESPÍRITO DE CARIDADE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428992" y="3643314"/>
            <a:ext cx="2286016" cy="500066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VONTADE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572100" y="5072074"/>
            <a:ext cx="3571900" cy="714380"/>
          </a:xfrm>
          <a:prstGeom prst="roundRect">
            <a:avLst>
              <a:gd name="adj" fmla="val 50000"/>
            </a:avLst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ESQUECIMENTO DE SI MESMO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6357950" y="4071942"/>
            <a:ext cx="2143140" cy="500066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DEDICAÇÃO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3571868" y="4572008"/>
            <a:ext cx="1928826" cy="571504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SACRIFÍCIO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2857488" y="5929330"/>
            <a:ext cx="2857520" cy="642942"/>
          </a:xfrm>
          <a:prstGeom prst="roundRect">
            <a:avLst>
              <a:gd name="adj" fmla="val 50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800" b="1" dirty="0">
                <a:solidFill>
                  <a:srgbClr val="37F4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DISCIPLINA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310275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WordArt 3"/>
          <p:cNvSpPr>
            <a:spLocks noChangeArrowheads="1" noChangeShapeType="1" noTextEdit="1"/>
          </p:cNvSpPr>
          <p:nvPr/>
        </p:nvSpPr>
        <p:spPr bwMode="auto">
          <a:xfrm>
            <a:off x="539750" y="117475"/>
            <a:ext cx="828040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TIPOS DE CIRURGIAS ESPIRITUAIS</a:t>
            </a:r>
          </a:p>
        </p:txBody>
      </p:sp>
      <p:pic>
        <p:nvPicPr>
          <p:cNvPr id="311299" name="Picture 7" descr="Dr_fritz_e_ze_ari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407193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684213" y="1143000"/>
            <a:ext cx="8207375" cy="17097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OPERAÇÕES COM O USO DE INSTRUMENTOS CIRÚRGICOS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Nesses casos, o Espírito do médico utiliza-se de um médium  inconsciente para evitar interferência. O controle pleno está com os seres espirituais, que tomam decisões quanto à anestesia, ao tipo e ao modo de operação, e aos  cuidados pós-operatórios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Geziel Andrade, Cura e Saúde à Luz do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Espiritismo.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11301" name="CaixaDeTexto 4"/>
          <p:cNvSpPr txBox="1">
            <a:spLocks noChangeArrowheads="1"/>
          </p:cNvSpPr>
          <p:nvPr/>
        </p:nvSpPr>
        <p:spPr bwMode="auto">
          <a:xfrm>
            <a:off x="4859338" y="4005263"/>
            <a:ext cx="40005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pt-BR" sz="2000" b="1" dirty="0">
                <a:solidFill>
                  <a:srgbClr val="FFFF00"/>
                </a:solidFill>
                <a:latin typeface="Arial" pitchFamily="34" charset="0"/>
              </a:rPr>
              <a:t>Arigó foi caluniado por autoridades eclesiásticas, sendo considerado charlatão, mas foi consagrado pelos cientistas como um dos maiores casos de mediunidade curadora do mundo. </a:t>
            </a:r>
            <a:endParaRPr lang="pt-BR" dirty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r>
              <a:rPr lang="pt-BR" sz="1600" dirty="0">
                <a:solidFill>
                  <a:srgbClr val="43FC24"/>
                </a:solidFill>
                <a:latin typeface="Arial" pitchFamily="34" charset="0"/>
              </a:rPr>
              <a:t>J. Herculano Pires, Mediunidade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8" grpId="0" animBg="1"/>
      <p:bldP spid="92168" grpId="0"/>
      <p:bldP spid="311301" grpId="0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571500" y="1341438"/>
            <a:ext cx="8320088" cy="52308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CIRURGIAS NA PRESENÇA DE UM MÉDIUM EM TRANSE, QUE FORNECE O ECTOPLASMA</a:t>
            </a: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Estas são feitas pelo Espírito de um médico materializado. A intervenção cirúrgica é feita com materiais e instrumentos materializados sob o controle do plano espiritual.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endParaRPr lang="pt-BR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Geziel Andrade, Cura e Saúde à Luz do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Espiritismo</a:t>
            </a:r>
            <a:r>
              <a:rPr lang="pt-B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endParaRPr lang="pt-BR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3200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2323" name="WordArt 3"/>
          <p:cNvSpPr>
            <a:spLocks noChangeArrowheads="1" noChangeShapeType="1" noTextEdit="1"/>
          </p:cNvSpPr>
          <p:nvPr/>
        </p:nvSpPr>
        <p:spPr bwMode="auto">
          <a:xfrm>
            <a:off x="539750" y="428625"/>
            <a:ext cx="8247063" cy="623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TIPOS DE CIRURGIAS ESPIRITUAIS</a:t>
            </a:r>
          </a:p>
        </p:txBody>
      </p:sp>
      <p:pic>
        <p:nvPicPr>
          <p:cNvPr id="312324" name="Picture 5" descr="http://3.bp.blogspot.com/_k52V1NbzWPM/SfEro7-YPoI/AAAAAAAAABY/j42ZZKtAYZE/s320/materializac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0800"/>
            <a:ext cx="37433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83969" y="5565338"/>
            <a:ext cx="4607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http://pt.wikipedia.org/wiki/Tratamento_espiritual#Cirurgia_espiritual</a:t>
            </a:r>
            <a:endParaRPr lang="pt-BR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312323" grpId="0" animBg="1"/>
      <p:bldP spid="3" grpId="0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357188" y="1143000"/>
            <a:ext cx="8421687" cy="36591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CIRURGIAS NO CORPO ESPIRITUAL E APLICAÇÕES DE RECURSOS ENERGÉTICOS CURADORES, COM O ESPÍRITO DE UM MÉDICO INCORPORADO EM UM MÉDIUM.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cura dos órgãos doentes é imediata ou a médio prazo. O médico espiritual faz o diagnóstico, a intervenção  no perispírito,  a aplicação de passes magnéticos, e também dá orientações necessárias à concretização da cura. 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Geziel Andrade, Cura e Saúde à Luz do</a:t>
            </a:r>
          </a:p>
          <a:p>
            <a:pPr algn="r">
              <a:spcBef>
                <a:spcPct val="20000"/>
              </a:spcBef>
              <a:buClr>
                <a:srgbClr val="FF3399"/>
              </a:buClr>
              <a:defRPr/>
            </a:pPr>
            <a:r>
              <a:rPr lang="pt-BR" sz="1600" dirty="0">
                <a:solidFill>
                  <a:srgbClr val="43F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Espiritismo</a:t>
            </a:r>
            <a:r>
              <a:rPr lang="pt-B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43FC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ct val="20000"/>
              </a:spcBef>
              <a:buClr>
                <a:srgbClr val="FF3399"/>
              </a:buClr>
              <a:buFont typeface="Wingdings" pitchFamily="2" charset="2"/>
              <a:buNone/>
              <a:defRPr/>
            </a:pPr>
            <a:endParaRPr lang="pt-B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3347" name="WordArt 3"/>
          <p:cNvSpPr>
            <a:spLocks noChangeArrowheads="1" noChangeShapeType="1" noTextEdit="1"/>
          </p:cNvSpPr>
          <p:nvPr/>
        </p:nvSpPr>
        <p:spPr bwMode="auto">
          <a:xfrm>
            <a:off x="714375" y="117475"/>
            <a:ext cx="8105775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2540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TIPOS DE CIRURGIAS ESPIRITUAIS</a:t>
            </a:r>
          </a:p>
        </p:txBody>
      </p:sp>
      <p:pic>
        <p:nvPicPr>
          <p:cNvPr id="313348" name="Picture 5" descr="http://www.geid.org.br/sys/images/stories/c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733925"/>
            <a:ext cx="3106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313347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2132856"/>
            <a:ext cx="4143375" cy="1643062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Depende, também, do poder das energias curadoras atuarem nos corpos espiritual e material sob o comando dos dirigentes e Espíritos socorristas.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475656" y="620688"/>
            <a:ext cx="6143625" cy="92868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O RESTABELECIMENTO DA SAÚDE FÍSICA, NÃO DEPENDE SÓ DA TÉCNICA DE CURA MAIS APROPRIADA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16016" y="2132856"/>
            <a:ext cx="4143404" cy="1500191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 das mudanças para melhor que o paciente consegue realizar nos sentimentos, pensamentos e atitudes. 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42844" y="4572008"/>
            <a:ext cx="4214842" cy="1785930"/>
          </a:xfrm>
          <a:prstGeom prst="roundRect">
            <a:avLst>
              <a:gd name="adj" fmla="val 22762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 da reabilitação íntima, do reequilíbrio, da renovação interior por parte da pessoa enferma, da eliminação das tendências infelizes e da prática do amor.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714875" y="4293096"/>
            <a:ext cx="4214843" cy="2304256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</a:rPr>
              <a:t>Depende de provas, expiações, experiências e resgates de débitos pelos quais o paciente tem de passar nesta vida e das concessões da misericórdia divina, decorrente dos méritos e das conquistas espirituais do enfermo.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95536" y="1700808"/>
            <a:ext cx="8424862" cy="1938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9999FF"/>
              </a:buClr>
              <a:buFont typeface="Wingdings" pitchFamily="2" charset="2"/>
              <a:buNone/>
              <a:defRPr/>
            </a:pPr>
            <a:r>
              <a:rPr lang="pt-BR" sz="4000" b="1" dirty="0">
                <a:solidFill>
                  <a:srgbClr val="FF0000"/>
                </a:solidFill>
              </a:rPr>
              <a:t>Apenas o doente convertido voluntariamente em médico de si mesmo atinge a cura positiva</a:t>
            </a:r>
            <a:r>
              <a:rPr lang="pt-BR" sz="4000" b="1" dirty="0">
                <a:solidFill>
                  <a:srgbClr val="5B5B89"/>
                </a:solidFill>
              </a:rPr>
              <a:t>.</a:t>
            </a:r>
            <a:endParaRPr lang="pt-BR" sz="4000" b="1" dirty="0">
              <a:solidFill>
                <a:srgbClr val="CCCC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43063" y="4500563"/>
            <a:ext cx="7429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pt-BR" sz="24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hlinkClick r:id="rId3" action="ppaction://hlinkfile"/>
              </a:rPr>
              <a:t>Alexandre -  André Luiz, Nos domínios da mediunidade.</a:t>
            </a:r>
          </a:p>
          <a:p>
            <a:pPr algn="just">
              <a:spcBef>
                <a:spcPct val="50000"/>
              </a:spcBef>
              <a:defRPr/>
            </a:pPr>
            <a:r>
              <a:rPr lang="pt-BR" sz="24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hlinkClick r:id="rId3" action="ppaction://hlinkfile"/>
              </a:rPr>
              <a:t>Cap. Doutrinador</a:t>
            </a:r>
            <a:endParaRPr lang="pt-BR" sz="2400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56275" y="1057475"/>
            <a:ext cx="7034298" cy="92333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ONDAS CEREBRAIS</a:t>
            </a:r>
          </a:p>
        </p:txBody>
      </p:sp>
      <p:sp>
        <p:nvSpPr>
          <p:cNvPr id="300035" name="Retângulo 2"/>
          <p:cNvSpPr>
            <a:spLocks noChangeArrowheads="1"/>
          </p:cNvSpPr>
          <p:nvPr/>
        </p:nvSpPr>
        <p:spPr bwMode="auto">
          <a:xfrm>
            <a:off x="1476375" y="2600325"/>
            <a:ext cx="6119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http://www.neuroterapia.com.br/ondas-cerebrais-neurofeedback.html</a:t>
            </a:r>
            <a:endParaRPr lang="pt-BR" b="1" dirty="0"/>
          </a:p>
        </p:txBody>
      </p:sp>
      <p:sp>
        <p:nvSpPr>
          <p:cNvPr id="300036" name="Retângulo 3"/>
          <p:cNvSpPr>
            <a:spLocks noChangeArrowheads="1"/>
          </p:cNvSpPr>
          <p:nvPr/>
        </p:nvSpPr>
        <p:spPr bwMode="auto">
          <a:xfrm>
            <a:off x="1403350" y="3749675"/>
            <a:ext cx="604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http://www.kennaz.com.br/brain_waves_31.html</a:t>
            </a:r>
            <a:endParaRPr lang="pt-BR" b="1" dirty="0"/>
          </a:p>
        </p:txBody>
      </p:sp>
      <p:sp>
        <p:nvSpPr>
          <p:cNvPr id="300037" name="Retângulo 4"/>
          <p:cNvSpPr>
            <a:spLocks noChangeArrowheads="1"/>
          </p:cNvSpPr>
          <p:nvPr/>
        </p:nvSpPr>
        <p:spPr bwMode="auto">
          <a:xfrm>
            <a:off x="468313" y="4581128"/>
            <a:ext cx="8135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http://www.mental-waves.com/pt/sincroniza%C3%A7%C3%A3o-e-c%C3%A9rebro-de-onda/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791865" y="566124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http://www.holosonic.com.br/os4estados.htm</a:t>
            </a:r>
            <a:endParaRPr lang="pt-BR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1619672" y="980728"/>
          <a:ext cx="6096000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0099"/>
                          </a:solidFill>
                        </a:rPr>
                        <a:t>Links Para Pesquisas Cientificas</a:t>
                      </a:r>
                      <a:endParaRPr lang="pt-BR" sz="2800" b="1" dirty="0">
                        <a:solidFill>
                          <a:srgbClr val="000099"/>
                        </a:solidFill>
                      </a:endParaRPr>
                    </a:p>
                  </a:txBody>
                  <a:tcPr marT="45580" marB="4558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075" y="1988840"/>
            <a:ext cx="7772400" cy="1512168"/>
          </a:xfrm>
        </p:spPr>
        <p:txBody>
          <a:bodyPr>
            <a:normAutofit fontScale="90000"/>
          </a:bodyPr>
          <a:lstStyle/>
          <a:p>
            <a:r>
              <a:rPr lang="pt-BR" sz="3100" b="1" dirty="0">
                <a:solidFill>
                  <a:srgbClr val="147825"/>
                </a:solidFill>
                <a:latin typeface="Calibri Light" panose="020F0302020204030204" pitchFamily="34" charset="0"/>
              </a:rPr>
              <a:t>Vida Além da </a:t>
            </a:r>
            <a:r>
              <a:rPr lang="pt-BR" sz="3100" b="1" dirty="0" smtClean="0">
                <a:solidFill>
                  <a:srgbClr val="147825"/>
                </a:solidFill>
                <a:latin typeface="Calibri Light" panose="020F0302020204030204" pitchFamily="34" charset="0"/>
              </a:rPr>
              <a:t>Vida</a:t>
            </a:r>
            <a:r>
              <a:rPr lang="pt-BR" sz="3100" b="1" dirty="0" smtClean="0"/>
              <a:t/>
            </a:r>
            <a:br>
              <a:rPr lang="pt-BR" sz="3100" b="1" dirty="0" smtClean="0"/>
            </a:br>
            <a:r>
              <a:rPr lang="pt-BR" sz="3100" b="1" dirty="0" smtClean="0">
                <a:hlinkClick r:id="rId2"/>
              </a:rPr>
              <a:t/>
            </a:r>
            <a:br>
              <a:rPr lang="pt-BR" sz="3100" b="1" dirty="0" smtClean="0">
                <a:hlinkClick r:id="rId2"/>
              </a:rPr>
            </a:br>
            <a:r>
              <a:rPr lang="pt-BR" sz="2400" b="1" dirty="0" smtClean="0">
                <a:hlinkClick r:id="rId2"/>
              </a:rPr>
              <a:t>http</a:t>
            </a:r>
            <a:r>
              <a:rPr lang="pt-BR" sz="2400" b="1" dirty="0">
                <a:hlinkClick r:id="rId2"/>
              </a:rPr>
              <a:t>://</a:t>
            </a:r>
            <a:r>
              <a:rPr lang="pt-BR" sz="2400" b="1" dirty="0" smtClean="0">
                <a:hlinkClick r:id="rId2"/>
              </a:rPr>
              <a:t>kardeconline.com.br/video/video/show?id=4717287%3AVideo%3A587859&amp;xgs=1&amp;xg_source=msg_share_video</a:t>
            </a:r>
            <a:r>
              <a:rPr lang="pt-BR" b="1" dirty="0" smtClean="0"/>
              <a:t>	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899592" y="4149080"/>
            <a:ext cx="766655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147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Planeta em Zona </a:t>
            </a:r>
            <a:r>
              <a:rPr lang="pt-BR" sz="2800" b="1" dirty="0" smtClean="0">
                <a:solidFill>
                  <a:srgbClr val="147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Habitável </a:t>
            </a:r>
            <a:r>
              <a:rPr lang="pt-BR" sz="2800" b="1" dirty="0">
                <a:solidFill>
                  <a:srgbClr val="147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igual a Terra</a:t>
            </a:r>
          </a:p>
          <a:p>
            <a:pPr algn="ctr"/>
            <a:endParaRPr lang="pt-BR" b="1" dirty="0">
              <a:solidFill>
                <a:prstClr val="black"/>
              </a:solidFill>
              <a:hlinkClick r:id="rId3"/>
            </a:endParaRPr>
          </a:p>
          <a:p>
            <a:pPr algn="ctr"/>
            <a:r>
              <a:rPr lang="pt-BR" b="1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pt-BR" b="1" dirty="0">
                <a:solidFill>
                  <a:prstClr val="black"/>
                </a:solidFill>
                <a:hlinkClick r:id="rId3"/>
              </a:rPr>
              <a:t>://</a:t>
            </a:r>
            <a:r>
              <a:rPr lang="pt-BR" b="1" dirty="0" smtClean="0">
                <a:solidFill>
                  <a:prstClr val="black"/>
                </a:solidFill>
                <a:hlinkClick r:id="rId3"/>
              </a:rPr>
              <a:t>kardeconline.com.br/profiles/blog/show?id=4717287%3ABlogPost%3A587855&amp;xgs=1&amp;xg_source=msg_share_post#axzz2mcgZlorH</a:t>
            </a:r>
            <a:r>
              <a:rPr lang="pt-BR" b="1" dirty="0" smtClean="0">
                <a:solidFill>
                  <a:prstClr val="black"/>
                </a:solidFill>
              </a:rPr>
              <a:t> </a:t>
            </a:r>
          </a:p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ChangeArrowheads="1"/>
          </p:cNvSpPr>
          <p:nvPr/>
        </p:nvSpPr>
        <p:spPr bwMode="auto">
          <a:xfrm>
            <a:off x="468313" y="561975"/>
            <a:ext cx="77755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800" b="1" dirty="0">
                <a:solidFill>
                  <a:srgbClr val="FFE103"/>
                </a:solidFill>
                <a:latin typeface="Comic Sans MS" pitchFamily="66" charset="0"/>
              </a:rPr>
              <a:t>A frequência das ondas cerebrais foi classificada como Beta, Alfa, Teta e Delta.</a:t>
            </a:r>
          </a:p>
        </p:txBody>
      </p:sp>
      <p:sp>
        <p:nvSpPr>
          <p:cNvPr id="1622019" name="Rectangle 3"/>
          <p:cNvSpPr>
            <a:spLocks noChangeArrowheads="1"/>
          </p:cNvSpPr>
          <p:nvPr/>
        </p:nvSpPr>
        <p:spPr bwMode="auto">
          <a:xfrm>
            <a:off x="395288" y="2133600"/>
            <a:ext cx="828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O cérebro funciona a maior parte do tempo em </a:t>
            </a:r>
            <a:r>
              <a:rPr lang="pt-BR" sz="2400" b="1" dirty="0">
                <a:solidFill>
                  <a:srgbClr val="FE1F08"/>
                </a:solidFill>
                <a:latin typeface="Comic Sans MS" pitchFamily="66" charset="0"/>
              </a:rPr>
              <a:t>Beta</a:t>
            </a:r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, que é um ritmo mais acelerado, entre 14Hz e 21 Hz.</a:t>
            </a:r>
          </a:p>
        </p:txBody>
      </p:sp>
      <p:sp>
        <p:nvSpPr>
          <p:cNvPr id="1622020" name="Rectangle 4"/>
          <p:cNvSpPr>
            <a:spLocks noChangeArrowheads="1"/>
          </p:cNvSpPr>
          <p:nvPr/>
        </p:nvSpPr>
        <p:spPr bwMode="auto">
          <a:xfrm>
            <a:off x="179388" y="3429000"/>
            <a:ext cx="86407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Além de ser a freqüência mais rápida é, também, a mais instável e sujeita a alterações emocionais. É o ritmo do dia-a-dia, mas é, igualmente, das tensões e preocupações. Quando a freqüência ultrapassa 25Hz (o máximo de freqüência das ondas é 35Hz), as ondas chamadas de betas-altas e, neste caso, corresponde a crises de ansiedade e agressividade.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2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22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2018" grpId="0"/>
      <p:bldP spid="1622019" grpId="0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Rectangle 2"/>
          <p:cNvSpPr>
            <a:spLocks noChangeArrowheads="1"/>
          </p:cNvSpPr>
          <p:nvPr/>
        </p:nvSpPr>
        <p:spPr bwMode="auto">
          <a:xfrm>
            <a:off x="179388" y="1772816"/>
            <a:ext cx="864076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E1F08"/>
                </a:solidFill>
                <a:latin typeface="Comic Sans MS" pitchFamily="66" charset="0"/>
              </a:rPr>
              <a:t>Alfa</a:t>
            </a:r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, o cérebro nesta frequência, oscila entre 8Hz e 13Hz. A mente é mais criativa nessa dimensão.</a:t>
            </a:r>
          </a:p>
          <a:p>
            <a:pPr algn="ctr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A pessoa que está em alfa tem mais concentração, melhor capacidade de resolver problemas, imaginação, memória, intuição, tranqüilidade. É a frequência dos processos e cura, quando todo o organismo vai se reequilibrando.</a:t>
            </a:r>
          </a:p>
          <a:p>
            <a:pPr algn="ctr" eaLnBrk="0" hangingPunct="0"/>
            <a:r>
              <a:rPr lang="pt-BR" sz="2400" b="1" dirty="0">
                <a:solidFill>
                  <a:srgbClr val="FFE103"/>
                </a:solidFill>
                <a:latin typeface="Comic Sans MS" pitchFamily="66" charset="0"/>
              </a:rPr>
              <a:t>É também, a frequência mais habitual dos estados de transe mediúnico.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24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24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4" name="Rectangle 2"/>
          <p:cNvSpPr>
            <a:spLocks noChangeArrowheads="1"/>
          </p:cNvSpPr>
          <p:nvPr/>
        </p:nvSpPr>
        <p:spPr bwMode="auto">
          <a:xfrm>
            <a:off x="1210035" y="332656"/>
            <a:ext cx="7561263" cy="3743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</a:rPr>
              <a:t>Teta</a:t>
            </a:r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, esta frequência cerebral oscila entre 4 e 7 Hz. Nesse nível há uma insensibilidade à dor. Os orientais alcançam o estado teta por meio de exercícios e disciplinas destinados a baixar o ritmo cerebral e assim conseguem, por exemplo, a levitação, andar sobre brasas etc. Também é nesta frequência que se consegue a regressão de memória.</a:t>
            </a:r>
          </a:p>
          <a:p>
            <a:pPr algn="ctr" eaLnBrk="0" hangingPunct="0"/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O transe mediúnico mais profundo pode chegar a esta frequência.</a:t>
            </a:r>
          </a:p>
        </p:txBody>
      </p:sp>
      <p:sp>
        <p:nvSpPr>
          <p:cNvPr id="1626115" name="Rectangle 3"/>
          <p:cNvSpPr>
            <a:spLocks noChangeArrowheads="1"/>
          </p:cNvSpPr>
          <p:nvPr/>
        </p:nvSpPr>
        <p:spPr bwMode="auto">
          <a:xfrm>
            <a:off x="1210035" y="4075981"/>
            <a:ext cx="7561263" cy="19177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</a:rPr>
              <a:t>Delta</a:t>
            </a:r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, nesta frequência o cérebro funciona abaixo de 4 ciclos por segundo. É a frequência do estado de coma, da catalepsia, de estados patológicos muito graves.</a:t>
            </a:r>
          </a:p>
          <a:p>
            <a:pPr algn="ctr" eaLnBrk="0" hangingPunct="0"/>
            <a:r>
              <a:rPr lang="pt-BR" sz="2400" b="1" dirty="0">
                <a:solidFill>
                  <a:srgbClr val="000000"/>
                </a:solidFill>
                <a:latin typeface="Comic Sans MS" pitchFamily="66" charset="0"/>
              </a:rPr>
              <a:t>Pouco se sabe a respeito desse nível.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10035" y="5993681"/>
            <a:ext cx="7561263" cy="369332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hlinkClick r:id="rId3"/>
              </a:rPr>
              <a:t>http://pt.wikipedia.org/wiki/Eletroencefalografia</a:t>
            </a:r>
            <a:endParaRPr lang="pt-B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2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6114" grpId="0" animBg="1"/>
      <p:bldP spid="1626115" grpId="0" animBg="1"/>
      <p:bldP spid="3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1403350" y="1916113"/>
            <a:ext cx="6911975" cy="595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 algn="ctr" eaLnBrk="0" hangingPunct="0"/>
            <a:r>
              <a:rPr lang="pt-BR" sz="36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Dividimos em três Grupo</a:t>
            </a:r>
            <a:r>
              <a:rPr lang="en-US" sz="36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s</a:t>
            </a:r>
            <a:r>
              <a:rPr lang="pt-BR" sz="3600" b="1" dirty="0">
                <a:latin typeface="Arial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150533" name="WordArt 5"/>
          <p:cNvSpPr>
            <a:spLocks noChangeArrowheads="1" noChangeShapeType="1" noTextEdit="1"/>
          </p:cNvSpPr>
          <p:nvPr/>
        </p:nvSpPr>
        <p:spPr bwMode="auto">
          <a:xfrm>
            <a:off x="1403350" y="620713"/>
            <a:ext cx="70104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OS OBJETIVOS DO PASSE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835150" y="2997200"/>
            <a:ext cx="5410200" cy="5794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Em relação ao Paciente</a:t>
            </a:r>
            <a:endParaRPr lang="en-US" sz="3200" b="1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1547813" y="4076700"/>
            <a:ext cx="60198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Em relação ao Médium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1331913" y="5084763"/>
            <a:ext cx="6553200" cy="5794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Char char="ü"/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Em relação à Casa Espírita</a:t>
            </a: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900113" y="5805488"/>
            <a:ext cx="7704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99"/>
                </a:solidFill>
                <a:hlinkClick r:id="rId3"/>
              </a:rPr>
              <a:t>http://www.espirito.org.br/portal/artigos/geeu/estudo-passe.html</a:t>
            </a:r>
            <a:endParaRPr lang="pt-BR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animBg="1" autoUpdateAnimBg="0"/>
      <p:bldP spid="150533" grpId="0" animBg="1"/>
      <p:bldP spid="150534" grpId="0" animBg="1" autoUpdateAnimBg="0"/>
      <p:bldP spid="150535" grpId="0" animBg="1" autoUpdateAnimBg="0"/>
      <p:bldP spid="150536" grpId="0" animBg="1" autoUpdateAnimBg="0"/>
      <p:bldP spid="7" grpId="0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WordArt 3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0104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OS OBJETIVOS DO PASSE</a:t>
            </a:r>
          </a:p>
        </p:txBody>
      </p:sp>
      <p:sp>
        <p:nvSpPr>
          <p:cNvPr id="739332" name="Rectangle 4"/>
          <p:cNvSpPr>
            <a:spLocks noChangeArrowheads="1"/>
          </p:cNvSpPr>
          <p:nvPr/>
        </p:nvSpPr>
        <p:spPr bwMode="auto">
          <a:xfrm>
            <a:off x="1835150" y="2708275"/>
            <a:ext cx="5410200" cy="25288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  <a:buFont typeface="Wingdings" pitchFamily="2" charset="2"/>
              <a:buNone/>
            </a:pPr>
            <a:r>
              <a:rPr lang="en-US" sz="3200" b="1" dirty="0">
                <a:latin typeface="Arial" pitchFamily="34" charset="0"/>
                <a:cs typeface="Times New Roman" pitchFamily="18" charset="0"/>
              </a:rPr>
              <a:t>Se fazer é uma obrigação, saber fazer é um dever; e fazê-lo correto, no tempo, momento e lugar certo, é buscar a perfeição.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1" grpId="0" animBg="1"/>
      <p:bldP spid="739332" grpId="0" animBg="1" autoUpdateAnimBg="0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79388" y="1052513"/>
            <a:ext cx="8713787" cy="1352550"/>
          </a:xfrm>
          <a:prstGeom prst="rect">
            <a:avLst/>
          </a:prstGeom>
          <a:solidFill>
            <a:schemeClr val="tx2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O passe espírita objetiva o reequilíbrio orgânico (Físico), psíquico, perispiritual e espiritual do paciente.</a:t>
            </a:r>
            <a:endParaRPr lang="pt-BR" sz="28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79388" y="3644900"/>
            <a:ext cx="8713787" cy="3055938"/>
          </a:xfrm>
          <a:prstGeom prst="rect">
            <a:avLst/>
          </a:prstGeom>
          <a:solidFill>
            <a:schemeClr val="tx2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 eaLnBrk="0" hangingPunct="0">
              <a:tabLst>
                <a:tab pos="1219200" algn="l"/>
              </a:tabLst>
            </a:pPr>
            <a:r>
              <a:rPr lang="pt-BR" sz="20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	</a:t>
            </a: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  <a:tabLst>
                <a:tab pos="1219200" algn="l"/>
              </a:tabLst>
            </a:pP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Como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médium,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devemos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estar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conscientes de que temos no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passe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uma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oportunidade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sagrada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praticar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caridade sem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mesclas,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desde que imbuídos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do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verdadeiro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espírito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cristão,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sem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falar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na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benção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podermos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estar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em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companhia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bons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Espíritos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que,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com carinho,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diligência,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amor,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compreensão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e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humildade se utilizam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nossas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limitadas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potencialidades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energéticas em benefício do próximo e de nós mesmos.</a:t>
            </a:r>
            <a:r>
              <a:rPr lang="pt-BR" sz="2200" b="1" dirty="0">
                <a:latin typeface="Arial" pitchFamily="34" charset="0"/>
              </a:rPr>
              <a:t> </a:t>
            </a:r>
          </a:p>
        </p:txBody>
      </p:sp>
      <p:sp>
        <p:nvSpPr>
          <p:cNvPr id="151561" name="WordArt 9"/>
          <p:cNvSpPr>
            <a:spLocks noChangeArrowheads="1" noChangeShapeType="1" noTextEdit="1"/>
          </p:cNvSpPr>
          <p:nvPr/>
        </p:nvSpPr>
        <p:spPr bwMode="auto">
          <a:xfrm>
            <a:off x="1476375" y="260350"/>
            <a:ext cx="6096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Em Relação ao Paciente</a:t>
            </a:r>
          </a:p>
        </p:txBody>
      </p:sp>
      <p:sp>
        <p:nvSpPr>
          <p:cNvPr id="151562" name="WordArt 10"/>
          <p:cNvSpPr>
            <a:spLocks noChangeArrowheads="1" noChangeShapeType="1" noTextEdit="1"/>
          </p:cNvSpPr>
          <p:nvPr/>
        </p:nvSpPr>
        <p:spPr bwMode="auto">
          <a:xfrm>
            <a:off x="1619250" y="2852738"/>
            <a:ext cx="5838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Em Relação ao Médium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animBg="1" autoUpdateAnimBg="0"/>
      <p:bldP spid="151555" grpId="0" animBg="1" autoUpdateAnimBg="0"/>
      <p:bldP spid="151561" grpId="0" animBg="1"/>
      <p:bldP spid="151562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395288" y="1484313"/>
            <a:ext cx="8382000" cy="4293483"/>
          </a:xfrm>
          <a:prstGeom prst="rect">
            <a:avLst/>
          </a:prstGeom>
          <a:solidFill>
            <a:schemeClr val="tx2"/>
          </a:solidFill>
          <a:ln w="161925">
            <a:solidFill>
              <a:srgbClr val="00FF00"/>
            </a:solidFill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 eaLnBrk="0" hangingPunct="0"/>
            <a:endParaRPr lang="pt-BR" sz="2400" b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just" eaLnBrk="0" hangingPunct="0">
              <a:buClr>
                <a:srgbClr val="CC0000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É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necessário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fraternidade,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respeito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semelhante,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desinteresse,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utilitarista,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trabalho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idealista da vivência do 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  <a:hlinkClick r:id="rId3"/>
              </a:rPr>
              <a:t>amai-vos uns aos </a:t>
            </a: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  <a:hlinkClick r:id="rId3"/>
              </a:rPr>
              <a:t>     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  <a:hlinkClick r:id="rId3"/>
              </a:rPr>
              <a:t>outros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tolerância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simplicidade de coração,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humildade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Espírito.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Numa palavra,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 prática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das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virtudes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evangélicas, eis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que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distingue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o trabalho espírita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e caracteriza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a instituição fundada e sustentada sob a inspiração do Espiritismo.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52581" name="WordArt 5"/>
          <p:cNvSpPr>
            <a:spLocks noChangeArrowheads="1" noChangeShapeType="1" noTextEdit="1"/>
          </p:cNvSpPr>
          <p:nvPr/>
        </p:nvSpPr>
        <p:spPr bwMode="auto">
          <a:xfrm>
            <a:off x="1143000" y="457200"/>
            <a:ext cx="6896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Em Relação a Casa Espírita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 animBg="1" autoUpdateAnimBg="0"/>
      <p:bldP spid="152581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827088" y="1916113"/>
            <a:ext cx="7543800" cy="43132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39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chemeClr val="accent2"/>
              </a:buClr>
              <a:buFont typeface="Wingdings" pitchFamily="2" charset="2"/>
              <a:buNone/>
              <a:defRPr/>
            </a:pPr>
            <a:endParaRPr lang="pt-BR" sz="1200" b="1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É dever do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entro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spírita, por meio do seu corpo de trabalhadores, esclarecer os que o procuram acerca dos objetivos maiores do Espiritismo, que gravitam em torno da libertação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de todas as 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criatura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 das </a:t>
            </a:r>
            <a:r>
              <a:rPr lang="pt-BR" sz="3200" b="1" dirty="0">
                <a:solidFill>
                  <a:srgbClr val="000099"/>
                </a:solidFill>
                <a:latin typeface="Arial" pitchFamily="34" charset="0"/>
              </a:rPr>
              <a:t>amarras da ignorância</a:t>
            </a:r>
            <a:r>
              <a:rPr lang="pt-BR" sz="3200" b="1" dirty="0">
                <a:solidFill>
                  <a:srgbClr val="000000"/>
                </a:solidFill>
                <a:latin typeface="Arial" pitchFamily="34" charset="0"/>
              </a:rPr>
              <a:t> das leis divinas, alçando-a a perfeição.</a:t>
            </a:r>
            <a:r>
              <a:rPr lang="pt-BR" sz="2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pt-BR" sz="2400" b="1" dirty="0">
              <a:latin typeface="Times New Roman" pitchFamily="18" charset="0"/>
            </a:endParaRPr>
          </a:p>
        </p:txBody>
      </p:sp>
      <p:sp>
        <p:nvSpPr>
          <p:cNvPr id="191493" name="WordArt 5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nimBg="1" autoUpdateAnimBg="0"/>
      <p:bldP spid="191493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9750" y="2060575"/>
            <a:ext cx="8162925" cy="3170099"/>
          </a:xfrm>
          <a:prstGeom prst="rect">
            <a:avLst/>
          </a:prstGeom>
          <a:solidFill>
            <a:srgbClr val="FFFFFF"/>
          </a:solidFill>
          <a:ln w="1746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6600"/>
              </a:buClr>
              <a:buFont typeface="Wingdings" pitchFamily="2" charset="2"/>
              <a:buNone/>
            </a:pP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Bem orientado, o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entro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spírita é um foco de luz na Terra, que ilumina o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saber</a:t>
            </a:r>
            <a:r>
              <a:rPr lang="pt-BR" sz="4000" b="1" dirty="0">
                <a:solidFill>
                  <a:srgbClr val="147825"/>
                </a:solidFill>
                <a:latin typeface="Arial" pitchFamily="34" charset="0"/>
              </a:rPr>
              <a:t> 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e o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amor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, a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razão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pt-BR" sz="4000" b="1" dirty="0">
                <a:solidFill>
                  <a:srgbClr val="FF0000"/>
                </a:solidFill>
                <a:latin typeface="Arial" pitchFamily="34" charset="0"/>
              </a:rPr>
              <a:t>sentimento</a:t>
            </a:r>
            <a:r>
              <a:rPr lang="pt-BR" sz="4000" b="1" dirty="0">
                <a:solidFill>
                  <a:srgbClr val="000000"/>
                </a:solidFill>
                <a:latin typeface="Arial" pitchFamily="34" charset="0"/>
              </a:rPr>
              <a:t>. Daí ele ser a um só tempo: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  <p:bldP spid="22533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381000" y="1752600"/>
            <a:ext cx="8367713" cy="4981575"/>
          </a:xfrm>
          <a:prstGeom prst="rect">
            <a:avLst/>
          </a:prstGeom>
          <a:solidFill>
            <a:schemeClr val="tx2"/>
          </a:solidFill>
          <a:ln w="13335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</a:pPr>
            <a:endParaRPr lang="pt-BR" sz="2400" b="1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</a:pPr>
            <a:r>
              <a:rPr lang="pt-BR" sz="48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Escola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Q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ue possibilita ao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ser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humano, pelo estudo constante disciplinado, inteirar-se das sábias leis divinas que regula o seu destino.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pt-BR" sz="2400" dirty="0">
              <a:latin typeface="Arial" pitchFamily="34" charset="0"/>
            </a:endParaRPr>
          </a:p>
        </p:txBody>
      </p:sp>
      <p:sp>
        <p:nvSpPr>
          <p:cNvPr id="192516" name="WordArt 4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 animBg="1" autoUpdateAnimBg="0"/>
      <p:bldP spid="1925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3999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005C"/>
                </a:solidFill>
                <a:latin typeface="CC Astro City Int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7005C"/>
                </a:solidFill>
                <a:effectLst/>
                <a:uLnTx/>
                <a:uFillTx/>
                <a:latin typeface="CC Astro City Int"/>
                <a:ea typeface="+mj-ea"/>
                <a:cs typeface="+mj-cs"/>
              </a:rPr>
              <a:t>Introdução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188" y="1557338"/>
            <a:ext cx="822960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Espíritas! Amai-vos</a:t>
            </a: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este 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primeiro ensinamento;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instruí-vos, este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segundo. </a:t>
            </a:r>
          </a:p>
        </p:txBody>
      </p:sp>
      <p:grpSp>
        <p:nvGrpSpPr>
          <p:cNvPr id="9" name="Group 188"/>
          <p:cNvGrpSpPr>
            <a:grpSpLocks/>
          </p:cNvGrpSpPr>
          <p:nvPr/>
        </p:nvGrpSpPr>
        <p:grpSpPr bwMode="auto">
          <a:xfrm>
            <a:off x="2892503" y="4454751"/>
            <a:ext cx="3384550" cy="2078038"/>
            <a:chOff x="2535" y="3567"/>
            <a:chExt cx="927" cy="583"/>
          </a:xfrm>
        </p:grpSpPr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2535" y="3567"/>
              <a:ext cx="927" cy="583"/>
            </a:xfrm>
            <a:custGeom>
              <a:avLst/>
              <a:gdLst>
                <a:gd name="T0" fmla="*/ 540 w 927"/>
                <a:gd name="T1" fmla="*/ 164 h 583"/>
                <a:gd name="T2" fmla="*/ 790 w 927"/>
                <a:gd name="T3" fmla="*/ 139 h 583"/>
                <a:gd name="T4" fmla="*/ 839 w 927"/>
                <a:gd name="T5" fmla="*/ 200 h 583"/>
                <a:gd name="T6" fmla="*/ 864 w 927"/>
                <a:gd name="T7" fmla="*/ 252 h 583"/>
                <a:gd name="T8" fmla="*/ 882 w 927"/>
                <a:gd name="T9" fmla="*/ 282 h 583"/>
                <a:gd name="T10" fmla="*/ 894 w 927"/>
                <a:gd name="T11" fmla="*/ 306 h 583"/>
                <a:gd name="T12" fmla="*/ 851 w 927"/>
                <a:gd name="T13" fmla="*/ 398 h 583"/>
                <a:gd name="T14" fmla="*/ 663 w 927"/>
                <a:gd name="T15" fmla="*/ 399 h 583"/>
                <a:gd name="T16" fmla="*/ 482 w 927"/>
                <a:gd name="T17" fmla="*/ 405 h 583"/>
                <a:gd name="T18" fmla="*/ 565 w 927"/>
                <a:gd name="T19" fmla="*/ 407 h 583"/>
                <a:gd name="T20" fmla="*/ 812 w 927"/>
                <a:gd name="T21" fmla="*/ 402 h 583"/>
                <a:gd name="T22" fmla="*/ 917 w 927"/>
                <a:gd name="T23" fmla="*/ 410 h 583"/>
                <a:gd name="T24" fmla="*/ 763 w 927"/>
                <a:gd name="T25" fmla="*/ 409 h 583"/>
                <a:gd name="T26" fmla="*/ 889 w 927"/>
                <a:gd name="T27" fmla="*/ 417 h 583"/>
                <a:gd name="T28" fmla="*/ 758 w 927"/>
                <a:gd name="T29" fmla="*/ 421 h 583"/>
                <a:gd name="T30" fmla="*/ 843 w 927"/>
                <a:gd name="T31" fmla="*/ 430 h 583"/>
                <a:gd name="T32" fmla="*/ 898 w 927"/>
                <a:gd name="T33" fmla="*/ 439 h 583"/>
                <a:gd name="T34" fmla="*/ 800 w 927"/>
                <a:gd name="T35" fmla="*/ 442 h 583"/>
                <a:gd name="T36" fmla="*/ 911 w 927"/>
                <a:gd name="T37" fmla="*/ 454 h 583"/>
                <a:gd name="T38" fmla="*/ 795 w 927"/>
                <a:gd name="T39" fmla="*/ 458 h 583"/>
                <a:gd name="T40" fmla="*/ 867 w 927"/>
                <a:gd name="T41" fmla="*/ 470 h 583"/>
                <a:gd name="T42" fmla="*/ 761 w 927"/>
                <a:gd name="T43" fmla="*/ 493 h 583"/>
                <a:gd name="T44" fmla="*/ 692 w 927"/>
                <a:gd name="T45" fmla="*/ 519 h 583"/>
                <a:gd name="T46" fmla="*/ 530 w 927"/>
                <a:gd name="T47" fmla="*/ 558 h 583"/>
                <a:gd name="T48" fmla="*/ 368 w 927"/>
                <a:gd name="T49" fmla="*/ 573 h 583"/>
                <a:gd name="T50" fmla="*/ 276 w 927"/>
                <a:gd name="T51" fmla="*/ 506 h 583"/>
                <a:gd name="T52" fmla="*/ 164 w 927"/>
                <a:gd name="T53" fmla="*/ 468 h 583"/>
                <a:gd name="T54" fmla="*/ 118 w 927"/>
                <a:gd name="T55" fmla="*/ 459 h 583"/>
                <a:gd name="T56" fmla="*/ 248 w 927"/>
                <a:gd name="T57" fmla="*/ 456 h 583"/>
                <a:gd name="T58" fmla="*/ 155 w 927"/>
                <a:gd name="T59" fmla="*/ 451 h 583"/>
                <a:gd name="T60" fmla="*/ 25 w 927"/>
                <a:gd name="T61" fmla="*/ 445 h 583"/>
                <a:gd name="T62" fmla="*/ 145 w 927"/>
                <a:gd name="T63" fmla="*/ 440 h 583"/>
                <a:gd name="T64" fmla="*/ 119 w 927"/>
                <a:gd name="T65" fmla="*/ 436 h 583"/>
                <a:gd name="T66" fmla="*/ 25 w 927"/>
                <a:gd name="T67" fmla="*/ 428 h 583"/>
                <a:gd name="T68" fmla="*/ 211 w 927"/>
                <a:gd name="T69" fmla="*/ 423 h 583"/>
                <a:gd name="T70" fmla="*/ 80 w 927"/>
                <a:gd name="T71" fmla="*/ 423 h 583"/>
                <a:gd name="T72" fmla="*/ 16 w 927"/>
                <a:gd name="T73" fmla="*/ 413 h 583"/>
                <a:gd name="T74" fmla="*/ 112 w 927"/>
                <a:gd name="T75" fmla="*/ 411 h 583"/>
                <a:gd name="T76" fmla="*/ 88 w 927"/>
                <a:gd name="T77" fmla="*/ 404 h 583"/>
                <a:gd name="T78" fmla="*/ 29 w 927"/>
                <a:gd name="T79" fmla="*/ 398 h 583"/>
                <a:gd name="T80" fmla="*/ 180 w 927"/>
                <a:gd name="T81" fmla="*/ 396 h 583"/>
                <a:gd name="T82" fmla="*/ 63 w 927"/>
                <a:gd name="T83" fmla="*/ 390 h 583"/>
                <a:gd name="T84" fmla="*/ 96 w 927"/>
                <a:gd name="T85" fmla="*/ 385 h 583"/>
                <a:gd name="T86" fmla="*/ 66 w 927"/>
                <a:gd name="T87" fmla="*/ 378 h 583"/>
                <a:gd name="T88" fmla="*/ 175 w 927"/>
                <a:gd name="T89" fmla="*/ 376 h 583"/>
                <a:gd name="T90" fmla="*/ 210 w 927"/>
                <a:gd name="T91" fmla="*/ 378 h 583"/>
                <a:gd name="T92" fmla="*/ 230 w 927"/>
                <a:gd name="T93" fmla="*/ 414 h 583"/>
                <a:gd name="T94" fmla="*/ 438 w 927"/>
                <a:gd name="T95" fmla="*/ 415 h 583"/>
                <a:gd name="T96" fmla="*/ 306 w 927"/>
                <a:gd name="T97" fmla="*/ 386 h 583"/>
                <a:gd name="T98" fmla="*/ 62 w 927"/>
                <a:gd name="T99" fmla="*/ 339 h 583"/>
                <a:gd name="T100" fmla="*/ 98 w 927"/>
                <a:gd name="T101" fmla="*/ 273 h 583"/>
                <a:gd name="T102" fmla="*/ 115 w 927"/>
                <a:gd name="T103" fmla="*/ 264 h 583"/>
                <a:gd name="T104" fmla="*/ 125 w 927"/>
                <a:gd name="T105" fmla="*/ 252 h 583"/>
                <a:gd name="T106" fmla="*/ 141 w 927"/>
                <a:gd name="T107" fmla="*/ 242 h 583"/>
                <a:gd name="T108" fmla="*/ 158 w 927"/>
                <a:gd name="T109" fmla="*/ 230 h 583"/>
                <a:gd name="T110" fmla="*/ 173 w 927"/>
                <a:gd name="T111" fmla="*/ 218 h 583"/>
                <a:gd name="T112" fmla="*/ 183 w 927"/>
                <a:gd name="T113" fmla="*/ 207 h 583"/>
                <a:gd name="T114" fmla="*/ 201 w 927"/>
                <a:gd name="T115" fmla="*/ 148 h 583"/>
                <a:gd name="T116" fmla="*/ 92 w 927"/>
                <a:gd name="T117" fmla="*/ 79 h 583"/>
                <a:gd name="T118" fmla="*/ 199 w 927"/>
                <a:gd name="T119" fmla="*/ 18 h 583"/>
                <a:gd name="T120" fmla="*/ 370 w 927"/>
                <a:gd name="T121" fmla="*/ 13 h 583"/>
                <a:gd name="T122" fmla="*/ 393 w 927"/>
                <a:gd name="T123" fmla="*/ 69 h 583"/>
                <a:gd name="T124" fmla="*/ 401 w 927"/>
                <a:gd name="T125" fmla="*/ 107 h 5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27" h="583">
                  <a:moveTo>
                    <a:pt x="511" y="33"/>
                  </a:moveTo>
                  <a:lnTo>
                    <a:pt x="518" y="45"/>
                  </a:lnTo>
                  <a:lnTo>
                    <a:pt x="526" y="56"/>
                  </a:lnTo>
                  <a:lnTo>
                    <a:pt x="535" y="68"/>
                  </a:lnTo>
                  <a:lnTo>
                    <a:pt x="544" y="79"/>
                  </a:lnTo>
                  <a:lnTo>
                    <a:pt x="552" y="90"/>
                  </a:lnTo>
                  <a:lnTo>
                    <a:pt x="561" y="102"/>
                  </a:lnTo>
                  <a:lnTo>
                    <a:pt x="570" y="113"/>
                  </a:lnTo>
                  <a:lnTo>
                    <a:pt x="578" y="125"/>
                  </a:lnTo>
                  <a:lnTo>
                    <a:pt x="575" y="130"/>
                  </a:lnTo>
                  <a:lnTo>
                    <a:pt x="571" y="132"/>
                  </a:lnTo>
                  <a:lnTo>
                    <a:pt x="566" y="135"/>
                  </a:lnTo>
                  <a:lnTo>
                    <a:pt x="562" y="137"/>
                  </a:lnTo>
                  <a:lnTo>
                    <a:pt x="558" y="138"/>
                  </a:lnTo>
                  <a:lnTo>
                    <a:pt x="555" y="139"/>
                  </a:lnTo>
                  <a:lnTo>
                    <a:pt x="551" y="140"/>
                  </a:lnTo>
                  <a:lnTo>
                    <a:pt x="547" y="140"/>
                  </a:lnTo>
                  <a:lnTo>
                    <a:pt x="543" y="141"/>
                  </a:lnTo>
                  <a:lnTo>
                    <a:pt x="539" y="142"/>
                  </a:lnTo>
                  <a:lnTo>
                    <a:pt x="536" y="143"/>
                  </a:lnTo>
                  <a:lnTo>
                    <a:pt x="532" y="143"/>
                  </a:lnTo>
                  <a:lnTo>
                    <a:pt x="533" y="148"/>
                  </a:lnTo>
                  <a:lnTo>
                    <a:pt x="536" y="153"/>
                  </a:lnTo>
                  <a:lnTo>
                    <a:pt x="538" y="157"/>
                  </a:lnTo>
                  <a:lnTo>
                    <a:pt x="539" y="162"/>
                  </a:lnTo>
                  <a:lnTo>
                    <a:pt x="540" y="164"/>
                  </a:lnTo>
                  <a:lnTo>
                    <a:pt x="541" y="164"/>
                  </a:lnTo>
                  <a:lnTo>
                    <a:pt x="542" y="164"/>
                  </a:lnTo>
                  <a:lnTo>
                    <a:pt x="543" y="163"/>
                  </a:lnTo>
                  <a:lnTo>
                    <a:pt x="553" y="155"/>
                  </a:lnTo>
                  <a:lnTo>
                    <a:pt x="563" y="149"/>
                  </a:lnTo>
                  <a:lnTo>
                    <a:pt x="574" y="144"/>
                  </a:lnTo>
                  <a:lnTo>
                    <a:pt x="586" y="140"/>
                  </a:lnTo>
                  <a:lnTo>
                    <a:pt x="597" y="138"/>
                  </a:lnTo>
                  <a:lnTo>
                    <a:pt x="609" y="136"/>
                  </a:lnTo>
                  <a:lnTo>
                    <a:pt x="622" y="135"/>
                  </a:lnTo>
                  <a:lnTo>
                    <a:pt x="635" y="135"/>
                  </a:lnTo>
                  <a:lnTo>
                    <a:pt x="647" y="135"/>
                  </a:lnTo>
                  <a:lnTo>
                    <a:pt x="661" y="136"/>
                  </a:lnTo>
                  <a:lnTo>
                    <a:pt x="673" y="137"/>
                  </a:lnTo>
                  <a:lnTo>
                    <a:pt x="686" y="138"/>
                  </a:lnTo>
                  <a:lnTo>
                    <a:pt x="699" y="140"/>
                  </a:lnTo>
                  <a:lnTo>
                    <a:pt x="712" y="141"/>
                  </a:lnTo>
                  <a:lnTo>
                    <a:pt x="724" y="142"/>
                  </a:lnTo>
                  <a:lnTo>
                    <a:pt x="736" y="143"/>
                  </a:lnTo>
                  <a:lnTo>
                    <a:pt x="744" y="143"/>
                  </a:lnTo>
                  <a:lnTo>
                    <a:pt x="752" y="143"/>
                  </a:lnTo>
                  <a:lnTo>
                    <a:pt x="759" y="142"/>
                  </a:lnTo>
                  <a:lnTo>
                    <a:pt x="767" y="142"/>
                  </a:lnTo>
                  <a:lnTo>
                    <a:pt x="775" y="141"/>
                  </a:lnTo>
                  <a:lnTo>
                    <a:pt x="782" y="140"/>
                  </a:lnTo>
                  <a:lnTo>
                    <a:pt x="790" y="139"/>
                  </a:lnTo>
                  <a:lnTo>
                    <a:pt x="797" y="138"/>
                  </a:lnTo>
                  <a:lnTo>
                    <a:pt x="815" y="135"/>
                  </a:lnTo>
                  <a:lnTo>
                    <a:pt x="817" y="140"/>
                  </a:lnTo>
                  <a:lnTo>
                    <a:pt x="819" y="146"/>
                  </a:lnTo>
                  <a:lnTo>
                    <a:pt x="820" y="151"/>
                  </a:lnTo>
                  <a:lnTo>
                    <a:pt x="822" y="155"/>
                  </a:lnTo>
                  <a:lnTo>
                    <a:pt x="823" y="158"/>
                  </a:lnTo>
                  <a:lnTo>
                    <a:pt x="824" y="160"/>
                  </a:lnTo>
                  <a:lnTo>
                    <a:pt x="825" y="162"/>
                  </a:lnTo>
                  <a:lnTo>
                    <a:pt x="826" y="164"/>
                  </a:lnTo>
                  <a:lnTo>
                    <a:pt x="826" y="166"/>
                  </a:lnTo>
                  <a:lnTo>
                    <a:pt x="827" y="169"/>
                  </a:lnTo>
                  <a:lnTo>
                    <a:pt x="828" y="171"/>
                  </a:lnTo>
                  <a:lnTo>
                    <a:pt x="829" y="174"/>
                  </a:lnTo>
                  <a:lnTo>
                    <a:pt x="830" y="174"/>
                  </a:lnTo>
                  <a:lnTo>
                    <a:pt x="830" y="178"/>
                  </a:lnTo>
                  <a:lnTo>
                    <a:pt x="832" y="182"/>
                  </a:lnTo>
                  <a:lnTo>
                    <a:pt x="833" y="185"/>
                  </a:lnTo>
                  <a:lnTo>
                    <a:pt x="834" y="189"/>
                  </a:lnTo>
                  <a:lnTo>
                    <a:pt x="836" y="189"/>
                  </a:lnTo>
                  <a:lnTo>
                    <a:pt x="836" y="191"/>
                  </a:lnTo>
                  <a:lnTo>
                    <a:pt x="836" y="193"/>
                  </a:lnTo>
                  <a:lnTo>
                    <a:pt x="836" y="195"/>
                  </a:lnTo>
                  <a:lnTo>
                    <a:pt x="838" y="196"/>
                  </a:lnTo>
                  <a:lnTo>
                    <a:pt x="838" y="199"/>
                  </a:lnTo>
                  <a:lnTo>
                    <a:pt x="839" y="200"/>
                  </a:lnTo>
                  <a:lnTo>
                    <a:pt x="840" y="202"/>
                  </a:lnTo>
                  <a:lnTo>
                    <a:pt x="841" y="203"/>
                  </a:lnTo>
                  <a:lnTo>
                    <a:pt x="842" y="203"/>
                  </a:lnTo>
                  <a:lnTo>
                    <a:pt x="843" y="207"/>
                  </a:lnTo>
                  <a:lnTo>
                    <a:pt x="844" y="210"/>
                  </a:lnTo>
                  <a:lnTo>
                    <a:pt x="845" y="213"/>
                  </a:lnTo>
                  <a:lnTo>
                    <a:pt x="847" y="216"/>
                  </a:lnTo>
                  <a:lnTo>
                    <a:pt x="848" y="216"/>
                  </a:lnTo>
                  <a:lnTo>
                    <a:pt x="848" y="217"/>
                  </a:lnTo>
                  <a:lnTo>
                    <a:pt x="849" y="218"/>
                  </a:lnTo>
                  <a:lnTo>
                    <a:pt x="849" y="219"/>
                  </a:lnTo>
                  <a:lnTo>
                    <a:pt x="849" y="220"/>
                  </a:lnTo>
                  <a:lnTo>
                    <a:pt x="851" y="220"/>
                  </a:lnTo>
                  <a:lnTo>
                    <a:pt x="850" y="220"/>
                  </a:lnTo>
                  <a:lnTo>
                    <a:pt x="849" y="221"/>
                  </a:lnTo>
                  <a:lnTo>
                    <a:pt x="853" y="230"/>
                  </a:lnTo>
                  <a:lnTo>
                    <a:pt x="855" y="230"/>
                  </a:lnTo>
                  <a:lnTo>
                    <a:pt x="855" y="233"/>
                  </a:lnTo>
                  <a:lnTo>
                    <a:pt x="856" y="237"/>
                  </a:lnTo>
                  <a:lnTo>
                    <a:pt x="858" y="240"/>
                  </a:lnTo>
                  <a:lnTo>
                    <a:pt x="860" y="242"/>
                  </a:lnTo>
                  <a:lnTo>
                    <a:pt x="861" y="245"/>
                  </a:lnTo>
                  <a:lnTo>
                    <a:pt x="862" y="249"/>
                  </a:lnTo>
                  <a:lnTo>
                    <a:pt x="864" y="252"/>
                  </a:lnTo>
                  <a:lnTo>
                    <a:pt x="866" y="254"/>
                  </a:lnTo>
                  <a:lnTo>
                    <a:pt x="866" y="255"/>
                  </a:lnTo>
                  <a:lnTo>
                    <a:pt x="867" y="256"/>
                  </a:lnTo>
                  <a:lnTo>
                    <a:pt x="867" y="257"/>
                  </a:lnTo>
                  <a:lnTo>
                    <a:pt x="867" y="258"/>
                  </a:lnTo>
                  <a:lnTo>
                    <a:pt x="868" y="258"/>
                  </a:lnTo>
                  <a:lnTo>
                    <a:pt x="868" y="261"/>
                  </a:lnTo>
                  <a:lnTo>
                    <a:pt x="870" y="264"/>
                  </a:lnTo>
                  <a:lnTo>
                    <a:pt x="871" y="266"/>
                  </a:lnTo>
                  <a:lnTo>
                    <a:pt x="873" y="268"/>
                  </a:lnTo>
                  <a:lnTo>
                    <a:pt x="874" y="268"/>
                  </a:lnTo>
                  <a:lnTo>
                    <a:pt x="874" y="269"/>
                  </a:lnTo>
                  <a:lnTo>
                    <a:pt x="874" y="270"/>
                  </a:lnTo>
                  <a:lnTo>
                    <a:pt x="874" y="271"/>
                  </a:lnTo>
                  <a:lnTo>
                    <a:pt x="875" y="272"/>
                  </a:lnTo>
                  <a:lnTo>
                    <a:pt x="875" y="275"/>
                  </a:lnTo>
                  <a:lnTo>
                    <a:pt x="877" y="276"/>
                  </a:lnTo>
                  <a:lnTo>
                    <a:pt x="878" y="278"/>
                  </a:lnTo>
                  <a:lnTo>
                    <a:pt x="879" y="280"/>
                  </a:lnTo>
                  <a:lnTo>
                    <a:pt x="881" y="280"/>
                  </a:lnTo>
                  <a:lnTo>
                    <a:pt x="881" y="281"/>
                  </a:lnTo>
                  <a:lnTo>
                    <a:pt x="881" y="282"/>
                  </a:lnTo>
                  <a:lnTo>
                    <a:pt x="882" y="282"/>
                  </a:lnTo>
                  <a:lnTo>
                    <a:pt x="882" y="283"/>
                  </a:lnTo>
                  <a:lnTo>
                    <a:pt x="881" y="284"/>
                  </a:lnTo>
                  <a:lnTo>
                    <a:pt x="881" y="287"/>
                  </a:lnTo>
                  <a:lnTo>
                    <a:pt x="883" y="288"/>
                  </a:lnTo>
                  <a:lnTo>
                    <a:pt x="885" y="289"/>
                  </a:lnTo>
                  <a:lnTo>
                    <a:pt x="887" y="290"/>
                  </a:lnTo>
                  <a:lnTo>
                    <a:pt x="887" y="291"/>
                  </a:lnTo>
                  <a:lnTo>
                    <a:pt x="887" y="292"/>
                  </a:lnTo>
                  <a:lnTo>
                    <a:pt x="887" y="293"/>
                  </a:lnTo>
                  <a:lnTo>
                    <a:pt x="887" y="294"/>
                  </a:lnTo>
                  <a:lnTo>
                    <a:pt x="889" y="294"/>
                  </a:lnTo>
                  <a:lnTo>
                    <a:pt x="889" y="296"/>
                  </a:lnTo>
                  <a:lnTo>
                    <a:pt x="889" y="298"/>
                  </a:lnTo>
                  <a:lnTo>
                    <a:pt x="889" y="299"/>
                  </a:lnTo>
                  <a:lnTo>
                    <a:pt x="890" y="300"/>
                  </a:lnTo>
                  <a:lnTo>
                    <a:pt x="893" y="300"/>
                  </a:lnTo>
                  <a:lnTo>
                    <a:pt x="893" y="301"/>
                  </a:lnTo>
                  <a:lnTo>
                    <a:pt x="893" y="302"/>
                  </a:lnTo>
                  <a:lnTo>
                    <a:pt x="893" y="303"/>
                  </a:lnTo>
                  <a:lnTo>
                    <a:pt x="893" y="305"/>
                  </a:lnTo>
                  <a:lnTo>
                    <a:pt x="894" y="305"/>
                  </a:lnTo>
                  <a:lnTo>
                    <a:pt x="894" y="306"/>
                  </a:lnTo>
                  <a:lnTo>
                    <a:pt x="894" y="307"/>
                  </a:lnTo>
                  <a:lnTo>
                    <a:pt x="895" y="308"/>
                  </a:lnTo>
                  <a:lnTo>
                    <a:pt x="897" y="308"/>
                  </a:lnTo>
                  <a:lnTo>
                    <a:pt x="897" y="312"/>
                  </a:lnTo>
                  <a:lnTo>
                    <a:pt x="912" y="337"/>
                  </a:lnTo>
                  <a:lnTo>
                    <a:pt x="909" y="344"/>
                  </a:lnTo>
                  <a:lnTo>
                    <a:pt x="906" y="350"/>
                  </a:lnTo>
                  <a:lnTo>
                    <a:pt x="904" y="355"/>
                  </a:lnTo>
                  <a:lnTo>
                    <a:pt x="903" y="362"/>
                  </a:lnTo>
                  <a:lnTo>
                    <a:pt x="908" y="370"/>
                  </a:lnTo>
                  <a:lnTo>
                    <a:pt x="912" y="378"/>
                  </a:lnTo>
                  <a:lnTo>
                    <a:pt x="914" y="387"/>
                  </a:lnTo>
                  <a:lnTo>
                    <a:pt x="911" y="396"/>
                  </a:lnTo>
                  <a:lnTo>
                    <a:pt x="908" y="397"/>
                  </a:lnTo>
                  <a:lnTo>
                    <a:pt x="905" y="397"/>
                  </a:lnTo>
                  <a:lnTo>
                    <a:pt x="902" y="397"/>
                  </a:lnTo>
                  <a:lnTo>
                    <a:pt x="900" y="397"/>
                  </a:lnTo>
                  <a:lnTo>
                    <a:pt x="897" y="397"/>
                  </a:lnTo>
                  <a:lnTo>
                    <a:pt x="895" y="397"/>
                  </a:lnTo>
                  <a:lnTo>
                    <a:pt x="892" y="397"/>
                  </a:lnTo>
                  <a:lnTo>
                    <a:pt x="890" y="397"/>
                  </a:lnTo>
                  <a:lnTo>
                    <a:pt x="882" y="397"/>
                  </a:lnTo>
                  <a:lnTo>
                    <a:pt x="874" y="398"/>
                  </a:lnTo>
                  <a:lnTo>
                    <a:pt x="867" y="398"/>
                  </a:lnTo>
                  <a:lnTo>
                    <a:pt x="859" y="398"/>
                  </a:lnTo>
                  <a:lnTo>
                    <a:pt x="851" y="398"/>
                  </a:lnTo>
                  <a:lnTo>
                    <a:pt x="843" y="398"/>
                  </a:lnTo>
                  <a:lnTo>
                    <a:pt x="836" y="398"/>
                  </a:lnTo>
                  <a:lnTo>
                    <a:pt x="828" y="398"/>
                  </a:lnTo>
                  <a:lnTo>
                    <a:pt x="820" y="398"/>
                  </a:lnTo>
                  <a:lnTo>
                    <a:pt x="812" y="398"/>
                  </a:lnTo>
                  <a:lnTo>
                    <a:pt x="804" y="398"/>
                  </a:lnTo>
                  <a:lnTo>
                    <a:pt x="796" y="398"/>
                  </a:lnTo>
                  <a:lnTo>
                    <a:pt x="788" y="398"/>
                  </a:lnTo>
                  <a:lnTo>
                    <a:pt x="781" y="398"/>
                  </a:lnTo>
                  <a:lnTo>
                    <a:pt x="773" y="398"/>
                  </a:lnTo>
                  <a:lnTo>
                    <a:pt x="765" y="398"/>
                  </a:lnTo>
                  <a:lnTo>
                    <a:pt x="761" y="397"/>
                  </a:lnTo>
                  <a:lnTo>
                    <a:pt x="756" y="397"/>
                  </a:lnTo>
                  <a:lnTo>
                    <a:pt x="750" y="397"/>
                  </a:lnTo>
                  <a:lnTo>
                    <a:pt x="745" y="397"/>
                  </a:lnTo>
                  <a:lnTo>
                    <a:pt x="740" y="397"/>
                  </a:lnTo>
                  <a:lnTo>
                    <a:pt x="735" y="397"/>
                  </a:lnTo>
                  <a:lnTo>
                    <a:pt x="730" y="397"/>
                  </a:lnTo>
                  <a:lnTo>
                    <a:pt x="725" y="398"/>
                  </a:lnTo>
                  <a:lnTo>
                    <a:pt x="716" y="398"/>
                  </a:lnTo>
                  <a:lnTo>
                    <a:pt x="707" y="398"/>
                  </a:lnTo>
                  <a:lnTo>
                    <a:pt x="699" y="398"/>
                  </a:lnTo>
                  <a:lnTo>
                    <a:pt x="689" y="398"/>
                  </a:lnTo>
                  <a:lnTo>
                    <a:pt x="681" y="398"/>
                  </a:lnTo>
                  <a:lnTo>
                    <a:pt x="672" y="398"/>
                  </a:lnTo>
                  <a:lnTo>
                    <a:pt x="663" y="399"/>
                  </a:lnTo>
                  <a:lnTo>
                    <a:pt x="654" y="399"/>
                  </a:lnTo>
                  <a:lnTo>
                    <a:pt x="645" y="399"/>
                  </a:lnTo>
                  <a:lnTo>
                    <a:pt x="636" y="400"/>
                  </a:lnTo>
                  <a:lnTo>
                    <a:pt x="627" y="400"/>
                  </a:lnTo>
                  <a:lnTo>
                    <a:pt x="619" y="400"/>
                  </a:lnTo>
                  <a:lnTo>
                    <a:pt x="610" y="400"/>
                  </a:lnTo>
                  <a:lnTo>
                    <a:pt x="601" y="401"/>
                  </a:lnTo>
                  <a:lnTo>
                    <a:pt x="592" y="401"/>
                  </a:lnTo>
                  <a:lnTo>
                    <a:pt x="583" y="401"/>
                  </a:lnTo>
                  <a:lnTo>
                    <a:pt x="581" y="403"/>
                  </a:lnTo>
                  <a:lnTo>
                    <a:pt x="575" y="403"/>
                  </a:lnTo>
                  <a:lnTo>
                    <a:pt x="568" y="403"/>
                  </a:lnTo>
                  <a:lnTo>
                    <a:pt x="563" y="404"/>
                  </a:lnTo>
                  <a:lnTo>
                    <a:pt x="556" y="404"/>
                  </a:lnTo>
                  <a:lnTo>
                    <a:pt x="550" y="404"/>
                  </a:lnTo>
                  <a:lnTo>
                    <a:pt x="544" y="404"/>
                  </a:lnTo>
                  <a:lnTo>
                    <a:pt x="538" y="405"/>
                  </a:lnTo>
                  <a:lnTo>
                    <a:pt x="532" y="405"/>
                  </a:lnTo>
                  <a:lnTo>
                    <a:pt x="525" y="405"/>
                  </a:lnTo>
                  <a:lnTo>
                    <a:pt x="520" y="405"/>
                  </a:lnTo>
                  <a:lnTo>
                    <a:pt x="513" y="405"/>
                  </a:lnTo>
                  <a:lnTo>
                    <a:pt x="507" y="406"/>
                  </a:lnTo>
                  <a:lnTo>
                    <a:pt x="501" y="406"/>
                  </a:lnTo>
                  <a:lnTo>
                    <a:pt x="495" y="406"/>
                  </a:lnTo>
                  <a:lnTo>
                    <a:pt x="488" y="405"/>
                  </a:lnTo>
                  <a:lnTo>
                    <a:pt x="482" y="405"/>
                  </a:lnTo>
                  <a:lnTo>
                    <a:pt x="479" y="407"/>
                  </a:lnTo>
                  <a:lnTo>
                    <a:pt x="476" y="408"/>
                  </a:lnTo>
                  <a:lnTo>
                    <a:pt x="473" y="409"/>
                  </a:lnTo>
                  <a:lnTo>
                    <a:pt x="469" y="409"/>
                  </a:lnTo>
                  <a:lnTo>
                    <a:pt x="466" y="411"/>
                  </a:lnTo>
                  <a:lnTo>
                    <a:pt x="463" y="412"/>
                  </a:lnTo>
                  <a:lnTo>
                    <a:pt x="460" y="412"/>
                  </a:lnTo>
                  <a:lnTo>
                    <a:pt x="457" y="413"/>
                  </a:lnTo>
                  <a:lnTo>
                    <a:pt x="459" y="414"/>
                  </a:lnTo>
                  <a:lnTo>
                    <a:pt x="461" y="414"/>
                  </a:lnTo>
                  <a:lnTo>
                    <a:pt x="464" y="414"/>
                  </a:lnTo>
                  <a:lnTo>
                    <a:pt x="466" y="413"/>
                  </a:lnTo>
                  <a:lnTo>
                    <a:pt x="468" y="413"/>
                  </a:lnTo>
                  <a:lnTo>
                    <a:pt x="471" y="412"/>
                  </a:lnTo>
                  <a:lnTo>
                    <a:pt x="473" y="412"/>
                  </a:lnTo>
                  <a:lnTo>
                    <a:pt x="476" y="411"/>
                  </a:lnTo>
                  <a:lnTo>
                    <a:pt x="478" y="411"/>
                  </a:lnTo>
                  <a:lnTo>
                    <a:pt x="480" y="409"/>
                  </a:lnTo>
                  <a:lnTo>
                    <a:pt x="482" y="409"/>
                  </a:lnTo>
                  <a:lnTo>
                    <a:pt x="484" y="410"/>
                  </a:lnTo>
                  <a:lnTo>
                    <a:pt x="498" y="410"/>
                  </a:lnTo>
                  <a:lnTo>
                    <a:pt x="511" y="409"/>
                  </a:lnTo>
                  <a:lnTo>
                    <a:pt x="525" y="409"/>
                  </a:lnTo>
                  <a:lnTo>
                    <a:pt x="538" y="408"/>
                  </a:lnTo>
                  <a:lnTo>
                    <a:pt x="552" y="408"/>
                  </a:lnTo>
                  <a:lnTo>
                    <a:pt x="565" y="407"/>
                  </a:lnTo>
                  <a:lnTo>
                    <a:pt x="579" y="406"/>
                  </a:lnTo>
                  <a:lnTo>
                    <a:pt x="592" y="405"/>
                  </a:lnTo>
                  <a:lnTo>
                    <a:pt x="605" y="404"/>
                  </a:lnTo>
                  <a:lnTo>
                    <a:pt x="619" y="404"/>
                  </a:lnTo>
                  <a:lnTo>
                    <a:pt x="632" y="402"/>
                  </a:lnTo>
                  <a:lnTo>
                    <a:pt x="646" y="402"/>
                  </a:lnTo>
                  <a:lnTo>
                    <a:pt x="659" y="402"/>
                  </a:lnTo>
                  <a:lnTo>
                    <a:pt x="673" y="401"/>
                  </a:lnTo>
                  <a:lnTo>
                    <a:pt x="687" y="401"/>
                  </a:lnTo>
                  <a:lnTo>
                    <a:pt x="701" y="402"/>
                  </a:lnTo>
                  <a:lnTo>
                    <a:pt x="708" y="401"/>
                  </a:lnTo>
                  <a:lnTo>
                    <a:pt x="715" y="401"/>
                  </a:lnTo>
                  <a:lnTo>
                    <a:pt x="722" y="401"/>
                  </a:lnTo>
                  <a:lnTo>
                    <a:pt x="730" y="401"/>
                  </a:lnTo>
                  <a:lnTo>
                    <a:pt x="737" y="401"/>
                  </a:lnTo>
                  <a:lnTo>
                    <a:pt x="744" y="401"/>
                  </a:lnTo>
                  <a:lnTo>
                    <a:pt x="750" y="402"/>
                  </a:lnTo>
                  <a:lnTo>
                    <a:pt x="757" y="402"/>
                  </a:lnTo>
                  <a:lnTo>
                    <a:pt x="764" y="402"/>
                  </a:lnTo>
                  <a:lnTo>
                    <a:pt x="771" y="403"/>
                  </a:lnTo>
                  <a:lnTo>
                    <a:pt x="777" y="403"/>
                  </a:lnTo>
                  <a:lnTo>
                    <a:pt x="784" y="403"/>
                  </a:lnTo>
                  <a:lnTo>
                    <a:pt x="791" y="403"/>
                  </a:lnTo>
                  <a:lnTo>
                    <a:pt x="798" y="403"/>
                  </a:lnTo>
                  <a:lnTo>
                    <a:pt x="805" y="403"/>
                  </a:lnTo>
                  <a:lnTo>
                    <a:pt x="812" y="402"/>
                  </a:lnTo>
                  <a:lnTo>
                    <a:pt x="818" y="402"/>
                  </a:lnTo>
                  <a:lnTo>
                    <a:pt x="824" y="402"/>
                  </a:lnTo>
                  <a:lnTo>
                    <a:pt x="830" y="403"/>
                  </a:lnTo>
                  <a:lnTo>
                    <a:pt x="837" y="403"/>
                  </a:lnTo>
                  <a:lnTo>
                    <a:pt x="843" y="403"/>
                  </a:lnTo>
                  <a:lnTo>
                    <a:pt x="849" y="404"/>
                  </a:lnTo>
                  <a:lnTo>
                    <a:pt x="856" y="404"/>
                  </a:lnTo>
                  <a:lnTo>
                    <a:pt x="862" y="404"/>
                  </a:lnTo>
                  <a:lnTo>
                    <a:pt x="868" y="404"/>
                  </a:lnTo>
                  <a:lnTo>
                    <a:pt x="875" y="404"/>
                  </a:lnTo>
                  <a:lnTo>
                    <a:pt x="881" y="404"/>
                  </a:lnTo>
                  <a:lnTo>
                    <a:pt x="887" y="404"/>
                  </a:lnTo>
                  <a:lnTo>
                    <a:pt x="894" y="404"/>
                  </a:lnTo>
                  <a:lnTo>
                    <a:pt x="900" y="404"/>
                  </a:lnTo>
                  <a:lnTo>
                    <a:pt x="906" y="404"/>
                  </a:lnTo>
                  <a:lnTo>
                    <a:pt x="913" y="404"/>
                  </a:lnTo>
                  <a:lnTo>
                    <a:pt x="913" y="405"/>
                  </a:lnTo>
                  <a:lnTo>
                    <a:pt x="915" y="406"/>
                  </a:lnTo>
                  <a:lnTo>
                    <a:pt x="916" y="406"/>
                  </a:lnTo>
                  <a:lnTo>
                    <a:pt x="917" y="406"/>
                  </a:lnTo>
                  <a:lnTo>
                    <a:pt x="919" y="406"/>
                  </a:lnTo>
                  <a:lnTo>
                    <a:pt x="920" y="407"/>
                  </a:lnTo>
                  <a:lnTo>
                    <a:pt x="921" y="408"/>
                  </a:lnTo>
                  <a:lnTo>
                    <a:pt x="921" y="410"/>
                  </a:lnTo>
                  <a:lnTo>
                    <a:pt x="917" y="410"/>
                  </a:lnTo>
                  <a:lnTo>
                    <a:pt x="914" y="410"/>
                  </a:lnTo>
                  <a:lnTo>
                    <a:pt x="911" y="410"/>
                  </a:lnTo>
                  <a:lnTo>
                    <a:pt x="908" y="412"/>
                  </a:lnTo>
                  <a:lnTo>
                    <a:pt x="905" y="411"/>
                  </a:lnTo>
                  <a:lnTo>
                    <a:pt x="901" y="410"/>
                  </a:lnTo>
                  <a:lnTo>
                    <a:pt x="898" y="410"/>
                  </a:lnTo>
                  <a:lnTo>
                    <a:pt x="894" y="411"/>
                  </a:lnTo>
                  <a:lnTo>
                    <a:pt x="887" y="411"/>
                  </a:lnTo>
                  <a:lnTo>
                    <a:pt x="881" y="410"/>
                  </a:lnTo>
                  <a:lnTo>
                    <a:pt x="874" y="410"/>
                  </a:lnTo>
                  <a:lnTo>
                    <a:pt x="867" y="410"/>
                  </a:lnTo>
                  <a:lnTo>
                    <a:pt x="860" y="409"/>
                  </a:lnTo>
                  <a:lnTo>
                    <a:pt x="853" y="409"/>
                  </a:lnTo>
                  <a:lnTo>
                    <a:pt x="847" y="409"/>
                  </a:lnTo>
                  <a:lnTo>
                    <a:pt x="839" y="409"/>
                  </a:lnTo>
                  <a:lnTo>
                    <a:pt x="832" y="409"/>
                  </a:lnTo>
                  <a:lnTo>
                    <a:pt x="825" y="409"/>
                  </a:lnTo>
                  <a:lnTo>
                    <a:pt x="818" y="409"/>
                  </a:lnTo>
                  <a:lnTo>
                    <a:pt x="811" y="409"/>
                  </a:lnTo>
                  <a:lnTo>
                    <a:pt x="805" y="409"/>
                  </a:lnTo>
                  <a:lnTo>
                    <a:pt x="798" y="410"/>
                  </a:lnTo>
                  <a:lnTo>
                    <a:pt x="791" y="411"/>
                  </a:lnTo>
                  <a:lnTo>
                    <a:pt x="784" y="411"/>
                  </a:lnTo>
                  <a:lnTo>
                    <a:pt x="777" y="411"/>
                  </a:lnTo>
                  <a:lnTo>
                    <a:pt x="770" y="410"/>
                  </a:lnTo>
                  <a:lnTo>
                    <a:pt x="763" y="409"/>
                  </a:lnTo>
                  <a:lnTo>
                    <a:pt x="756" y="409"/>
                  </a:lnTo>
                  <a:lnTo>
                    <a:pt x="748" y="409"/>
                  </a:lnTo>
                  <a:lnTo>
                    <a:pt x="741" y="409"/>
                  </a:lnTo>
                  <a:lnTo>
                    <a:pt x="734" y="409"/>
                  </a:lnTo>
                  <a:lnTo>
                    <a:pt x="727" y="409"/>
                  </a:lnTo>
                  <a:lnTo>
                    <a:pt x="726" y="410"/>
                  </a:lnTo>
                  <a:lnTo>
                    <a:pt x="729" y="411"/>
                  </a:lnTo>
                  <a:lnTo>
                    <a:pt x="733" y="412"/>
                  </a:lnTo>
                  <a:lnTo>
                    <a:pt x="737" y="411"/>
                  </a:lnTo>
                  <a:lnTo>
                    <a:pt x="741" y="412"/>
                  </a:lnTo>
                  <a:lnTo>
                    <a:pt x="750" y="412"/>
                  </a:lnTo>
                  <a:lnTo>
                    <a:pt x="759" y="413"/>
                  </a:lnTo>
                  <a:lnTo>
                    <a:pt x="768" y="413"/>
                  </a:lnTo>
                  <a:lnTo>
                    <a:pt x="777" y="414"/>
                  </a:lnTo>
                  <a:lnTo>
                    <a:pt x="787" y="414"/>
                  </a:lnTo>
                  <a:lnTo>
                    <a:pt x="796" y="415"/>
                  </a:lnTo>
                  <a:lnTo>
                    <a:pt x="805" y="415"/>
                  </a:lnTo>
                  <a:lnTo>
                    <a:pt x="815" y="415"/>
                  </a:lnTo>
                  <a:lnTo>
                    <a:pt x="824" y="415"/>
                  </a:lnTo>
                  <a:lnTo>
                    <a:pt x="833" y="415"/>
                  </a:lnTo>
                  <a:lnTo>
                    <a:pt x="843" y="415"/>
                  </a:lnTo>
                  <a:lnTo>
                    <a:pt x="852" y="416"/>
                  </a:lnTo>
                  <a:lnTo>
                    <a:pt x="861" y="416"/>
                  </a:lnTo>
                  <a:lnTo>
                    <a:pt x="870" y="416"/>
                  </a:lnTo>
                  <a:lnTo>
                    <a:pt x="879" y="417"/>
                  </a:lnTo>
                  <a:lnTo>
                    <a:pt x="889" y="417"/>
                  </a:lnTo>
                  <a:lnTo>
                    <a:pt x="919" y="416"/>
                  </a:lnTo>
                  <a:lnTo>
                    <a:pt x="920" y="417"/>
                  </a:lnTo>
                  <a:lnTo>
                    <a:pt x="921" y="419"/>
                  </a:lnTo>
                  <a:lnTo>
                    <a:pt x="921" y="420"/>
                  </a:lnTo>
                  <a:lnTo>
                    <a:pt x="920" y="421"/>
                  </a:lnTo>
                  <a:lnTo>
                    <a:pt x="917" y="424"/>
                  </a:lnTo>
                  <a:lnTo>
                    <a:pt x="914" y="424"/>
                  </a:lnTo>
                  <a:lnTo>
                    <a:pt x="911" y="423"/>
                  </a:lnTo>
                  <a:lnTo>
                    <a:pt x="907" y="424"/>
                  </a:lnTo>
                  <a:lnTo>
                    <a:pt x="904" y="423"/>
                  </a:lnTo>
                  <a:lnTo>
                    <a:pt x="901" y="423"/>
                  </a:lnTo>
                  <a:lnTo>
                    <a:pt x="898" y="424"/>
                  </a:lnTo>
                  <a:lnTo>
                    <a:pt x="896" y="425"/>
                  </a:lnTo>
                  <a:lnTo>
                    <a:pt x="886" y="424"/>
                  </a:lnTo>
                  <a:lnTo>
                    <a:pt x="875" y="423"/>
                  </a:lnTo>
                  <a:lnTo>
                    <a:pt x="866" y="423"/>
                  </a:lnTo>
                  <a:lnTo>
                    <a:pt x="856" y="423"/>
                  </a:lnTo>
                  <a:lnTo>
                    <a:pt x="846" y="423"/>
                  </a:lnTo>
                  <a:lnTo>
                    <a:pt x="836" y="423"/>
                  </a:lnTo>
                  <a:lnTo>
                    <a:pt x="826" y="423"/>
                  </a:lnTo>
                  <a:lnTo>
                    <a:pt x="815" y="423"/>
                  </a:lnTo>
                  <a:lnTo>
                    <a:pt x="804" y="422"/>
                  </a:lnTo>
                  <a:lnTo>
                    <a:pt x="793" y="421"/>
                  </a:lnTo>
                  <a:lnTo>
                    <a:pt x="782" y="421"/>
                  </a:lnTo>
                  <a:lnTo>
                    <a:pt x="770" y="421"/>
                  </a:lnTo>
                  <a:lnTo>
                    <a:pt x="758" y="421"/>
                  </a:lnTo>
                  <a:lnTo>
                    <a:pt x="747" y="421"/>
                  </a:lnTo>
                  <a:lnTo>
                    <a:pt x="736" y="422"/>
                  </a:lnTo>
                  <a:lnTo>
                    <a:pt x="725" y="422"/>
                  </a:lnTo>
                  <a:lnTo>
                    <a:pt x="724" y="423"/>
                  </a:lnTo>
                  <a:lnTo>
                    <a:pt x="725" y="424"/>
                  </a:lnTo>
                  <a:lnTo>
                    <a:pt x="727" y="425"/>
                  </a:lnTo>
                  <a:lnTo>
                    <a:pt x="728" y="425"/>
                  </a:lnTo>
                  <a:lnTo>
                    <a:pt x="730" y="426"/>
                  </a:lnTo>
                  <a:lnTo>
                    <a:pt x="731" y="424"/>
                  </a:lnTo>
                  <a:lnTo>
                    <a:pt x="733" y="424"/>
                  </a:lnTo>
                  <a:lnTo>
                    <a:pt x="735" y="425"/>
                  </a:lnTo>
                  <a:lnTo>
                    <a:pt x="737" y="426"/>
                  </a:lnTo>
                  <a:lnTo>
                    <a:pt x="748" y="426"/>
                  </a:lnTo>
                  <a:lnTo>
                    <a:pt x="758" y="426"/>
                  </a:lnTo>
                  <a:lnTo>
                    <a:pt x="769" y="427"/>
                  </a:lnTo>
                  <a:lnTo>
                    <a:pt x="780" y="427"/>
                  </a:lnTo>
                  <a:lnTo>
                    <a:pt x="791" y="427"/>
                  </a:lnTo>
                  <a:lnTo>
                    <a:pt x="802" y="428"/>
                  </a:lnTo>
                  <a:lnTo>
                    <a:pt x="812" y="428"/>
                  </a:lnTo>
                  <a:lnTo>
                    <a:pt x="823" y="428"/>
                  </a:lnTo>
                  <a:lnTo>
                    <a:pt x="824" y="428"/>
                  </a:lnTo>
                  <a:lnTo>
                    <a:pt x="825" y="428"/>
                  </a:lnTo>
                  <a:lnTo>
                    <a:pt x="827" y="428"/>
                  </a:lnTo>
                  <a:lnTo>
                    <a:pt x="828" y="429"/>
                  </a:lnTo>
                  <a:lnTo>
                    <a:pt x="835" y="429"/>
                  </a:lnTo>
                  <a:lnTo>
                    <a:pt x="843" y="430"/>
                  </a:lnTo>
                  <a:lnTo>
                    <a:pt x="850" y="429"/>
                  </a:lnTo>
                  <a:lnTo>
                    <a:pt x="858" y="429"/>
                  </a:lnTo>
                  <a:lnTo>
                    <a:pt x="864" y="429"/>
                  </a:lnTo>
                  <a:lnTo>
                    <a:pt x="872" y="429"/>
                  </a:lnTo>
                  <a:lnTo>
                    <a:pt x="879" y="429"/>
                  </a:lnTo>
                  <a:lnTo>
                    <a:pt x="886" y="430"/>
                  </a:lnTo>
                  <a:lnTo>
                    <a:pt x="890" y="428"/>
                  </a:lnTo>
                  <a:lnTo>
                    <a:pt x="894" y="428"/>
                  </a:lnTo>
                  <a:lnTo>
                    <a:pt x="898" y="428"/>
                  </a:lnTo>
                  <a:lnTo>
                    <a:pt x="902" y="428"/>
                  </a:lnTo>
                  <a:lnTo>
                    <a:pt x="906" y="428"/>
                  </a:lnTo>
                  <a:lnTo>
                    <a:pt x="911" y="429"/>
                  </a:lnTo>
                  <a:lnTo>
                    <a:pt x="915" y="430"/>
                  </a:lnTo>
                  <a:lnTo>
                    <a:pt x="919" y="430"/>
                  </a:lnTo>
                  <a:lnTo>
                    <a:pt x="921" y="430"/>
                  </a:lnTo>
                  <a:lnTo>
                    <a:pt x="924" y="432"/>
                  </a:lnTo>
                  <a:lnTo>
                    <a:pt x="925" y="434"/>
                  </a:lnTo>
                  <a:lnTo>
                    <a:pt x="924" y="436"/>
                  </a:lnTo>
                  <a:lnTo>
                    <a:pt x="922" y="439"/>
                  </a:lnTo>
                  <a:lnTo>
                    <a:pt x="919" y="439"/>
                  </a:lnTo>
                  <a:lnTo>
                    <a:pt x="915" y="439"/>
                  </a:lnTo>
                  <a:lnTo>
                    <a:pt x="912" y="439"/>
                  </a:lnTo>
                  <a:lnTo>
                    <a:pt x="908" y="439"/>
                  </a:lnTo>
                  <a:lnTo>
                    <a:pt x="905" y="439"/>
                  </a:lnTo>
                  <a:lnTo>
                    <a:pt x="901" y="439"/>
                  </a:lnTo>
                  <a:lnTo>
                    <a:pt x="898" y="439"/>
                  </a:lnTo>
                  <a:lnTo>
                    <a:pt x="894" y="440"/>
                  </a:lnTo>
                  <a:lnTo>
                    <a:pt x="885" y="439"/>
                  </a:lnTo>
                  <a:lnTo>
                    <a:pt x="877" y="439"/>
                  </a:lnTo>
                  <a:lnTo>
                    <a:pt x="867" y="439"/>
                  </a:lnTo>
                  <a:lnTo>
                    <a:pt x="858" y="439"/>
                  </a:lnTo>
                  <a:lnTo>
                    <a:pt x="849" y="439"/>
                  </a:lnTo>
                  <a:lnTo>
                    <a:pt x="840" y="439"/>
                  </a:lnTo>
                  <a:lnTo>
                    <a:pt x="831" y="439"/>
                  </a:lnTo>
                  <a:lnTo>
                    <a:pt x="822" y="439"/>
                  </a:lnTo>
                  <a:lnTo>
                    <a:pt x="813" y="439"/>
                  </a:lnTo>
                  <a:lnTo>
                    <a:pt x="804" y="439"/>
                  </a:lnTo>
                  <a:lnTo>
                    <a:pt x="795" y="439"/>
                  </a:lnTo>
                  <a:lnTo>
                    <a:pt x="786" y="439"/>
                  </a:lnTo>
                  <a:lnTo>
                    <a:pt x="776" y="439"/>
                  </a:lnTo>
                  <a:lnTo>
                    <a:pt x="768" y="439"/>
                  </a:lnTo>
                  <a:lnTo>
                    <a:pt x="758" y="439"/>
                  </a:lnTo>
                  <a:lnTo>
                    <a:pt x="749" y="438"/>
                  </a:lnTo>
                  <a:lnTo>
                    <a:pt x="748" y="439"/>
                  </a:lnTo>
                  <a:lnTo>
                    <a:pt x="754" y="440"/>
                  </a:lnTo>
                  <a:lnTo>
                    <a:pt x="760" y="441"/>
                  </a:lnTo>
                  <a:lnTo>
                    <a:pt x="767" y="442"/>
                  </a:lnTo>
                  <a:lnTo>
                    <a:pt x="773" y="442"/>
                  </a:lnTo>
                  <a:lnTo>
                    <a:pt x="780" y="442"/>
                  </a:lnTo>
                  <a:lnTo>
                    <a:pt x="787" y="442"/>
                  </a:lnTo>
                  <a:lnTo>
                    <a:pt x="794" y="442"/>
                  </a:lnTo>
                  <a:lnTo>
                    <a:pt x="800" y="442"/>
                  </a:lnTo>
                  <a:lnTo>
                    <a:pt x="810" y="443"/>
                  </a:lnTo>
                  <a:lnTo>
                    <a:pt x="821" y="443"/>
                  </a:lnTo>
                  <a:lnTo>
                    <a:pt x="831" y="443"/>
                  </a:lnTo>
                  <a:lnTo>
                    <a:pt x="841" y="443"/>
                  </a:lnTo>
                  <a:lnTo>
                    <a:pt x="851" y="443"/>
                  </a:lnTo>
                  <a:lnTo>
                    <a:pt x="862" y="443"/>
                  </a:lnTo>
                  <a:lnTo>
                    <a:pt x="871" y="444"/>
                  </a:lnTo>
                  <a:lnTo>
                    <a:pt x="882" y="445"/>
                  </a:lnTo>
                  <a:lnTo>
                    <a:pt x="886" y="443"/>
                  </a:lnTo>
                  <a:lnTo>
                    <a:pt x="891" y="442"/>
                  </a:lnTo>
                  <a:lnTo>
                    <a:pt x="896" y="442"/>
                  </a:lnTo>
                  <a:lnTo>
                    <a:pt x="901" y="442"/>
                  </a:lnTo>
                  <a:lnTo>
                    <a:pt x="905" y="443"/>
                  </a:lnTo>
                  <a:lnTo>
                    <a:pt x="910" y="443"/>
                  </a:lnTo>
                  <a:lnTo>
                    <a:pt x="915" y="445"/>
                  </a:lnTo>
                  <a:lnTo>
                    <a:pt x="920" y="445"/>
                  </a:lnTo>
                  <a:lnTo>
                    <a:pt x="922" y="446"/>
                  </a:lnTo>
                  <a:lnTo>
                    <a:pt x="924" y="446"/>
                  </a:lnTo>
                  <a:lnTo>
                    <a:pt x="926" y="447"/>
                  </a:lnTo>
                  <a:lnTo>
                    <a:pt x="927" y="450"/>
                  </a:lnTo>
                  <a:lnTo>
                    <a:pt x="927" y="452"/>
                  </a:lnTo>
                  <a:lnTo>
                    <a:pt x="927" y="453"/>
                  </a:lnTo>
                  <a:lnTo>
                    <a:pt x="925" y="455"/>
                  </a:lnTo>
                  <a:lnTo>
                    <a:pt x="924" y="455"/>
                  </a:lnTo>
                  <a:lnTo>
                    <a:pt x="917" y="455"/>
                  </a:lnTo>
                  <a:lnTo>
                    <a:pt x="911" y="454"/>
                  </a:lnTo>
                  <a:lnTo>
                    <a:pt x="904" y="455"/>
                  </a:lnTo>
                  <a:lnTo>
                    <a:pt x="897" y="455"/>
                  </a:lnTo>
                  <a:lnTo>
                    <a:pt x="890" y="455"/>
                  </a:lnTo>
                  <a:lnTo>
                    <a:pt x="883" y="456"/>
                  </a:lnTo>
                  <a:lnTo>
                    <a:pt x="876" y="456"/>
                  </a:lnTo>
                  <a:lnTo>
                    <a:pt x="869" y="455"/>
                  </a:lnTo>
                  <a:lnTo>
                    <a:pt x="865" y="455"/>
                  </a:lnTo>
                  <a:lnTo>
                    <a:pt x="861" y="455"/>
                  </a:lnTo>
                  <a:lnTo>
                    <a:pt x="856" y="455"/>
                  </a:lnTo>
                  <a:lnTo>
                    <a:pt x="852" y="455"/>
                  </a:lnTo>
                  <a:lnTo>
                    <a:pt x="848" y="454"/>
                  </a:lnTo>
                  <a:lnTo>
                    <a:pt x="844" y="454"/>
                  </a:lnTo>
                  <a:lnTo>
                    <a:pt x="839" y="454"/>
                  </a:lnTo>
                  <a:lnTo>
                    <a:pt x="834" y="454"/>
                  </a:lnTo>
                  <a:lnTo>
                    <a:pt x="824" y="454"/>
                  </a:lnTo>
                  <a:lnTo>
                    <a:pt x="814" y="454"/>
                  </a:lnTo>
                  <a:lnTo>
                    <a:pt x="804" y="454"/>
                  </a:lnTo>
                  <a:lnTo>
                    <a:pt x="794" y="453"/>
                  </a:lnTo>
                  <a:lnTo>
                    <a:pt x="784" y="453"/>
                  </a:lnTo>
                  <a:lnTo>
                    <a:pt x="774" y="453"/>
                  </a:lnTo>
                  <a:lnTo>
                    <a:pt x="764" y="453"/>
                  </a:lnTo>
                  <a:lnTo>
                    <a:pt x="754" y="454"/>
                  </a:lnTo>
                  <a:lnTo>
                    <a:pt x="764" y="455"/>
                  </a:lnTo>
                  <a:lnTo>
                    <a:pt x="774" y="457"/>
                  </a:lnTo>
                  <a:lnTo>
                    <a:pt x="784" y="457"/>
                  </a:lnTo>
                  <a:lnTo>
                    <a:pt x="795" y="458"/>
                  </a:lnTo>
                  <a:lnTo>
                    <a:pt x="805" y="458"/>
                  </a:lnTo>
                  <a:lnTo>
                    <a:pt x="815" y="458"/>
                  </a:lnTo>
                  <a:lnTo>
                    <a:pt x="826" y="458"/>
                  </a:lnTo>
                  <a:lnTo>
                    <a:pt x="836" y="459"/>
                  </a:lnTo>
                  <a:lnTo>
                    <a:pt x="904" y="459"/>
                  </a:lnTo>
                  <a:lnTo>
                    <a:pt x="906" y="458"/>
                  </a:lnTo>
                  <a:lnTo>
                    <a:pt x="908" y="458"/>
                  </a:lnTo>
                  <a:lnTo>
                    <a:pt x="911" y="458"/>
                  </a:lnTo>
                  <a:lnTo>
                    <a:pt x="913" y="458"/>
                  </a:lnTo>
                  <a:lnTo>
                    <a:pt x="915" y="459"/>
                  </a:lnTo>
                  <a:lnTo>
                    <a:pt x="917" y="459"/>
                  </a:lnTo>
                  <a:lnTo>
                    <a:pt x="919" y="460"/>
                  </a:lnTo>
                  <a:lnTo>
                    <a:pt x="921" y="460"/>
                  </a:lnTo>
                  <a:lnTo>
                    <a:pt x="923" y="461"/>
                  </a:lnTo>
                  <a:lnTo>
                    <a:pt x="924" y="463"/>
                  </a:lnTo>
                  <a:lnTo>
                    <a:pt x="924" y="465"/>
                  </a:lnTo>
                  <a:lnTo>
                    <a:pt x="923" y="467"/>
                  </a:lnTo>
                  <a:lnTo>
                    <a:pt x="920" y="469"/>
                  </a:lnTo>
                  <a:lnTo>
                    <a:pt x="917" y="469"/>
                  </a:lnTo>
                  <a:lnTo>
                    <a:pt x="913" y="469"/>
                  </a:lnTo>
                  <a:lnTo>
                    <a:pt x="911" y="470"/>
                  </a:lnTo>
                  <a:lnTo>
                    <a:pt x="902" y="470"/>
                  </a:lnTo>
                  <a:lnTo>
                    <a:pt x="893" y="470"/>
                  </a:lnTo>
                  <a:lnTo>
                    <a:pt x="885" y="470"/>
                  </a:lnTo>
                  <a:lnTo>
                    <a:pt x="877" y="470"/>
                  </a:lnTo>
                  <a:lnTo>
                    <a:pt x="867" y="470"/>
                  </a:lnTo>
                  <a:lnTo>
                    <a:pt x="859" y="470"/>
                  </a:lnTo>
                  <a:lnTo>
                    <a:pt x="850" y="470"/>
                  </a:lnTo>
                  <a:lnTo>
                    <a:pt x="841" y="470"/>
                  </a:lnTo>
                  <a:lnTo>
                    <a:pt x="833" y="470"/>
                  </a:lnTo>
                  <a:lnTo>
                    <a:pt x="824" y="470"/>
                  </a:lnTo>
                  <a:lnTo>
                    <a:pt x="815" y="470"/>
                  </a:lnTo>
                  <a:lnTo>
                    <a:pt x="806" y="470"/>
                  </a:lnTo>
                  <a:lnTo>
                    <a:pt x="798" y="470"/>
                  </a:lnTo>
                  <a:lnTo>
                    <a:pt x="789" y="470"/>
                  </a:lnTo>
                  <a:lnTo>
                    <a:pt x="780" y="471"/>
                  </a:lnTo>
                  <a:lnTo>
                    <a:pt x="772" y="471"/>
                  </a:lnTo>
                  <a:lnTo>
                    <a:pt x="772" y="475"/>
                  </a:lnTo>
                  <a:lnTo>
                    <a:pt x="771" y="478"/>
                  </a:lnTo>
                  <a:lnTo>
                    <a:pt x="769" y="482"/>
                  </a:lnTo>
                  <a:lnTo>
                    <a:pt x="769" y="487"/>
                  </a:lnTo>
                  <a:lnTo>
                    <a:pt x="768" y="487"/>
                  </a:lnTo>
                  <a:lnTo>
                    <a:pt x="767" y="487"/>
                  </a:lnTo>
                  <a:lnTo>
                    <a:pt x="765" y="487"/>
                  </a:lnTo>
                  <a:lnTo>
                    <a:pt x="765" y="489"/>
                  </a:lnTo>
                  <a:lnTo>
                    <a:pt x="764" y="489"/>
                  </a:lnTo>
                  <a:lnTo>
                    <a:pt x="763" y="489"/>
                  </a:lnTo>
                  <a:lnTo>
                    <a:pt x="761" y="491"/>
                  </a:lnTo>
                  <a:lnTo>
                    <a:pt x="761" y="492"/>
                  </a:lnTo>
                  <a:lnTo>
                    <a:pt x="761" y="493"/>
                  </a:lnTo>
                  <a:lnTo>
                    <a:pt x="761" y="495"/>
                  </a:lnTo>
                  <a:lnTo>
                    <a:pt x="761" y="497"/>
                  </a:lnTo>
                  <a:lnTo>
                    <a:pt x="757" y="496"/>
                  </a:lnTo>
                  <a:lnTo>
                    <a:pt x="752" y="498"/>
                  </a:lnTo>
                  <a:lnTo>
                    <a:pt x="748" y="500"/>
                  </a:lnTo>
                  <a:lnTo>
                    <a:pt x="745" y="503"/>
                  </a:lnTo>
                  <a:lnTo>
                    <a:pt x="742" y="504"/>
                  </a:lnTo>
                  <a:lnTo>
                    <a:pt x="739" y="504"/>
                  </a:lnTo>
                  <a:lnTo>
                    <a:pt x="737" y="505"/>
                  </a:lnTo>
                  <a:lnTo>
                    <a:pt x="734" y="506"/>
                  </a:lnTo>
                  <a:lnTo>
                    <a:pt x="732" y="506"/>
                  </a:lnTo>
                  <a:lnTo>
                    <a:pt x="729" y="507"/>
                  </a:lnTo>
                  <a:lnTo>
                    <a:pt x="727" y="507"/>
                  </a:lnTo>
                  <a:lnTo>
                    <a:pt x="724" y="508"/>
                  </a:lnTo>
                  <a:lnTo>
                    <a:pt x="722" y="510"/>
                  </a:lnTo>
                  <a:lnTo>
                    <a:pt x="719" y="511"/>
                  </a:lnTo>
                  <a:lnTo>
                    <a:pt x="716" y="511"/>
                  </a:lnTo>
                  <a:lnTo>
                    <a:pt x="714" y="512"/>
                  </a:lnTo>
                  <a:lnTo>
                    <a:pt x="711" y="513"/>
                  </a:lnTo>
                  <a:lnTo>
                    <a:pt x="708" y="514"/>
                  </a:lnTo>
                  <a:lnTo>
                    <a:pt x="706" y="515"/>
                  </a:lnTo>
                  <a:lnTo>
                    <a:pt x="703" y="517"/>
                  </a:lnTo>
                  <a:lnTo>
                    <a:pt x="700" y="517"/>
                  </a:lnTo>
                  <a:lnTo>
                    <a:pt x="697" y="518"/>
                  </a:lnTo>
                  <a:lnTo>
                    <a:pt x="694" y="519"/>
                  </a:lnTo>
                  <a:lnTo>
                    <a:pt x="692" y="519"/>
                  </a:lnTo>
                  <a:lnTo>
                    <a:pt x="689" y="521"/>
                  </a:lnTo>
                  <a:lnTo>
                    <a:pt x="687" y="522"/>
                  </a:lnTo>
                  <a:lnTo>
                    <a:pt x="684" y="523"/>
                  </a:lnTo>
                  <a:lnTo>
                    <a:pt x="681" y="524"/>
                  </a:lnTo>
                  <a:lnTo>
                    <a:pt x="675" y="525"/>
                  </a:lnTo>
                  <a:lnTo>
                    <a:pt x="669" y="526"/>
                  </a:lnTo>
                  <a:lnTo>
                    <a:pt x="662" y="527"/>
                  </a:lnTo>
                  <a:lnTo>
                    <a:pt x="656" y="528"/>
                  </a:lnTo>
                  <a:lnTo>
                    <a:pt x="650" y="530"/>
                  </a:lnTo>
                  <a:lnTo>
                    <a:pt x="644" y="531"/>
                  </a:lnTo>
                  <a:lnTo>
                    <a:pt x="638" y="533"/>
                  </a:lnTo>
                  <a:lnTo>
                    <a:pt x="632" y="534"/>
                  </a:lnTo>
                  <a:lnTo>
                    <a:pt x="626" y="536"/>
                  </a:lnTo>
                  <a:lnTo>
                    <a:pt x="620" y="538"/>
                  </a:lnTo>
                  <a:lnTo>
                    <a:pt x="614" y="540"/>
                  </a:lnTo>
                  <a:lnTo>
                    <a:pt x="608" y="541"/>
                  </a:lnTo>
                  <a:lnTo>
                    <a:pt x="602" y="542"/>
                  </a:lnTo>
                  <a:lnTo>
                    <a:pt x="596" y="544"/>
                  </a:lnTo>
                  <a:lnTo>
                    <a:pt x="589" y="544"/>
                  </a:lnTo>
                  <a:lnTo>
                    <a:pt x="583" y="545"/>
                  </a:lnTo>
                  <a:lnTo>
                    <a:pt x="574" y="547"/>
                  </a:lnTo>
                  <a:lnTo>
                    <a:pt x="566" y="550"/>
                  </a:lnTo>
                  <a:lnTo>
                    <a:pt x="557" y="552"/>
                  </a:lnTo>
                  <a:lnTo>
                    <a:pt x="548" y="554"/>
                  </a:lnTo>
                  <a:lnTo>
                    <a:pt x="539" y="556"/>
                  </a:lnTo>
                  <a:lnTo>
                    <a:pt x="530" y="558"/>
                  </a:lnTo>
                  <a:lnTo>
                    <a:pt x="521" y="560"/>
                  </a:lnTo>
                  <a:lnTo>
                    <a:pt x="513" y="562"/>
                  </a:lnTo>
                  <a:lnTo>
                    <a:pt x="504" y="564"/>
                  </a:lnTo>
                  <a:lnTo>
                    <a:pt x="495" y="565"/>
                  </a:lnTo>
                  <a:lnTo>
                    <a:pt x="486" y="567"/>
                  </a:lnTo>
                  <a:lnTo>
                    <a:pt x="477" y="569"/>
                  </a:lnTo>
                  <a:lnTo>
                    <a:pt x="469" y="571"/>
                  </a:lnTo>
                  <a:lnTo>
                    <a:pt x="460" y="573"/>
                  </a:lnTo>
                  <a:lnTo>
                    <a:pt x="452" y="575"/>
                  </a:lnTo>
                  <a:lnTo>
                    <a:pt x="443" y="577"/>
                  </a:lnTo>
                  <a:lnTo>
                    <a:pt x="436" y="578"/>
                  </a:lnTo>
                  <a:lnTo>
                    <a:pt x="429" y="578"/>
                  </a:lnTo>
                  <a:lnTo>
                    <a:pt x="422" y="580"/>
                  </a:lnTo>
                  <a:lnTo>
                    <a:pt x="416" y="582"/>
                  </a:lnTo>
                  <a:lnTo>
                    <a:pt x="409" y="583"/>
                  </a:lnTo>
                  <a:lnTo>
                    <a:pt x="403" y="583"/>
                  </a:lnTo>
                  <a:lnTo>
                    <a:pt x="396" y="583"/>
                  </a:lnTo>
                  <a:lnTo>
                    <a:pt x="390" y="580"/>
                  </a:lnTo>
                  <a:lnTo>
                    <a:pt x="387" y="580"/>
                  </a:lnTo>
                  <a:lnTo>
                    <a:pt x="384" y="579"/>
                  </a:lnTo>
                  <a:lnTo>
                    <a:pt x="380" y="579"/>
                  </a:lnTo>
                  <a:lnTo>
                    <a:pt x="377" y="579"/>
                  </a:lnTo>
                  <a:lnTo>
                    <a:pt x="374" y="578"/>
                  </a:lnTo>
                  <a:lnTo>
                    <a:pt x="372" y="577"/>
                  </a:lnTo>
                  <a:lnTo>
                    <a:pt x="369" y="575"/>
                  </a:lnTo>
                  <a:lnTo>
                    <a:pt x="368" y="573"/>
                  </a:lnTo>
                  <a:lnTo>
                    <a:pt x="365" y="572"/>
                  </a:lnTo>
                  <a:lnTo>
                    <a:pt x="362" y="571"/>
                  </a:lnTo>
                  <a:lnTo>
                    <a:pt x="359" y="569"/>
                  </a:lnTo>
                  <a:lnTo>
                    <a:pt x="355" y="568"/>
                  </a:lnTo>
                  <a:lnTo>
                    <a:pt x="353" y="567"/>
                  </a:lnTo>
                  <a:lnTo>
                    <a:pt x="350" y="565"/>
                  </a:lnTo>
                  <a:lnTo>
                    <a:pt x="347" y="564"/>
                  </a:lnTo>
                  <a:lnTo>
                    <a:pt x="345" y="561"/>
                  </a:lnTo>
                  <a:lnTo>
                    <a:pt x="342" y="559"/>
                  </a:lnTo>
                  <a:lnTo>
                    <a:pt x="338" y="557"/>
                  </a:lnTo>
                  <a:lnTo>
                    <a:pt x="334" y="555"/>
                  </a:lnTo>
                  <a:lnTo>
                    <a:pt x="331" y="553"/>
                  </a:lnTo>
                  <a:lnTo>
                    <a:pt x="327" y="551"/>
                  </a:lnTo>
                  <a:lnTo>
                    <a:pt x="324" y="549"/>
                  </a:lnTo>
                  <a:lnTo>
                    <a:pt x="320" y="546"/>
                  </a:lnTo>
                  <a:lnTo>
                    <a:pt x="317" y="543"/>
                  </a:lnTo>
                  <a:lnTo>
                    <a:pt x="317" y="544"/>
                  </a:lnTo>
                  <a:lnTo>
                    <a:pt x="311" y="538"/>
                  </a:lnTo>
                  <a:lnTo>
                    <a:pt x="304" y="533"/>
                  </a:lnTo>
                  <a:lnTo>
                    <a:pt x="297" y="526"/>
                  </a:lnTo>
                  <a:lnTo>
                    <a:pt x="290" y="519"/>
                  </a:lnTo>
                  <a:lnTo>
                    <a:pt x="283" y="512"/>
                  </a:lnTo>
                  <a:lnTo>
                    <a:pt x="276" y="506"/>
                  </a:lnTo>
                  <a:lnTo>
                    <a:pt x="268" y="499"/>
                  </a:lnTo>
                  <a:lnTo>
                    <a:pt x="262" y="493"/>
                  </a:lnTo>
                  <a:lnTo>
                    <a:pt x="259" y="492"/>
                  </a:lnTo>
                  <a:lnTo>
                    <a:pt x="257" y="491"/>
                  </a:lnTo>
                  <a:lnTo>
                    <a:pt x="255" y="489"/>
                  </a:lnTo>
                  <a:lnTo>
                    <a:pt x="253" y="488"/>
                  </a:lnTo>
                  <a:lnTo>
                    <a:pt x="251" y="486"/>
                  </a:lnTo>
                  <a:lnTo>
                    <a:pt x="249" y="484"/>
                  </a:lnTo>
                  <a:lnTo>
                    <a:pt x="247" y="482"/>
                  </a:lnTo>
                  <a:lnTo>
                    <a:pt x="244" y="480"/>
                  </a:lnTo>
                  <a:lnTo>
                    <a:pt x="239" y="475"/>
                  </a:lnTo>
                  <a:lnTo>
                    <a:pt x="233" y="472"/>
                  </a:lnTo>
                  <a:lnTo>
                    <a:pt x="226" y="470"/>
                  </a:lnTo>
                  <a:lnTo>
                    <a:pt x="220" y="469"/>
                  </a:lnTo>
                  <a:lnTo>
                    <a:pt x="212" y="469"/>
                  </a:lnTo>
                  <a:lnTo>
                    <a:pt x="205" y="469"/>
                  </a:lnTo>
                  <a:lnTo>
                    <a:pt x="197" y="469"/>
                  </a:lnTo>
                  <a:lnTo>
                    <a:pt x="190" y="469"/>
                  </a:lnTo>
                  <a:lnTo>
                    <a:pt x="187" y="468"/>
                  </a:lnTo>
                  <a:lnTo>
                    <a:pt x="183" y="468"/>
                  </a:lnTo>
                  <a:lnTo>
                    <a:pt x="180" y="468"/>
                  </a:lnTo>
                  <a:lnTo>
                    <a:pt x="177" y="468"/>
                  </a:lnTo>
                  <a:lnTo>
                    <a:pt x="173" y="468"/>
                  </a:lnTo>
                  <a:lnTo>
                    <a:pt x="171" y="468"/>
                  </a:lnTo>
                  <a:lnTo>
                    <a:pt x="167" y="468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4" y="468"/>
                  </a:lnTo>
                  <a:lnTo>
                    <a:pt x="133" y="468"/>
                  </a:lnTo>
                  <a:lnTo>
                    <a:pt x="121" y="468"/>
                  </a:lnTo>
                  <a:lnTo>
                    <a:pt x="110" y="468"/>
                  </a:lnTo>
                  <a:lnTo>
                    <a:pt x="100" y="467"/>
                  </a:lnTo>
                  <a:lnTo>
                    <a:pt x="89" y="466"/>
                  </a:lnTo>
                  <a:lnTo>
                    <a:pt x="80" y="465"/>
                  </a:lnTo>
                  <a:lnTo>
                    <a:pt x="77" y="465"/>
                  </a:lnTo>
                  <a:lnTo>
                    <a:pt x="74" y="465"/>
                  </a:lnTo>
                  <a:lnTo>
                    <a:pt x="72" y="465"/>
                  </a:lnTo>
                  <a:lnTo>
                    <a:pt x="70" y="466"/>
                  </a:lnTo>
                  <a:lnTo>
                    <a:pt x="68" y="466"/>
                  </a:lnTo>
                  <a:lnTo>
                    <a:pt x="65" y="466"/>
                  </a:lnTo>
                  <a:lnTo>
                    <a:pt x="63" y="466"/>
                  </a:lnTo>
                  <a:lnTo>
                    <a:pt x="61" y="465"/>
                  </a:lnTo>
                  <a:lnTo>
                    <a:pt x="62" y="464"/>
                  </a:lnTo>
                  <a:lnTo>
                    <a:pt x="63" y="462"/>
                  </a:lnTo>
                  <a:lnTo>
                    <a:pt x="66" y="462"/>
                  </a:lnTo>
                  <a:lnTo>
                    <a:pt x="68" y="461"/>
                  </a:lnTo>
                  <a:lnTo>
                    <a:pt x="76" y="461"/>
                  </a:lnTo>
                  <a:lnTo>
                    <a:pt x="85" y="460"/>
                  </a:lnTo>
                  <a:lnTo>
                    <a:pt x="93" y="460"/>
                  </a:lnTo>
                  <a:lnTo>
                    <a:pt x="101" y="460"/>
                  </a:lnTo>
                  <a:lnTo>
                    <a:pt x="110" y="460"/>
                  </a:lnTo>
                  <a:lnTo>
                    <a:pt x="118" y="459"/>
                  </a:lnTo>
                  <a:lnTo>
                    <a:pt x="126" y="459"/>
                  </a:lnTo>
                  <a:lnTo>
                    <a:pt x="134" y="459"/>
                  </a:lnTo>
                  <a:lnTo>
                    <a:pt x="134" y="458"/>
                  </a:lnTo>
                  <a:lnTo>
                    <a:pt x="138" y="458"/>
                  </a:lnTo>
                  <a:lnTo>
                    <a:pt x="141" y="458"/>
                  </a:lnTo>
                  <a:lnTo>
                    <a:pt x="144" y="457"/>
                  </a:lnTo>
                  <a:lnTo>
                    <a:pt x="147" y="459"/>
                  </a:lnTo>
                  <a:lnTo>
                    <a:pt x="155" y="458"/>
                  </a:lnTo>
                  <a:lnTo>
                    <a:pt x="163" y="458"/>
                  </a:lnTo>
                  <a:lnTo>
                    <a:pt x="172" y="458"/>
                  </a:lnTo>
                  <a:lnTo>
                    <a:pt x="180" y="457"/>
                  </a:lnTo>
                  <a:lnTo>
                    <a:pt x="188" y="457"/>
                  </a:lnTo>
                  <a:lnTo>
                    <a:pt x="197" y="457"/>
                  </a:lnTo>
                  <a:lnTo>
                    <a:pt x="205" y="457"/>
                  </a:lnTo>
                  <a:lnTo>
                    <a:pt x="214" y="458"/>
                  </a:lnTo>
                  <a:lnTo>
                    <a:pt x="217" y="458"/>
                  </a:lnTo>
                  <a:lnTo>
                    <a:pt x="220" y="458"/>
                  </a:lnTo>
                  <a:lnTo>
                    <a:pt x="222" y="458"/>
                  </a:lnTo>
                  <a:lnTo>
                    <a:pt x="225" y="459"/>
                  </a:lnTo>
                  <a:lnTo>
                    <a:pt x="228" y="459"/>
                  </a:lnTo>
                  <a:lnTo>
                    <a:pt x="230" y="459"/>
                  </a:lnTo>
                  <a:lnTo>
                    <a:pt x="233" y="458"/>
                  </a:lnTo>
                  <a:lnTo>
                    <a:pt x="236" y="458"/>
                  </a:lnTo>
                  <a:lnTo>
                    <a:pt x="240" y="456"/>
                  </a:lnTo>
                  <a:lnTo>
                    <a:pt x="244" y="455"/>
                  </a:lnTo>
                  <a:lnTo>
                    <a:pt x="248" y="456"/>
                  </a:lnTo>
                  <a:lnTo>
                    <a:pt x="252" y="456"/>
                  </a:lnTo>
                  <a:lnTo>
                    <a:pt x="253" y="455"/>
                  </a:lnTo>
                  <a:lnTo>
                    <a:pt x="254" y="454"/>
                  </a:lnTo>
                  <a:lnTo>
                    <a:pt x="254" y="453"/>
                  </a:lnTo>
                  <a:lnTo>
                    <a:pt x="249" y="451"/>
                  </a:lnTo>
                  <a:lnTo>
                    <a:pt x="245" y="451"/>
                  </a:lnTo>
                  <a:lnTo>
                    <a:pt x="240" y="450"/>
                  </a:lnTo>
                  <a:lnTo>
                    <a:pt x="236" y="450"/>
                  </a:lnTo>
                  <a:lnTo>
                    <a:pt x="230" y="451"/>
                  </a:lnTo>
                  <a:lnTo>
                    <a:pt x="226" y="451"/>
                  </a:lnTo>
                  <a:lnTo>
                    <a:pt x="222" y="452"/>
                  </a:lnTo>
                  <a:lnTo>
                    <a:pt x="217" y="453"/>
                  </a:lnTo>
                  <a:lnTo>
                    <a:pt x="218" y="451"/>
                  </a:lnTo>
                  <a:lnTo>
                    <a:pt x="214" y="451"/>
                  </a:lnTo>
                  <a:lnTo>
                    <a:pt x="210" y="451"/>
                  </a:lnTo>
                  <a:lnTo>
                    <a:pt x="207" y="450"/>
                  </a:lnTo>
                  <a:lnTo>
                    <a:pt x="205" y="449"/>
                  </a:lnTo>
                  <a:lnTo>
                    <a:pt x="172" y="449"/>
                  </a:lnTo>
                  <a:lnTo>
                    <a:pt x="171" y="450"/>
                  </a:lnTo>
                  <a:lnTo>
                    <a:pt x="170" y="451"/>
                  </a:lnTo>
                  <a:lnTo>
                    <a:pt x="169" y="451"/>
                  </a:lnTo>
                  <a:lnTo>
                    <a:pt x="164" y="451"/>
                  </a:lnTo>
                  <a:lnTo>
                    <a:pt x="160" y="451"/>
                  </a:lnTo>
                  <a:lnTo>
                    <a:pt x="155" y="451"/>
                  </a:lnTo>
                  <a:lnTo>
                    <a:pt x="150" y="451"/>
                  </a:lnTo>
                  <a:lnTo>
                    <a:pt x="146" y="451"/>
                  </a:lnTo>
                  <a:lnTo>
                    <a:pt x="141" y="452"/>
                  </a:lnTo>
                  <a:lnTo>
                    <a:pt x="137" y="453"/>
                  </a:lnTo>
                  <a:lnTo>
                    <a:pt x="132" y="453"/>
                  </a:lnTo>
                  <a:lnTo>
                    <a:pt x="126" y="453"/>
                  </a:lnTo>
                  <a:lnTo>
                    <a:pt x="119" y="453"/>
                  </a:lnTo>
                  <a:lnTo>
                    <a:pt x="112" y="453"/>
                  </a:lnTo>
                  <a:lnTo>
                    <a:pt x="106" y="453"/>
                  </a:lnTo>
                  <a:lnTo>
                    <a:pt x="99" y="453"/>
                  </a:lnTo>
                  <a:lnTo>
                    <a:pt x="92" y="453"/>
                  </a:lnTo>
                  <a:lnTo>
                    <a:pt x="85" y="452"/>
                  </a:lnTo>
                  <a:lnTo>
                    <a:pt x="78" y="452"/>
                  </a:lnTo>
                  <a:lnTo>
                    <a:pt x="72" y="451"/>
                  </a:lnTo>
                  <a:lnTo>
                    <a:pt x="65" y="451"/>
                  </a:lnTo>
                  <a:lnTo>
                    <a:pt x="58" y="451"/>
                  </a:lnTo>
                  <a:lnTo>
                    <a:pt x="51" y="451"/>
                  </a:lnTo>
                  <a:lnTo>
                    <a:pt x="44" y="451"/>
                  </a:lnTo>
                  <a:lnTo>
                    <a:pt x="37" y="451"/>
                  </a:lnTo>
                  <a:lnTo>
                    <a:pt x="30" y="451"/>
                  </a:lnTo>
                  <a:lnTo>
                    <a:pt x="23" y="451"/>
                  </a:lnTo>
                  <a:lnTo>
                    <a:pt x="23" y="450"/>
                  </a:lnTo>
                  <a:lnTo>
                    <a:pt x="22" y="449"/>
                  </a:lnTo>
                  <a:lnTo>
                    <a:pt x="22" y="448"/>
                  </a:lnTo>
                  <a:lnTo>
                    <a:pt x="22" y="447"/>
                  </a:lnTo>
                  <a:lnTo>
                    <a:pt x="25" y="445"/>
                  </a:lnTo>
                  <a:lnTo>
                    <a:pt x="29" y="445"/>
                  </a:lnTo>
                  <a:lnTo>
                    <a:pt x="32" y="444"/>
                  </a:lnTo>
                  <a:lnTo>
                    <a:pt x="34" y="442"/>
                  </a:lnTo>
                  <a:lnTo>
                    <a:pt x="36" y="442"/>
                  </a:lnTo>
                  <a:lnTo>
                    <a:pt x="39" y="441"/>
                  </a:lnTo>
                  <a:lnTo>
                    <a:pt x="42" y="441"/>
                  </a:lnTo>
                  <a:lnTo>
                    <a:pt x="44" y="441"/>
                  </a:lnTo>
                  <a:lnTo>
                    <a:pt x="47" y="441"/>
                  </a:lnTo>
                  <a:lnTo>
                    <a:pt x="50" y="441"/>
                  </a:lnTo>
                  <a:lnTo>
                    <a:pt x="53" y="442"/>
                  </a:lnTo>
                  <a:lnTo>
                    <a:pt x="55" y="442"/>
                  </a:lnTo>
                  <a:lnTo>
                    <a:pt x="61" y="442"/>
                  </a:lnTo>
                  <a:lnTo>
                    <a:pt x="68" y="442"/>
                  </a:lnTo>
                  <a:lnTo>
                    <a:pt x="73" y="442"/>
                  </a:lnTo>
                  <a:lnTo>
                    <a:pt x="80" y="442"/>
                  </a:lnTo>
                  <a:lnTo>
                    <a:pt x="85" y="442"/>
                  </a:lnTo>
                  <a:lnTo>
                    <a:pt x="92" y="442"/>
                  </a:lnTo>
                  <a:lnTo>
                    <a:pt x="97" y="442"/>
                  </a:lnTo>
                  <a:lnTo>
                    <a:pt x="103" y="442"/>
                  </a:lnTo>
                  <a:lnTo>
                    <a:pt x="110" y="442"/>
                  </a:lnTo>
                  <a:lnTo>
                    <a:pt x="115" y="441"/>
                  </a:lnTo>
                  <a:lnTo>
                    <a:pt x="121" y="441"/>
                  </a:lnTo>
                  <a:lnTo>
                    <a:pt x="127" y="441"/>
                  </a:lnTo>
                  <a:lnTo>
                    <a:pt x="133" y="440"/>
                  </a:lnTo>
                  <a:lnTo>
                    <a:pt x="139" y="440"/>
                  </a:lnTo>
                  <a:lnTo>
                    <a:pt x="145" y="440"/>
                  </a:lnTo>
                  <a:lnTo>
                    <a:pt x="150" y="440"/>
                  </a:lnTo>
                  <a:lnTo>
                    <a:pt x="160" y="440"/>
                  </a:lnTo>
                  <a:lnTo>
                    <a:pt x="170" y="440"/>
                  </a:lnTo>
                  <a:lnTo>
                    <a:pt x="180" y="439"/>
                  </a:lnTo>
                  <a:lnTo>
                    <a:pt x="190" y="439"/>
                  </a:lnTo>
                  <a:lnTo>
                    <a:pt x="199" y="439"/>
                  </a:lnTo>
                  <a:lnTo>
                    <a:pt x="209" y="439"/>
                  </a:lnTo>
                  <a:lnTo>
                    <a:pt x="219" y="439"/>
                  </a:lnTo>
                  <a:lnTo>
                    <a:pt x="229" y="440"/>
                  </a:lnTo>
                  <a:lnTo>
                    <a:pt x="230" y="438"/>
                  </a:lnTo>
                  <a:lnTo>
                    <a:pt x="229" y="436"/>
                  </a:lnTo>
                  <a:lnTo>
                    <a:pt x="222" y="436"/>
                  </a:lnTo>
                  <a:lnTo>
                    <a:pt x="214" y="435"/>
                  </a:lnTo>
                  <a:lnTo>
                    <a:pt x="207" y="435"/>
                  </a:lnTo>
                  <a:lnTo>
                    <a:pt x="200" y="435"/>
                  </a:lnTo>
                  <a:lnTo>
                    <a:pt x="192" y="435"/>
                  </a:lnTo>
                  <a:lnTo>
                    <a:pt x="185" y="435"/>
                  </a:lnTo>
                  <a:lnTo>
                    <a:pt x="178" y="435"/>
                  </a:lnTo>
                  <a:lnTo>
                    <a:pt x="171" y="435"/>
                  </a:lnTo>
                  <a:lnTo>
                    <a:pt x="163" y="435"/>
                  </a:lnTo>
                  <a:lnTo>
                    <a:pt x="156" y="435"/>
                  </a:lnTo>
                  <a:lnTo>
                    <a:pt x="148" y="436"/>
                  </a:lnTo>
                  <a:lnTo>
                    <a:pt x="141" y="436"/>
                  </a:lnTo>
                  <a:lnTo>
                    <a:pt x="134" y="436"/>
                  </a:lnTo>
                  <a:lnTo>
                    <a:pt x="127" y="436"/>
                  </a:lnTo>
                  <a:lnTo>
                    <a:pt x="119" y="436"/>
                  </a:lnTo>
                  <a:lnTo>
                    <a:pt x="112" y="436"/>
                  </a:lnTo>
                  <a:lnTo>
                    <a:pt x="110" y="434"/>
                  </a:lnTo>
                  <a:lnTo>
                    <a:pt x="99" y="435"/>
                  </a:lnTo>
                  <a:lnTo>
                    <a:pt x="88" y="435"/>
                  </a:lnTo>
                  <a:lnTo>
                    <a:pt x="77" y="435"/>
                  </a:lnTo>
                  <a:lnTo>
                    <a:pt x="66" y="435"/>
                  </a:lnTo>
                  <a:lnTo>
                    <a:pt x="55" y="435"/>
                  </a:lnTo>
                  <a:lnTo>
                    <a:pt x="44" y="435"/>
                  </a:lnTo>
                  <a:lnTo>
                    <a:pt x="34" y="435"/>
                  </a:lnTo>
                  <a:lnTo>
                    <a:pt x="23" y="435"/>
                  </a:lnTo>
                  <a:lnTo>
                    <a:pt x="20" y="436"/>
                  </a:lnTo>
                  <a:lnTo>
                    <a:pt x="18" y="435"/>
                  </a:lnTo>
                  <a:lnTo>
                    <a:pt x="15" y="434"/>
                  </a:lnTo>
                  <a:lnTo>
                    <a:pt x="12" y="436"/>
                  </a:lnTo>
                  <a:lnTo>
                    <a:pt x="11" y="436"/>
                  </a:lnTo>
                  <a:lnTo>
                    <a:pt x="9" y="436"/>
                  </a:lnTo>
                  <a:lnTo>
                    <a:pt x="7" y="435"/>
                  </a:lnTo>
                  <a:lnTo>
                    <a:pt x="6" y="435"/>
                  </a:lnTo>
                  <a:lnTo>
                    <a:pt x="5" y="433"/>
                  </a:lnTo>
                  <a:lnTo>
                    <a:pt x="6" y="431"/>
                  </a:lnTo>
                  <a:lnTo>
                    <a:pt x="6" y="430"/>
                  </a:lnTo>
                  <a:lnTo>
                    <a:pt x="8" y="428"/>
                  </a:lnTo>
                  <a:lnTo>
                    <a:pt x="12" y="428"/>
                  </a:lnTo>
                  <a:lnTo>
                    <a:pt x="17" y="429"/>
                  </a:lnTo>
                  <a:lnTo>
                    <a:pt x="21" y="428"/>
                  </a:lnTo>
                  <a:lnTo>
                    <a:pt x="25" y="428"/>
                  </a:lnTo>
                  <a:lnTo>
                    <a:pt x="25" y="427"/>
                  </a:lnTo>
                  <a:lnTo>
                    <a:pt x="24" y="427"/>
                  </a:lnTo>
                  <a:lnTo>
                    <a:pt x="23" y="426"/>
                  </a:lnTo>
                  <a:lnTo>
                    <a:pt x="26" y="426"/>
                  </a:lnTo>
                  <a:lnTo>
                    <a:pt x="29" y="427"/>
                  </a:lnTo>
                  <a:lnTo>
                    <a:pt x="32" y="428"/>
                  </a:lnTo>
                  <a:lnTo>
                    <a:pt x="36" y="427"/>
                  </a:lnTo>
                  <a:lnTo>
                    <a:pt x="88" y="427"/>
                  </a:lnTo>
                  <a:lnTo>
                    <a:pt x="90" y="426"/>
                  </a:lnTo>
                  <a:lnTo>
                    <a:pt x="97" y="426"/>
                  </a:lnTo>
                  <a:lnTo>
                    <a:pt x="105" y="426"/>
                  </a:lnTo>
                  <a:lnTo>
                    <a:pt x="112" y="426"/>
                  </a:lnTo>
                  <a:lnTo>
                    <a:pt x="120" y="426"/>
                  </a:lnTo>
                  <a:lnTo>
                    <a:pt x="127" y="426"/>
                  </a:lnTo>
                  <a:lnTo>
                    <a:pt x="135" y="426"/>
                  </a:lnTo>
                  <a:lnTo>
                    <a:pt x="143" y="425"/>
                  </a:lnTo>
                  <a:lnTo>
                    <a:pt x="150" y="425"/>
                  </a:lnTo>
                  <a:lnTo>
                    <a:pt x="158" y="425"/>
                  </a:lnTo>
                  <a:lnTo>
                    <a:pt x="165" y="424"/>
                  </a:lnTo>
                  <a:lnTo>
                    <a:pt x="173" y="424"/>
                  </a:lnTo>
                  <a:lnTo>
                    <a:pt x="181" y="424"/>
                  </a:lnTo>
                  <a:lnTo>
                    <a:pt x="188" y="424"/>
                  </a:lnTo>
                  <a:lnTo>
                    <a:pt x="196" y="424"/>
                  </a:lnTo>
                  <a:lnTo>
                    <a:pt x="203" y="423"/>
                  </a:lnTo>
                  <a:lnTo>
                    <a:pt x="211" y="423"/>
                  </a:lnTo>
                  <a:lnTo>
                    <a:pt x="209" y="421"/>
                  </a:lnTo>
                  <a:lnTo>
                    <a:pt x="201" y="421"/>
                  </a:lnTo>
                  <a:lnTo>
                    <a:pt x="194" y="421"/>
                  </a:lnTo>
                  <a:lnTo>
                    <a:pt x="186" y="421"/>
                  </a:lnTo>
                  <a:lnTo>
                    <a:pt x="179" y="421"/>
                  </a:lnTo>
                  <a:lnTo>
                    <a:pt x="171" y="421"/>
                  </a:lnTo>
                  <a:lnTo>
                    <a:pt x="164" y="420"/>
                  </a:lnTo>
                  <a:lnTo>
                    <a:pt x="156" y="420"/>
                  </a:lnTo>
                  <a:lnTo>
                    <a:pt x="149" y="420"/>
                  </a:lnTo>
                  <a:lnTo>
                    <a:pt x="141" y="420"/>
                  </a:lnTo>
                  <a:lnTo>
                    <a:pt x="134" y="420"/>
                  </a:lnTo>
                  <a:lnTo>
                    <a:pt x="126" y="420"/>
                  </a:lnTo>
                  <a:lnTo>
                    <a:pt x="119" y="420"/>
                  </a:lnTo>
                  <a:lnTo>
                    <a:pt x="111" y="420"/>
                  </a:lnTo>
                  <a:lnTo>
                    <a:pt x="104" y="420"/>
                  </a:lnTo>
                  <a:lnTo>
                    <a:pt x="97" y="420"/>
                  </a:lnTo>
                  <a:lnTo>
                    <a:pt x="89" y="420"/>
                  </a:lnTo>
                  <a:lnTo>
                    <a:pt x="89" y="419"/>
                  </a:lnTo>
                  <a:lnTo>
                    <a:pt x="89" y="418"/>
                  </a:lnTo>
                  <a:lnTo>
                    <a:pt x="88" y="417"/>
                  </a:lnTo>
                  <a:lnTo>
                    <a:pt x="88" y="419"/>
                  </a:lnTo>
                  <a:lnTo>
                    <a:pt x="87" y="421"/>
                  </a:lnTo>
                  <a:lnTo>
                    <a:pt x="86" y="423"/>
                  </a:lnTo>
                  <a:lnTo>
                    <a:pt x="84" y="423"/>
                  </a:lnTo>
                  <a:lnTo>
                    <a:pt x="80" y="423"/>
                  </a:lnTo>
                  <a:lnTo>
                    <a:pt x="76" y="423"/>
                  </a:lnTo>
                  <a:lnTo>
                    <a:pt x="73" y="423"/>
                  </a:lnTo>
                  <a:lnTo>
                    <a:pt x="70" y="423"/>
                  </a:lnTo>
                  <a:lnTo>
                    <a:pt x="67" y="423"/>
                  </a:lnTo>
                  <a:lnTo>
                    <a:pt x="63" y="423"/>
                  </a:lnTo>
                  <a:lnTo>
                    <a:pt x="61" y="422"/>
                  </a:lnTo>
                  <a:lnTo>
                    <a:pt x="58" y="421"/>
                  </a:lnTo>
                  <a:lnTo>
                    <a:pt x="51" y="420"/>
                  </a:lnTo>
                  <a:lnTo>
                    <a:pt x="44" y="420"/>
                  </a:lnTo>
                  <a:lnTo>
                    <a:pt x="38" y="420"/>
                  </a:lnTo>
                  <a:lnTo>
                    <a:pt x="31" y="420"/>
                  </a:lnTo>
                  <a:lnTo>
                    <a:pt x="24" y="420"/>
                  </a:lnTo>
                  <a:lnTo>
                    <a:pt x="17" y="420"/>
                  </a:lnTo>
                  <a:lnTo>
                    <a:pt x="11" y="420"/>
                  </a:lnTo>
                  <a:lnTo>
                    <a:pt x="4" y="419"/>
                  </a:lnTo>
                  <a:lnTo>
                    <a:pt x="2" y="419"/>
                  </a:lnTo>
                  <a:lnTo>
                    <a:pt x="1" y="419"/>
                  </a:lnTo>
                  <a:lnTo>
                    <a:pt x="0" y="418"/>
                  </a:lnTo>
                  <a:lnTo>
                    <a:pt x="0" y="417"/>
                  </a:lnTo>
                  <a:lnTo>
                    <a:pt x="0" y="415"/>
                  </a:lnTo>
                  <a:lnTo>
                    <a:pt x="0" y="414"/>
                  </a:lnTo>
                  <a:lnTo>
                    <a:pt x="1" y="413"/>
                  </a:lnTo>
                  <a:lnTo>
                    <a:pt x="2" y="412"/>
                  </a:lnTo>
                  <a:lnTo>
                    <a:pt x="6" y="413"/>
                  </a:lnTo>
                  <a:lnTo>
                    <a:pt x="12" y="413"/>
                  </a:lnTo>
                  <a:lnTo>
                    <a:pt x="16" y="413"/>
                  </a:lnTo>
                  <a:lnTo>
                    <a:pt x="21" y="414"/>
                  </a:lnTo>
                  <a:lnTo>
                    <a:pt x="26" y="414"/>
                  </a:lnTo>
                  <a:lnTo>
                    <a:pt x="31" y="413"/>
                  </a:lnTo>
                  <a:lnTo>
                    <a:pt x="36" y="413"/>
                  </a:lnTo>
                  <a:lnTo>
                    <a:pt x="41" y="412"/>
                  </a:lnTo>
                  <a:lnTo>
                    <a:pt x="46" y="412"/>
                  </a:lnTo>
                  <a:lnTo>
                    <a:pt x="50" y="412"/>
                  </a:lnTo>
                  <a:lnTo>
                    <a:pt x="54" y="412"/>
                  </a:lnTo>
                  <a:lnTo>
                    <a:pt x="58" y="411"/>
                  </a:lnTo>
                  <a:lnTo>
                    <a:pt x="61" y="411"/>
                  </a:lnTo>
                  <a:lnTo>
                    <a:pt x="64" y="411"/>
                  </a:lnTo>
                  <a:lnTo>
                    <a:pt x="68" y="411"/>
                  </a:lnTo>
                  <a:lnTo>
                    <a:pt x="70" y="411"/>
                  </a:lnTo>
                  <a:lnTo>
                    <a:pt x="73" y="411"/>
                  </a:lnTo>
                  <a:lnTo>
                    <a:pt x="76" y="411"/>
                  </a:lnTo>
                  <a:lnTo>
                    <a:pt x="79" y="412"/>
                  </a:lnTo>
                  <a:lnTo>
                    <a:pt x="82" y="413"/>
                  </a:lnTo>
                  <a:lnTo>
                    <a:pt x="85" y="413"/>
                  </a:lnTo>
                  <a:lnTo>
                    <a:pt x="88" y="413"/>
                  </a:lnTo>
                  <a:lnTo>
                    <a:pt x="92" y="413"/>
                  </a:lnTo>
                  <a:lnTo>
                    <a:pt x="95" y="413"/>
                  </a:lnTo>
                  <a:lnTo>
                    <a:pt x="97" y="413"/>
                  </a:lnTo>
                  <a:lnTo>
                    <a:pt x="101" y="413"/>
                  </a:lnTo>
                  <a:lnTo>
                    <a:pt x="104" y="413"/>
                  </a:lnTo>
                  <a:lnTo>
                    <a:pt x="107" y="413"/>
                  </a:lnTo>
                  <a:lnTo>
                    <a:pt x="112" y="411"/>
                  </a:lnTo>
                  <a:lnTo>
                    <a:pt x="122" y="411"/>
                  </a:lnTo>
                  <a:lnTo>
                    <a:pt x="131" y="411"/>
                  </a:lnTo>
                  <a:lnTo>
                    <a:pt x="141" y="410"/>
                  </a:lnTo>
                  <a:lnTo>
                    <a:pt x="150" y="410"/>
                  </a:lnTo>
                  <a:lnTo>
                    <a:pt x="160" y="409"/>
                  </a:lnTo>
                  <a:lnTo>
                    <a:pt x="169" y="409"/>
                  </a:lnTo>
                  <a:lnTo>
                    <a:pt x="179" y="409"/>
                  </a:lnTo>
                  <a:lnTo>
                    <a:pt x="188" y="409"/>
                  </a:lnTo>
                  <a:lnTo>
                    <a:pt x="191" y="408"/>
                  </a:lnTo>
                  <a:lnTo>
                    <a:pt x="189" y="406"/>
                  </a:lnTo>
                  <a:lnTo>
                    <a:pt x="183" y="406"/>
                  </a:lnTo>
                  <a:lnTo>
                    <a:pt x="176" y="405"/>
                  </a:lnTo>
                  <a:lnTo>
                    <a:pt x="170" y="405"/>
                  </a:lnTo>
                  <a:lnTo>
                    <a:pt x="164" y="405"/>
                  </a:lnTo>
                  <a:lnTo>
                    <a:pt x="157" y="405"/>
                  </a:lnTo>
                  <a:lnTo>
                    <a:pt x="151" y="405"/>
                  </a:lnTo>
                  <a:lnTo>
                    <a:pt x="145" y="405"/>
                  </a:lnTo>
                  <a:lnTo>
                    <a:pt x="138" y="405"/>
                  </a:lnTo>
                  <a:lnTo>
                    <a:pt x="132" y="405"/>
                  </a:lnTo>
                  <a:lnTo>
                    <a:pt x="126" y="405"/>
                  </a:lnTo>
                  <a:lnTo>
                    <a:pt x="119" y="405"/>
                  </a:lnTo>
                  <a:lnTo>
                    <a:pt x="113" y="405"/>
                  </a:lnTo>
                  <a:lnTo>
                    <a:pt x="107" y="405"/>
                  </a:lnTo>
                  <a:lnTo>
                    <a:pt x="100" y="405"/>
                  </a:lnTo>
                  <a:lnTo>
                    <a:pt x="94" y="405"/>
                  </a:lnTo>
                  <a:lnTo>
                    <a:pt x="88" y="404"/>
                  </a:lnTo>
                  <a:lnTo>
                    <a:pt x="88" y="402"/>
                  </a:lnTo>
                  <a:lnTo>
                    <a:pt x="82" y="402"/>
                  </a:lnTo>
                  <a:lnTo>
                    <a:pt x="78" y="402"/>
                  </a:lnTo>
                  <a:lnTo>
                    <a:pt x="73" y="403"/>
                  </a:lnTo>
                  <a:lnTo>
                    <a:pt x="68" y="404"/>
                  </a:lnTo>
                  <a:lnTo>
                    <a:pt x="63" y="404"/>
                  </a:lnTo>
                  <a:lnTo>
                    <a:pt x="59" y="404"/>
                  </a:lnTo>
                  <a:lnTo>
                    <a:pt x="54" y="404"/>
                  </a:lnTo>
                  <a:lnTo>
                    <a:pt x="50" y="402"/>
                  </a:lnTo>
                  <a:lnTo>
                    <a:pt x="46" y="402"/>
                  </a:lnTo>
                  <a:lnTo>
                    <a:pt x="43" y="401"/>
                  </a:lnTo>
                  <a:lnTo>
                    <a:pt x="39" y="401"/>
                  </a:lnTo>
                  <a:lnTo>
                    <a:pt x="36" y="404"/>
                  </a:lnTo>
                  <a:lnTo>
                    <a:pt x="17" y="404"/>
                  </a:lnTo>
                  <a:lnTo>
                    <a:pt x="19" y="401"/>
                  </a:lnTo>
                  <a:lnTo>
                    <a:pt x="20" y="399"/>
                  </a:lnTo>
                  <a:lnTo>
                    <a:pt x="23" y="397"/>
                  </a:lnTo>
                  <a:lnTo>
                    <a:pt x="25" y="397"/>
                  </a:lnTo>
                  <a:lnTo>
                    <a:pt x="26" y="397"/>
                  </a:lnTo>
                  <a:lnTo>
                    <a:pt x="27" y="398"/>
                  </a:lnTo>
                  <a:lnTo>
                    <a:pt x="28" y="399"/>
                  </a:lnTo>
                  <a:lnTo>
                    <a:pt x="28" y="400"/>
                  </a:lnTo>
                  <a:lnTo>
                    <a:pt x="29" y="399"/>
                  </a:lnTo>
                  <a:lnTo>
                    <a:pt x="29" y="398"/>
                  </a:lnTo>
                  <a:lnTo>
                    <a:pt x="28" y="397"/>
                  </a:lnTo>
                  <a:lnTo>
                    <a:pt x="59" y="397"/>
                  </a:lnTo>
                  <a:lnTo>
                    <a:pt x="61" y="395"/>
                  </a:lnTo>
                  <a:lnTo>
                    <a:pt x="65" y="395"/>
                  </a:lnTo>
                  <a:lnTo>
                    <a:pt x="69" y="395"/>
                  </a:lnTo>
                  <a:lnTo>
                    <a:pt x="73" y="395"/>
                  </a:lnTo>
                  <a:lnTo>
                    <a:pt x="78" y="394"/>
                  </a:lnTo>
                  <a:lnTo>
                    <a:pt x="82" y="394"/>
                  </a:lnTo>
                  <a:lnTo>
                    <a:pt x="86" y="394"/>
                  </a:lnTo>
                  <a:lnTo>
                    <a:pt x="89" y="395"/>
                  </a:lnTo>
                  <a:lnTo>
                    <a:pt x="93" y="396"/>
                  </a:lnTo>
                  <a:lnTo>
                    <a:pt x="99" y="396"/>
                  </a:lnTo>
                  <a:lnTo>
                    <a:pt x="105" y="396"/>
                  </a:lnTo>
                  <a:lnTo>
                    <a:pt x="111" y="396"/>
                  </a:lnTo>
                  <a:lnTo>
                    <a:pt x="116" y="396"/>
                  </a:lnTo>
                  <a:lnTo>
                    <a:pt x="122" y="396"/>
                  </a:lnTo>
                  <a:lnTo>
                    <a:pt x="128" y="396"/>
                  </a:lnTo>
                  <a:lnTo>
                    <a:pt x="134" y="396"/>
                  </a:lnTo>
                  <a:lnTo>
                    <a:pt x="140" y="396"/>
                  </a:lnTo>
                  <a:lnTo>
                    <a:pt x="146" y="396"/>
                  </a:lnTo>
                  <a:lnTo>
                    <a:pt x="152" y="396"/>
                  </a:lnTo>
                  <a:lnTo>
                    <a:pt x="157" y="396"/>
                  </a:lnTo>
                  <a:lnTo>
                    <a:pt x="163" y="396"/>
                  </a:lnTo>
                  <a:lnTo>
                    <a:pt x="169" y="396"/>
                  </a:lnTo>
                  <a:lnTo>
                    <a:pt x="175" y="396"/>
                  </a:lnTo>
                  <a:lnTo>
                    <a:pt x="180" y="396"/>
                  </a:lnTo>
                  <a:lnTo>
                    <a:pt x="186" y="396"/>
                  </a:lnTo>
                  <a:lnTo>
                    <a:pt x="187" y="396"/>
                  </a:lnTo>
                  <a:lnTo>
                    <a:pt x="188" y="395"/>
                  </a:lnTo>
                  <a:lnTo>
                    <a:pt x="188" y="394"/>
                  </a:lnTo>
                  <a:lnTo>
                    <a:pt x="186" y="393"/>
                  </a:lnTo>
                  <a:lnTo>
                    <a:pt x="175" y="393"/>
                  </a:lnTo>
                  <a:lnTo>
                    <a:pt x="164" y="392"/>
                  </a:lnTo>
                  <a:lnTo>
                    <a:pt x="153" y="392"/>
                  </a:lnTo>
                  <a:lnTo>
                    <a:pt x="142" y="391"/>
                  </a:lnTo>
                  <a:lnTo>
                    <a:pt x="131" y="390"/>
                  </a:lnTo>
                  <a:lnTo>
                    <a:pt x="121" y="390"/>
                  </a:lnTo>
                  <a:lnTo>
                    <a:pt x="110" y="390"/>
                  </a:lnTo>
                  <a:lnTo>
                    <a:pt x="99" y="391"/>
                  </a:lnTo>
                  <a:lnTo>
                    <a:pt x="96" y="394"/>
                  </a:lnTo>
                  <a:lnTo>
                    <a:pt x="93" y="394"/>
                  </a:lnTo>
                  <a:lnTo>
                    <a:pt x="89" y="393"/>
                  </a:lnTo>
                  <a:lnTo>
                    <a:pt x="86" y="394"/>
                  </a:lnTo>
                  <a:lnTo>
                    <a:pt x="82" y="394"/>
                  </a:lnTo>
                  <a:lnTo>
                    <a:pt x="80" y="394"/>
                  </a:lnTo>
                  <a:lnTo>
                    <a:pt x="76" y="393"/>
                  </a:lnTo>
                  <a:lnTo>
                    <a:pt x="73" y="392"/>
                  </a:lnTo>
                  <a:lnTo>
                    <a:pt x="70" y="391"/>
                  </a:lnTo>
                  <a:lnTo>
                    <a:pt x="68" y="392"/>
                  </a:lnTo>
                  <a:lnTo>
                    <a:pt x="65" y="392"/>
                  </a:lnTo>
                  <a:lnTo>
                    <a:pt x="63" y="390"/>
                  </a:lnTo>
                  <a:lnTo>
                    <a:pt x="61" y="389"/>
                  </a:lnTo>
                  <a:lnTo>
                    <a:pt x="59" y="388"/>
                  </a:lnTo>
                  <a:lnTo>
                    <a:pt x="57" y="386"/>
                  </a:lnTo>
                  <a:lnTo>
                    <a:pt x="55" y="386"/>
                  </a:lnTo>
                  <a:lnTo>
                    <a:pt x="52" y="386"/>
                  </a:lnTo>
                  <a:lnTo>
                    <a:pt x="49" y="387"/>
                  </a:lnTo>
                  <a:lnTo>
                    <a:pt x="46" y="388"/>
                  </a:lnTo>
                  <a:lnTo>
                    <a:pt x="43" y="388"/>
                  </a:lnTo>
                  <a:lnTo>
                    <a:pt x="40" y="388"/>
                  </a:lnTo>
                  <a:lnTo>
                    <a:pt x="38" y="388"/>
                  </a:lnTo>
                  <a:lnTo>
                    <a:pt x="35" y="388"/>
                  </a:lnTo>
                  <a:lnTo>
                    <a:pt x="32" y="389"/>
                  </a:lnTo>
                  <a:lnTo>
                    <a:pt x="29" y="389"/>
                  </a:lnTo>
                  <a:lnTo>
                    <a:pt x="33" y="389"/>
                  </a:lnTo>
                  <a:lnTo>
                    <a:pt x="36" y="387"/>
                  </a:lnTo>
                  <a:lnTo>
                    <a:pt x="40" y="386"/>
                  </a:lnTo>
                  <a:lnTo>
                    <a:pt x="43" y="385"/>
                  </a:lnTo>
                  <a:lnTo>
                    <a:pt x="78" y="385"/>
                  </a:lnTo>
                  <a:lnTo>
                    <a:pt x="77" y="385"/>
                  </a:lnTo>
                  <a:lnTo>
                    <a:pt x="80" y="386"/>
                  </a:lnTo>
                  <a:lnTo>
                    <a:pt x="82" y="387"/>
                  </a:lnTo>
                  <a:lnTo>
                    <a:pt x="84" y="387"/>
                  </a:lnTo>
                  <a:lnTo>
                    <a:pt x="87" y="387"/>
                  </a:lnTo>
                  <a:lnTo>
                    <a:pt x="88" y="385"/>
                  </a:lnTo>
                  <a:lnTo>
                    <a:pt x="92" y="385"/>
                  </a:lnTo>
                  <a:lnTo>
                    <a:pt x="96" y="385"/>
                  </a:lnTo>
                  <a:lnTo>
                    <a:pt x="100" y="384"/>
                  </a:lnTo>
                  <a:lnTo>
                    <a:pt x="104" y="383"/>
                  </a:lnTo>
                  <a:lnTo>
                    <a:pt x="113" y="383"/>
                  </a:lnTo>
                  <a:lnTo>
                    <a:pt x="122" y="382"/>
                  </a:lnTo>
                  <a:lnTo>
                    <a:pt x="130" y="382"/>
                  </a:lnTo>
                  <a:lnTo>
                    <a:pt x="139" y="382"/>
                  </a:lnTo>
                  <a:lnTo>
                    <a:pt x="148" y="382"/>
                  </a:lnTo>
                  <a:lnTo>
                    <a:pt x="156" y="382"/>
                  </a:lnTo>
                  <a:lnTo>
                    <a:pt x="164" y="382"/>
                  </a:lnTo>
                  <a:lnTo>
                    <a:pt x="173" y="382"/>
                  </a:lnTo>
                  <a:lnTo>
                    <a:pt x="171" y="379"/>
                  </a:lnTo>
                  <a:lnTo>
                    <a:pt x="164" y="379"/>
                  </a:lnTo>
                  <a:lnTo>
                    <a:pt x="157" y="379"/>
                  </a:lnTo>
                  <a:lnTo>
                    <a:pt x="150" y="379"/>
                  </a:lnTo>
                  <a:lnTo>
                    <a:pt x="144" y="378"/>
                  </a:lnTo>
                  <a:lnTo>
                    <a:pt x="137" y="378"/>
                  </a:lnTo>
                  <a:lnTo>
                    <a:pt x="129" y="378"/>
                  </a:lnTo>
                  <a:lnTo>
                    <a:pt x="122" y="378"/>
                  </a:lnTo>
                  <a:lnTo>
                    <a:pt x="115" y="378"/>
                  </a:lnTo>
                  <a:lnTo>
                    <a:pt x="108" y="378"/>
                  </a:lnTo>
                  <a:lnTo>
                    <a:pt x="101" y="377"/>
                  </a:lnTo>
                  <a:lnTo>
                    <a:pt x="94" y="377"/>
                  </a:lnTo>
                  <a:lnTo>
                    <a:pt x="87" y="377"/>
                  </a:lnTo>
                  <a:lnTo>
                    <a:pt x="80" y="378"/>
                  </a:lnTo>
                  <a:lnTo>
                    <a:pt x="73" y="378"/>
                  </a:lnTo>
                  <a:lnTo>
                    <a:pt x="66" y="378"/>
                  </a:lnTo>
                  <a:lnTo>
                    <a:pt x="59" y="378"/>
                  </a:lnTo>
                  <a:lnTo>
                    <a:pt x="63" y="377"/>
                  </a:lnTo>
                  <a:lnTo>
                    <a:pt x="67" y="376"/>
                  </a:lnTo>
                  <a:lnTo>
                    <a:pt x="70" y="375"/>
                  </a:lnTo>
                  <a:lnTo>
                    <a:pt x="75" y="375"/>
                  </a:lnTo>
                  <a:lnTo>
                    <a:pt x="79" y="374"/>
                  </a:lnTo>
                  <a:lnTo>
                    <a:pt x="83" y="373"/>
                  </a:lnTo>
                  <a:lnTo>
                    <a:pt x="87" y="372"/>
                  </a:lnTo>
                  <a:lnTo>
                    <a:pt x="90" y="370"/>
                  </a:lnTo>
                  <a:lnTo>
                    <a:pt x="95" y="370"/>
                  </a:lnTo>
                  <a:lnTo>
                    <a:pt x="100" y="371"/>
                  </a:lnTo>
                  <a:lnTo>
                    <a:pt x="106" y="371"/>
                  </a:lnTo>
                  <a:lnTo>
                    <a:pt x="111" y="370"/>
                  </a:lnTo>
                  <a:lnTo>
                    <a:pt x="116" y="370"/>
                  </a:lnTo>
                  <a:lnTo>
                    <a:pt x="122" y="370"/>
                  </a:lnTo>
                  <a:lnTo>
                    <a:pt x="127" y="371"/>
                  </a:lnTo>
                  <a:lnTo>
                    <a:pt x="133" y="371"/>
                  </a:lnTo>
                  <a:lnTo>
                    <a:pt x="138" y="372"/>
                  </a:lnTo>
                  <a:lnTo>
                    <a:pt x="144" y="372"/>
                  </a:lnTo>
                  <a:lnTo>
                    <a:pt x="149" y="373"/>
                  </a:lnTo>
                  <a:lnTo>
                    <a:pt x="154" y="373"/>
                  </a:lnTo>
                  <a:lnTo>
                    <a:pt x="159" y="373"/>
                  </a:lnTo>
                  <a:lnTo>
                    <a:pt x="164" y="373"/>
                  </a:lnTo>
                  <a:lnTo>
                    <a:pt x="169" y="373"/>
                  </a:lnTo>
                  <a:lnTo>
                    <a:pt x="174" y="374"/>
                  </a:lnTo>
                  <a:lnTo>
                    <a:pt x="175" y="376"/>
                  </a:lnTo>
                  <a:lnTo>
                    <a:pt x="177" y="378"/>
                  </a:lnTo>
                  <a:lnTo>
                    <a:pt x="179" y="379"/>
                  </a:lnTo>
                  <a:lnTo>
                    <a:pt x="181" y="379"/>
                  </a:lnTo>
                  <a:lnTo>
                    <a:pt x="182" y="375"/>
                  </a:lnTo>
                  <a:lnTo>
                    <a:pt x="184" y="375"/>
                  </a:lnTo>
                  <a:lnTo>
                    <a:pt x="187" y="375"/>
                  </a:lnTo>
                  <a:lnTo>
                    <a:pt x="188" y="376"/>
                  </a:lnTo>
                  <a:lnTo>
                    <a:pt x="190" y="377"/>
                  </a:lnTo>
                  <a:lnTo>
                    <a:pt x="190" y="381"/>
                  </a:lnTo>
                  <a:lnTo>
                    <a:pt x="190" y="385"/>
                  </a:lnTo>
                  <a:lnTo>
                    <a:pt x="191" y="388"/>
                  </a:lnTo>
                  <a:lnTo>
                    <a:pt x="194" y="389"/>
                  </a:lnTo>
                  <a:lnTo>
                    <a:pt x="195" y="387"/>
                  </a:lnTo>
                  <a:lnTo>
                    <a:pt x="194" y="383"/>
                  </a:lnTo>
                  <a:lnTo>
                    <a:pt x="194" y="381"/>
                  </a:lnTo>
                  <a:lnTo>
                    <a:pt x="194" y="377"/>
                  </a:lnTo>
                  <a:lnTo>
                    <a:pt x="202" y="377"/>
                  </a:lnTo>
                  <a:lnTo>
                    <a:pt x="203" y="382"/>
                  </a:lnTo>
                  <a:lnTo>
                    <a:pt x="201" y="389"/>
                  </a:lnTo>
                  <a:lnTo>
                    <a:pt x="202" y="394"/>
                  </a:lnTo>
                  <a:lnTo>
                    <a:pt x="206" y="397"/>
                  </a:lnTo>
                  <a:lnTo>
                    <a:pt x="207" y="392"/>
                  </a:lnTo>
                  <a:lnTo>
                    <a:pt x="207" y="387"/>
                  </a:lnTo>
                  <a:lnTo>
                    <a:pt x="206" y="382"/>
                  </a:lnTo>
                  <a:lnTo>
                    <a:pt x="207" y="378"/>
                  </a:lnTo>
                  <a:lnTo>
                    <a:pt x="210" y="378"/>
                  </a:lnTo>
                  <a:lnTo>
                    <a:pt x="212" y="378"/>
                  </a:lnTo>
                  <a:lnTo>
                    <a:pt x="214" y="379"/>
                  </a:lnTo>
                  <a:lnTo>
                    <a:pt x="217" y="379"/>
                  </a:lnTo>
                  <a:lnTo>
                    <a:pt x="216" y="385"/>
                  </a:lnTo>
                  <a:lnTo>
                    <a:pt x="214" y="392"/>
                  </a:lnTo>
                  <a:lnTo>
                    <a:pt x="214" y="397"/>
                  </a:lnTo>
                  <a:lnTo>
                    <a:pt x="214" y="404"/>
                  </a:lnTo>
                  <a:lnTo>
                    <a:pt x="216" y="405"/>
                  </a:lnTo>
                  <a:lnTo>
                    <a:pt x="217" y="406"/>
                  </a:lnTo>
                  <a:lnTo>
                    <a:pt x="218" y="406"/>
                  </a:lnTo>
                  <a:lnTo>
                    <a:pt x="220" y="405"/>
                  </a:lnTo>
                  <a:lnTo>
                    <a:pt x="219" y="381"/>
                  </a:lnTo>
                  <a:lnTo>
                    <a:pt x="221" y="379"/>
                  </a:lnTo>
                  <a:lnTo>
                    <a:pt x="223" y="379"/>
                  </a:lnTo>
                  <a:lnTo>
                    <a:pt x="226" y="380"/>
                  </a:lnTo>
                  <a:lnTo>
                    <a:pt x="229" y="379"/>
                  </a:lnTo>
                  <a:lnTo>
                    <a:pt x="229" y="381"/>
                  </a:lnTo>
                  <a:lnTo>
                    <a:pt x="227" y="388"/>
                  </a:lnTo>
                  <a:lnTo>
                    <a:pt x="225" y="396"/>
                  </a:lnTo>
                  <a:lnTo>
                    <a:pt x="225" y="403"/>
                  </a:lnTo>
                  <a:lnTo>
                    <a:pt x="225" y="411"/>
                  </a:lnTo>
                  <a:lnTo>
                    <a:pt x="226" y="412"/>
                  </a:lnTo>
                  <a:lnTo>
                    <a:pt x="227" y="413"/>
                  </a:lnTo>
                  <a:lnTo>
                    <a:pt x="228" y="415"/>
                  </a:lnTo>
                  <a:lnTo>
                    <a:pt x="229" y="415"/>
                  </a:lnTo>
                  <a:lnTo>
                    <a:pt x="230" y="414"/>
                  </a:lnTo>
                  <a:lnTo>
                    <a:pt x="230" y="405"/>
                  </a:lnTo>
                  <a:lnTo>
                    <a:pt x="230" y="397"/>
                  </a:lnTo>
                  <a:lnTo>
                    <a:pt x="231" y="389"/>
                  </a:lnTo>
                  <a:lnTo>
                    <a:pt x="233" y="381"/>
                  </a:lnTo>
                  <a:lnTo>
                    <a:pt x="243" y="382"/>
                  </a:lnTo>
                  <a:lnTo>
                    <a:pt x="254" y="383"/>
                  </a:lnTo>
                  <a:lnTo>
                    <a:pt x="264" y="384"/>
                  </a:lnTo>
                  <a:lnTo>
                    <a:pt x="274" y="385"/>
                  </a:lnTo>
                  <a:lnTo>
                    <a:pt x="284" y="386"/>
                  </a:lnTo>
                  <a:lnTo>
                    <a:pt x="294" y="388"/>
                  </a:lnTo>
                  <a:lnTo>
                    <a:pt x="305" y="389"/>
                  </a:lnTo>
                  <a:lnTo>
                    <a:pt x="315" y="390"/>
                  </a:lnTo>
                  <a:lnTo>
                    <a:pt x="324" y="392"/>
                  </a:lnTo>
                  <a:lnTo>
                    <a:pt x="334" y="393"/>
                  </a:lnTo>
                  <a:lnTo>
                    <a:pt x="344" y="394"/>
                  </a:lnTo>
                  <a:lnTo>
                    <a:pt x="354" y="395"/>
                  </a:lnTo>
                  <a:lnTo>
                    <a:pt x="363" y="396"/>
                  </a:lnTo>
                  <a:lnTo>
                    <a:pt x="373" y="397"/>
                  </a:lnTo>
                  <a:lnTo>
                    <a:pt x="382" y="398"/>
                  </a:lnTo>
                  <a:lnTo>
                    <a:pt x="392" y="400"/>
                  </a:lnTo>
                  <a:lnTo>
                    <a:pt x="399" y="404"/>
                  </a:lnTo>
                  <a:lnTo>
                    <a:pt x="407" y="407"/>
                  </a:lnTo>
                  <a:lnTo>
                    <a:pt x="414" y="410"/>
                  </a:lnTo>
                  <a:lnTo>
                    <a:pt x="422" y="412"/>
                  </a:lnTo>
                  <a:lnTo>
                    <a:pt x="430" y="413"/>
                  </a:lnTo>
                  <a:lnTo>
                    <a:pt x="438" y="415"/>
                  </a:lnTo>
                  <a:lnTo>
                    <a:pt x="447" y="415"/>
                  </a:lnTo>
                  <a:lnTo>
                    <a:pt x="456" y="415"/>
                  </a:lnTo>
                  <a:lnTo>
                    <a:pt x="453" y="413"/>
                  </a:lnTo>
                  <a:lnTo>
                    <a:pt x="449" y="413"/>
                  </a:lnTo>
                  <a:lnTo>
                    <a:pt x="445" y="413"/>
                  </a:lnTo>
                  <a:lnTo>
                    <a:pt x="442" y="412"/>
                  </a:lnTo>
                  <a:lnTo>
                    <a:pt x="435" y="411"/>
                  </a:lnTo>
                  <a:lnTo>
                    <a:pt x="429" y="409"/>
                  </a:lnTo>
                  <a:lnTo>
                    <a:pt x="423" y="408"/>
                  </a:lnTo>
                  <a:lnTo>
                    <a:pt x="416" y="407"/>
                  </a:lnTo>
                  <a:lnTo>
                    <a:pt x="410" y="405"/>
                  </a:lnTo>
                  <a:lnTo>
                    <a:pt x="404" y="402"/>
                  </a:lnTo>
                  <a:lnTo>
                    <a:pt x="399" y="400"/>
                  </a:lnTo>
                  <a:lnTo>
                    <a:pt x="393" y="396"/>
                  </a:lnTo>
                  <a:lnTo>
                    <a:pt x="387" y="395"/>
                  </a:lnTo>
                  <a:lnTo>
                    <a:pt x="379" y="394"/>
                  </a:lnTo>
                  <a:lnTo>
                    <a:pt x="372" y="393"/>
                  </a:lnTo>
                  <a:lnTo>
                    <a:pt x="365" y="393"/>
                  </a:lnTo>
                  <a:lnTo>
                    <a:pt x="357" y="392"/>
                  </a:lnTo>
                  <a:lnTo>
                    <a:pt x="350" y="391"/>
                  </a:lnTo>
                  <a:lnTo>
                    <a:pt x="343" y="390"/>
                  </a:lnTo>
                  <a:lnTo>
                    <a:pt x="335" y="389"/>
                  </a:lnTo>
                  <a:lnTo>
                    <a:pt x="328" y="388"/>
                  </a:lnTo>
                  <a:lnTo>
                    <a:pt x="320" y="388"/>
                  </a:lnTo>
                  <a:lnTo>
                    <a:pt x="313" y="386"/>
                  </a:lnTo>
                  <a:lnTo>
                    <a:pt x="306" y="386"/>
                  </a:lnTo>
                  <a:lnTo>
                    <a:pt x="298" y="385"/>
                  </a:lnTo>
                  <a:lnTo>
                    <a:pt x="291" y="384"/>
                  </a:lnTo>
                  <a:lnTo>
                    <a:pt x="284" y="383"/>
                  </a:lnTo>
                  <a:lnTo>
                    <a:pt x="277" y="382"/>
                  </a:lnTo>
                  <a:lnTo>
                    <a:pt x="263" y="381"/>
                  </a:lnTo>
                  <a:lnTo>
                    <a:pt x="250" y="379"/>
                  </a:lnTo>
                  <a:lnTo>
                    <a:pt x="237" y="378"/>
                  </a:lnTo>
                  <a:lnTo>
                    <a:pt x="224" y="376"/>
                  </a:lnTo>
                  <a:lnTo>
                    <a:pt x="210" y="374"/>
                  </a:lnTo>
                  <a:lnTo>
                    <a:pt x="197" y="373"/>
                  </a:lnTo>
                  <a:lnTo>
                    <a:pt x="183" y="372"/>
                  </a:lnTo>
                  <a:lnTo>
                    <a:pt x="169" y="370"/>
                  </a:lnTo>
                  <a:lnTo>
                    <a:pt x="156" y="369"/>
                  </a:lnTo>
                  <a:lnTo>
                    <a:pt x="142" y="367"/>
                  </a:lnTo>
                  <a:lnTo>
                    <a:pt x="129" y="366"/>
                  </a:lnTo>
                  <a:lnTo>
                    <a:pt x="115" y="364"/>
                  </a:lnTo>
                  <a:lnTo>
                    <a:pt x="102" y="363"/>
                  </a:lnTo>
                  <a:lnTo>
                    <a:pt x="89" y="362"/>
                  </a:lnTo>
                  <a:lnTo>
                    <a:pt x="75" y="360"/>
                  </a:lnTo>
                  <a:lnTo>
                    <a:pt x="62" y="359"/>
                  </a:lnTo>
                  <a:lnTo>
                    <a:pt x="59" y="355"/>
                  </a:lnTo>
                  <a:lnTo>
                    <a:pt x="57" y="351"/>
                  </a:lnTo>
                  <a:lnTo>
                    <a:pt x="57" y="347"/>
                  </a:lnTo>
                  <a:lnTo>
                    <a:pt x="58" y="343"/>
                  </a:lnTo>
                  <a:lnTo>
                    <a:pt x="60" y="340"/>
                  </a:lnTo>
                  <a:lnTo>
                    <a:pt x="62" y="339"/>
                  </a:lnTo>
                  <a:lnTo>
                    <a:pt x="64" y="337"/>
                  </a:lnTo>
                  <a:lnTo>
                    <a:pt x="66" y="336"/>
                  </a:lnTo>
                  <a:lnTo>
                    <a:pt x="69" y="334"/>
                  </a:lnTo>
                  <a:lnTo>
                    <a:pt x="71" y="332"/>
                  </a:lnTo>
                  <a:lnTo>
                    <a:pt x="73" y="331"/>
                  </a:lnTo>
                  <a:lnTo>
                    <a:pt x="75" y="329"/>
                  </a:lnTo>
                  <a:lnTo>
                    <a:pt x="76" y="320"/>
                  </a:lnTo>
                  <a:lnTo>
                    <a:pt x="76" y="312"/>
                  </a:lnTo>
                  <a:lnTo>
                    <a:pt x="74" y="303"/>
                  </a:lnTo>
                  <a:lnTo>
                    <a:pt x="71" y="295"/>
                  </a:lnTo>
                  <a:lnTo>
                    <a:pt x="73" y="293"/>
                  </a:lnTo>
                  <a:lnTo>
                    <a:pt x="75" y="291"/>
                  </a:lnTo>
                  <a:lnTo>
                    <a:pt x="77" y="289"/>
                  </a:lnTo>
                  <a:lnTo>
                    <a:pt x="79" y="288"/>
                  </a:lnTo>
                  <a:lnTo>
                    <a:pt x="81" y="286"/>
                  </a:lnTo>
                  <a:lnTo>
                    <a:pt x="84" y="285"/>
                  </a:lnTo>
                  <a:lnTo>
                    <a:pt x="86" y="283"/>
                  </a:lnTo>
                  <a:lnTo>
                    <a:pt x="88" y="282"/>
                  </a:lnTo>
                  <a:lnTo>
                    <a:pt x="90" y="280"/>
                  </a:lnTo>
                  <a:lnTo>
                    <a:pt x="92" y="278"/>
                  </a:lnTo>
                  <a:lnTo>
                    <a:pt x="93" y="276"/>
                  </a:lnTo>
                  <a:lnTo>
                    <a:pt x="96" y="275"/>
                  </a:lnTo>
                  <a:lnTo>
                    <a:pt x="96" y="274"/>
                  </a:lnTo>
                  <a:lnTo>
                    <a:pt x="97" y="274"/>
                  </a:lnTo>
                  <a:lnTo>
                    <a:pt x="97" y="273"/>
                  </a:lnTo>
                  <a:lnTo>
                    <a:pt x="98" y="273"/>
                  </a:lnTo>
                  <a:lnTo>
                    <a:pt x="99" y="273"/>
                  </a:lnTo>
                  <a:lnTo>
                    <a:pt x="99" y="272"/>
                  </a:lnTo>
                  <a:lnTo>
                    <a:pt x="100" y="272"/>
                  </a:lnTo>
                  <a:lnTo>
                    <a:pt x="101" y="272"/>
                  </a:lnTo>
                  <a:lnTo>
                    <a:pt x="103" y="272"/>
                  </a:lnTo>
                  <a:lnTo>
                    <a:pt x="103" y="270"/>
                  </a:lnTo>
                  <a:lnTo>
                    <a:pt x="104" y="270"/>
                  </a:lnTo>
                  <a:lnTo>
                    <a:pt x="105" y="270"/>
                  </a:lnTo>
                  <a:lnTo>
                    <a:pt x="106" y="270"/>
                  </a:lnTo>
                  <a:lnTo>
                    <a:pt x="107" y="269"/>
                  </a:lnTo>
                  <a:lnTo>
                    <a:pt x="107" y="268"/>
                  </a:lnTo>
                  <a:lnTo>
                    <a:pt x="108" y="268"/>
                  </a:lnTo>
                  <a:lnTo>
                    <a:pt x="108" y="267"/>
                  </a:lnTo>
                  <a:lnTo>
                    <a:pt x="108" y="266"/>
                  </a:lnTo>
                  <a:lnTo>
                    <a:pt x="109" y="266"/>
                  </a:lnTo>
                  <a:lnTo>
                    <a:pt x="110" y="266"/>
                  </a:lnTo>
                  <a:lnTo>
                    <a:pt x="110" y="265"/>
                  </a:lnTo>
                  <a:lnTo>
                    <a:pt x="110" y="264"/>
                  </a:lnTo>
                  <a:lnTo>
                    <a:pt x="111" y="264"/>
                  </a:lnTo>
                  <a:lnTo>
                    <a:pt x="112" y="264"/>
                  </a:lnTo>
                  <a:lnTo>
                    <a:pt x="114" y="264"/>
                  </a:lnTo>
                  <a:lnTo>
                    <a:pt x="115" y="264"/>
                  </a:lnTo>
                  <a:lnTo>
                    <a:pt x="115" y="262"/>
                  </a:lnTo>
                  <a:lnTo>
                    <a:pt x="116" y="262"/>
                  </a:lnTo>
                  <a:lnTo>
                    <a:pt x="116" y="261"/>
                  </a:lnTo>
                  <a:lnTo>
                    <a:pt x="116" y="260"/>
                  </a:lnTo>
                  <a:lnTo>
                    <a:pt x="117" y="260"/>
                  </a:lnTo>
                  <a:lnTo>
                    <a:pt x="118" y="260"/>
                  </a:lnTo>
                  <a:lnTo>
                    <a:pt x="118" y="258"/>
                  </a:lnTo>
                  <a:lnTo>
                    <a:pt x="119" y="258"/>
                  </a:lnTo>
                  <a:lnTo>
                    <a:pt x="120" y="258"/>
                  </a:lnTo>
                  <a:lnTo>
                    <a:pt x="120" y="257"/>
                  </a:lnTo>
                  <a:lnTo>
                    <a:pt x="120" y="256"/>
                  </a:lnTo>
                  <a:lnTo>
                    <a:pt x="121" y="256"/>
                  </a:lnTo>
                  <a:lnTo>
                    <a:pt x="122" y="256"/>
                  </a:lnTo>
                  <a:lnTo>
                    <a:pt x="123" y="256"/>
                  </a:lnTo>
                  <a:lnTo>
                    <a:pt x="123" y="254"/>
                  </a:lnTo>
                  <a:lnTo>
                    <a:pt x="124" y="254"/>
                  </a:lnTo>
                  <a:lnTo>
                    <a:pt x="125" y="254"/>
                  </a:lnTo>
                  <a:lnTo>
                    <a:pt x="125" y="252"/>
                  </a:lnTo>
                  <a:lnTo>
                    <a:pt x="126" y="252"/>
                  </a:lnTo>
                  <a:lnTo>
                    <a:pt x="127" y="252"/>
                  </a:lnTo>
                  <a:lnTo>
                    <a:pt x="127" y="250"/>
                  </a:lnTo>
                  <a:lnTo>
                    <a:pt x="128" y="250"/>
                  </a:lnTo>
                  <a:lnTo>
                    <a:pt x="129" y="250"/>
                  </a:lnTo>
                  <a:lnTo>
                    <a:pt x="130" y="250"/>
                  </a:lnTo>
                  <a:lnTo>
                    <a:pt x="131" y="250"/>
                  </a:lnTo>
                  <a:lnTo>
                    <a:pt x="131" y="248"/>
                  </a:lnTo>
                  <a:lnTo>
                    <a:pt x="132" y="248"/>
                  </a:lnTo>
                  <a:lnTo>
                    <a:pt x="133" y="248"/>
                  </a:lnTo>
                  <a:lnTo>
                    <a:pt x="134" y="248"/>
                  </a:lnTo>
                  <a:lnTo>
                    <a:pt x="135" y="247"/>
                  </a:lnTo>
                  <a:lnTo>
                    <a:pt x="135" y="246"/>
                  </a:lnTo>
                  <a:lnTo>
                    <a:pt x="136" y="246"/>
                  </a:lnTo>
                  <a:lnTo>
                    <a:pt x="137" y="246"/>
                  </a:lnTo>
                  <a:lnTo>
                    <a:pt x="138" y="246"/>
                  </a:lnTo>
                  <a:lnTo>
                    <a:pt x="139" y="245"/>
                  </a:lnTo>
                  <a:lnTo>
                    <a:pt x="139" y="244"/>
                  </a:lnTo>
                  <a:lnTo>
                    <a:pt x="140" y="244"/>
                  </a:lnTo>
                  <a:lnTo>
                    <a:pt x="141" y="244"/>
                  </a:lnTo>
                  <a:lnTo>
                    <a:pt x="141" y="243"/>
                  </a:lnTo>
                  <a:lnTo>
                    <a:pt x="141" y="242"/>
                  </a:lnTo>
                  <a:lnTo>
                    <a:pt x="142" y="241"/>
                  </a:lnTo>
                  <a:lnTo>
                    <a:pt x="142" y="240"/>
                  </a:lnTo>
                  <a:lnTo>
                    <a:pt x="144" y="240"/>
                  </a:lnTo>
                  <a:lnTo>
                    <a:pt x="145" y="240"/>
                  </a:lnTo>
                  <a:lnTo>
                    <a:pt x="146" y="240"/>
                  </a:lnTo>
                  <a:lnTo>
                    <a:pt x="147" y="240"/>
                  </a:lnTo>
                  <a:lnTo>
                    <a:pt x="147" y="238"/>
                  </a:lnTo>
                  <a:lnTo>
                    <a:pt x="148" y="238"/>
                  </a:lnTo>
                  <a:lnTo>
                    <a:pt x="149" y="238"/>
                  </a:lnTo>
                  <a:lnTo>
                    <a:pt x="150" y="237"/>
                  </a:lnTo>
                  <a:lnTo>
                    <a:pt x="150" y="235"/>
                  </a:lnTo>
                  <a:lnTo>
                    <a:pt x="152" y="235"/>
                  </a:lnTo>
                  <a:lnTo>
                    <a:pt x="153" y="235"/>
                  </a:lnTo>
                  <a:lnTo>
                    <a:pt x="154" y="235"/>
                  </a:lnTo>
                  <a:lnTo>
                    <a:pt x="154" y="234"/>
                  </a:lnTo>
                  <a:lnTo>
                    <a:pt x="156" y="234"/>
                  </a:lnTo>
                  <a:lnTo>
                    <a:pt x="157" y="233"/>
                  </a:lnTo>
                  <a:lnTo>
                    <a:pt x="157" y="231"/>
                  </a:lnTo>
                  <a:lnTo>
                    <a:pt x="157" y="230"/>
                  </a:lnTo>
                  <a:lnTo>
                    <a:pt x="158" y="230"/>
                  </a:lnTo>
                  <a:lnTo>
                    <a:pt x="159" y="230"/>
                  </a:lnTo>
                  <a:lnTo>
                    <a:pt x="159" y="229"/>
                  </a:lnTo>
                  <a:lnTo>
                    <a:pt x="159" y="228"/>
                  </a:lnTo>
                  <a:lnTo>
                    <a:pt x="160" y="228"/>
                  </a:lnTo>
                  <a:lnTo>
                    <a:pt x="161" y="228"/>
                  </a:lnTo>
                  <a:lnTo>
                    <a:pt x="162" y="228"/>
                  </a:lnTo>
                  <a:lnTo>
                    <a:pt x="163" y="227"/>
                  </a:lnTo>
                  <a:lnTo>
                    <a:pt x="163" y="226"/>
                  </a:lnTo>
                  <a:lnTo>
                    <a:pt x="164" y="226"/>
                  </a:lnTo>
                  <a:lnTo>
                    <a:pt x="165" y="226"/>
                  </a:lnTo>
                  <a:lnTo>
                    <a:pt x="165" y="225"/>
                  </a:lnTo>
                  <a:lnTo>
                    <a:pt x="165" y="224"/>
                  </a:lnTo>
                  <a:lnTo>
                    <a:pt x="166" y="224"/>
                  </a:lnTo>
                  <a:lnTo>
                    <a:pt x="167" y="224"/>
                  </a:lnTo>
                  <a:lnTo>
                    <a:pt x="168" y="224"/>
                  </a:lnTo>
                  <a:lnTo>
                    <a:pt x="169" y="223"/>
                  </a:lnTo>
                  <a:lnTo>
                    <a:pt x="169" y="222"/>
                  </a:lnTo>
                  <a:lnTo>
                    <a:pt x="170" y="222"/>
                  </a:lnTo>
                  <a:lnTo>
                    <a:pt x="171" y="222"/>
                  </a:lnTo>
                  <a:lnTo>
                    <a:pt x="171" y="221"/>
                  </a:lnTo>
                  <a:lnTo>
                    <a:pt x="171" y="219"/>
                  </a:lnTo>
                  <a:lnTo>
                    <a:pt x="171" y="218"/>
                  </a:lnTo>
                  <a:lnTo>
                    <a:pt x="172" y="218"/>
                  </a:lnTo>
                  <a:lnTo>
                    <a:pt x="173" y="218"/>
                  </a:lnTo>
                  <a:lnTo>
                    <a:pt x="173" y="216"/>
                  </a:lnTo>
                  <a:lnTo>
                    <a:pt x="174" y="216"/>
                  </a:lnTo>
                  <a:lnTo>
                    <a:pt x="175" y="216"/>
                  </a:lnTo>
                  <a:lnTo>
                    <a:pt x="175" y="215"/>
                  </a:lnTo>
                  <a:lnTo>
                    <a:pt x="175" y="214"/>
                  </a:lnTo>
                  <a:lnTo>
                    <a:pt x="176" y="214"/>
                  </a:lnTo>
                  <a:lnTo>
                    <a:pt x="177" y="214"/>
                  </a:lnTo>
                  <a:lnTo>
                    <a:pt x="177" y="212"/>
                  </a:lnTo>
                  <a:lnTo>
                    <a:pt x="178" y="212"/>
                  </a:lnTo>
                  <a:lnTo>
                    <a:pt x="179" y="212"/>
                  </a:lnTo>
                  <a:lnTo>
                    <a:pt x="179" y="211"/>
                  </a:lnTo>
                  <a:lnTo>
                    <a:pt x="179" y="210"/>
                  </a:lnTo>
                  <a:lnTo>
                    <a:pt x="180" y="210"/>
                  </a:lnTo>
                  <a:lnTo>
                    <a:pt x="181" y="210"/>
                  </a:lnTo>
                  <a:lnTo>
                    <a:pt x="181" y="209"/>
                  </a:lnTo>
                  <a:lnTo>
                    <a:pt x="181" y="208"/>
                  </a:lnTo>
                  <a:lnTo>
                    <a:pt x="182" y="208"/>
                  </a:lnTo>
                  <a:lnTo>
                    <a:pt x="182" y="207"/>
                  </a:lnTo>
                  <a:lnTo>
                    <a:pt x="183" y="207"/>
                  </a:lnTo>
                  <a:lnTo>
                    <a:pt x="183" y="206"/>
                  </a:lnTo>
                  <a:lnTo>
                    <a:pt x="184" y="206"/>
                  </a:lnTo>
                  <a:lnTo>
                    <a:pt x="185" y="205"/>
                  </a:lnTo>
                  <a:lnTo>
                    <a:pt x="185" y="204"/>
                  </a:lnTo>
                  <a:lnTo>
                    <a:pt x="186" y="203"/>
                  </a:lnTo>
                  <a:lnTo>
                    <a:pt x="188" y="203"/>
                  </a:lnTo>
                  <a:lnTo>
                    <a:pt x="189" y="202"/>
                  </a:lnTo>
                  <a:lnTo>
                    <a:pt x="195" y="197"/>
                  </a:lnTo>
                  <a:lnTo>
                    <a:pt x="201" y="192"/>
                  </a:lnTo>
                  <a:lnTo>
                    <a:pt x="206" y="187"/>
                  </a:lnTo>
                  <a:lnTo>
                    <a:pt x="211" y="182"/>
                  </a:lnTo>
                  <a:lnTo>
                    <a:pt x="217" y="177"/>
                  </a:lnTo>
                  <a:lnTo>
                    <a:pt x="222" y="171"/>
                  </a:lnTo>
                  <a:lnTo>
                    <a:pt x="228" y="166"/>
                  </a:lnTo>
                  <a:lnTo>
                    <a:pt x="234" y="161"/>
                  </a:lnTo>
                  <a:lnTo>
                    <a:pt x="230" y="158"/>
                  </a:lnTo>
                  <a:lnTo>
                    <a:pt x="226" y="157"/>
                  </a:lnTo>
                  <a:lnTo>
                    <a:pt x="222" y="157"/>
                  </a:lnTo>
                  <a:lnTo>
                    <a:pt x="218" y="155"/>
                  </a:lnTo>
                  <a:lnTo>
                    <a:pt x="215" y="154"/>
                  </a:lnTo>
                  <a:lnTo>
                    <a:pt x="211" y="153"/>
                  </a:lnTo>
                  <a:lnTo>
                    <a:pt x="207" y="151"/>
                  </a:lnTo>
                  <a:lnTo>
                    <a:pt x="207" y="147"/>
                  </a:lnTo>
                  <a:lnTo>
                    <a:pt x="201" y="148"/>
                  </a:lnTo>
                  <a:lnTo>
                    <a:pt x="196" y="147"/>
                  </a:lnTo>
                  <a:lnTo>
                    <a:pt x="191" y="146"/>
                  </a:lnTo>
                  <a:lnTo>
                    <a:pt x="186" y="145"/>
                  </a:lnTo>
                  <a:lnTo>
                    <a:pt x="180" y="143"/>
                  </a:lnTo>
                  <a:lnTo>
                    <a:pt x="175" y="141"/>
                  </a:lnTo>
                  <a:lnTo>
                    <a:pt x="170" y="139"/>
                  </a:lnTo>
                  <a:lnTo>
                    <a:pt x="165" y="138"/>
                  </a:lnTo>
                  <a:lnTo>
                    <a:pt x="122" y="127"/>
                  </a:lnTo>
                  <a:lnTo>
                    <a:pt x="120" y="126"/>
                  </a:lnTo>
                  <a:lnTo>
                    <a:pt x="118" y="125"/>
                  </a:lnTo>
                  <a:lnTo>
                    <a:pt x="115" y="124"/>
                  </a:lnTo>
                  <a:lnTo>
                    <a:pt x="113" y="124"/>
                  </a:lnTo>
                  <a:lnTo>
                    <a:pt x="111" y="123"/>
                  </a:lnTo>
                  <a:lnTo>
                    <a:pt x="109" y="122"/>
                  </a:lnTo>
                  <a:lnTo>
                    <a:pt x="107" y="121"/>
                  </a:lnTo>
                  <a:lnTo>
                    <a:pt x="104" y="121"/>
                  </a:lnTo>
                  <a:lnTo>
                    <a:pt x="102" y="121"/>
                  </a:lnTo>
                  <a:lnTo>
                    <a:pt x="100" y="120"/>
                  </a:lnTo>
                  <a:lnTo>
                    <a:pt x="97" y="120"/>
                  </a:lnTo>
                  <a:lnTo>
                    <a:pt x="95" y="119"/>
                  </a:lnTo>
                  <a:lnTo>
                    <a:pt x="93" y="119"/>
                  </a:lnTo>
                  <a:lnTo>
                    <a:pt x="91" y="117"/>
                  </a:lnTo>
                  <a:lnTo>
                    <a:pt x="88" y="116"/>
                  </a:lnTo>
                  <a:lnTo>
                    <a:pt x="87" y="115"/>
                  </a:lnTo>
                  <a:lnTo>
                    <a:pt x="87" y="82"/>
                  </a:lnTo>
                  <a:lnTo>
                    <a:pt x="92" y="79"/>
                  </a:lnTo>
                  <a:lnTo>
                    <a:pt x="97" y="77"/>
                  </a:lnTo>
                  <a:lnTo>
                    <a:pt x="103" y="75"/>
                  </a:lnTo>
                  <a:lnTo>
                    <a:pt x="107" y="73"/>
                  </a:lnTo>
                  <a:lnTo>
                    <a:pt x="112" y="71"/>
                  </a:lnTo>
                  <a:lnTo>
                    <a:pt x="118" y="69"/>
                  </a:lnTo>
                  <a:lnTo>
                    <a:pt x="122" y="66"/>
                  </a:lnTo>
                  <a:lnTo>
                    <a:pt x="127" y="64"/>
                  </a:lnTo>
                  <a:lnTo>
                    <a:pt x="131" y="62"/>
                  </a:lnTo>
                  <a:lnTo>
                    <a:pt x="134" y="62"/>
                  </a:lnTo>
                  <a:lnTo>
                    <a:pt x="137" y="60"/>
                  </a:lnTo>
                  <a:lnTo>
                    <a:pt x="139" y="56"/>
                  </a:lnTo>
                  <a:lnTo>
                    <a:pt x="139" y="50"/>
                  </a:lnTo>
                  <a:lnTo>
                    <a:pt x="139" y="44"/>
                  </a:lnTo>
                  <a:lnTo>
                    <a:pt x="141" y="39"/>
                  </a:lnTo>
                  <a:lnTo>
                    <a:pt x="144" y="33"/>
                  </a:lnTo>
                  <a:lnTo>
                    <a:pt x="145" y="34"/>
                  </a:lnTo>
                  <a:lnTo>
                    <a:pt x="147" y="33"/>
                  </a:lnTo>
                  <a:lnTo>
                    <a:pt x="148" y="33"/>
                  </a:lnTo>
                  <a:lnTo>
                    <a:pt x="149" y="32"/>
                  </a:lnTo>
                  <a:lnTo>
                    <a:pt x="157" y="30"/>
                  </a:lnTo>
                  <a:lnTo>
                    <a:pt x="164" y="28"/>
                  </a:lnTo>
                  <a:lnTo>
                    <a:pt x="171" y="26"/>
                  </a:lnTo>
                  <a:lnTo>
                    <a:pt x="178" y="24"/>
                  </a:lnTo>
                  <a:lnTo>
                    <a:pt x="185" y="22"/>
                  </a:lnTo>
                  <a:lnTo>
                    <a:pt x="192" y="20"/>
                  </a:lnTo>
                  <a:lnTo>
                    <a:pt x="199" y="18"/>
                  </a:lnTo>
                  <a:lnTo>
                    <a:pt x="206" y="16"/>
                  </a:lnTo>
                  <a:lnTo>
                    <a:pt x="213" y="13"/>
                  </a:lnTo>
                  <a:lnTo>
                    <a:pt x="220" y="11"/>
                  </a:lnTo>
                  <a:lnTo>
                    <a:pt x="227" y="9"/>
                  </a:lnTo>
                  <a:lnTo>
                    <a:pt x="234" y="7"/>
                  </a:lnTo>
                  <a:lnTo>
                    <a:pt x="241" y="5"/>
                  </a:lnTo>
                  <a:lnTo>
                    <a:pt x="248" y="3"/>
                  </a:lnTo>
                  <a:lnTo>
                    <a:pt x="255" y="2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6" y="0"/>
                  </a:lnTo>
                  <a:lnTo>
                    <a:pt x="282" y="1"/>
                  </a:lnTo>
                  <a:lnTo>
                    <a:pt x="289" y="1"/>
                  </a:lnTo>
                  <a:lnTo>
                    <a:pt x="295" y="2"/>
                  </a:lnTo>
                  <a:lnTo>
                    <a:pt x="301" y="2"/>
                  </a:lnTo>
                  <a:lnTo>
                    <a:pt x="308" y="3"/>
                  </a:lnTo>
                  <a:lnTo>
                    <a:pt x="314" y="4"/>
                  </a:lnTo>
                  <a:lnTo>
                    <a:pt x="320" y="5"/>
                  </a:lnTo>
                  <a:lnTo>
                    <a:pt x="327" y="6"/>
                  </a:lnTo>
                  <a:lnTo>
                    <a:pt x="332" y="6"/>
                  </a:lnTo>
                  <a:lnTo>
                    <a:pt x="339" y="7"/>
                  </a:lnTo>
                  <a:lnTo>
                    <a:pt x="345" y="9"/>
                  </a:lnTo>
                  <a:lnTo>
                    <a:pt x="351" y="10"/>
                  </a:lnTo>
                  <a:lnTo>
                    <a:pt x="357" y="10"/>
                  </a:lnTo>
                  <a:lnTo>
                    <a:pt x="363" y="11"/>
                  </a:lnTo>
                  <a:lnTo>
                    <a:pt x="370" y="13"/>
                  </a:lnTo>
                  <a:lnTo>
                    <a:pt x="376" y="14"/>
                  </a:lnTo>
                  <a:lnTo>
                    <a:pt x="383" y="14"/>
                  </a:lnTo>
                  <a:lnTo>
                    <a:pt x="390" y="15"/>
                  </a:lnTo>
                  <a:lnTo>
                    <a:pt x="396" y="16"/>
                  </a:lnTo>
                  <a:lnTo>
                    <a:pt x="403" y="16"/>
                  </a:lnTo>
                  <a:lnTo>
                    <a:pt x="410" y="17"/>
                  </a:lnTo>
                  <a:lnTo>
                    <a:pt x="416" y="18"/>
                  </a:lnTo>
                  <a:lnTo>
                    <a:pt x="418" y="22"/>
                  </a:lnTo>
                  <a:lnTo>
                    <a:pt x="416" y="26"/>
                  </a:lnTo>
                  <a:lnTo>
                    <a:pt x="413" y="29"/>
                  </a:lnTo>
                  <a:lnTo>
                    <a:pt x="412" y="33"/>
                  </a:lnTo>
                  <a:lnTo>
                    <a:pt x="410" y="38"/>
                  </a:lnTo>
                  <a:lnTo>
                    <a:pt x="409" y="43"/>
                  </a:lnTo>
                  <a:lnTo>
                    <a:pt x="410" y="47"/>
                  </a:lnTo>
                  <a:lnTo>
                    <a:pt x="411" y="52"/>
                  </a:lnTo>
                  <a:lnTo>
                    <a:pt x="412" y="52"/>
                  </a:lnTo>
                  <a:lnTo>
                    <a:pt x="413" y="52"/>
                  </a:lnTo>
                  <a:lnTo>
                    <a:pt x="414" y="53"/>
                  </a:lnTo>
                  <a:lnTo>
                    <a:pt x="413" y="60"/>
                  </a:lnTo>
                  <a:lnTo>
                    <a:pt x="410" y="62"/>
                  </a:lnTo>
                  <a:lnTo>
                    <a:pt x="407" y="63"/>
                  </a:lnTo>
                  <a:lnTo>
                    <a:pt x="403" y="64"/>
                  </a:lnTo>
                  <a:lnTo>
                    <a:pt x="400" y="66"/>
                  </a:lnTo>
                  <a:lnTo>
                    <a:pt x="397" y="67"/>
                  </a:lnTo>
                  <a:lnTo>
                    <a:pt x="393" y="69"/>
                  </a:lnTo>
                  <a:lnTo>
                    <a:pt x="390" y="70"/>
                  </a:lnTo>
                  <a:lnTo>
                    <a:pt x="387" y="71"/>
                  </a:lnTo>
                  <a:lnTo>
                    <a:pt x="389" y="73"/>
                  </a:lnTo>
                  <a:lnTo>
                    <a:pt x="392" y="73"/>
                  </a:lnTo>
                  <a:lnTo>
                    <a:pt x="395" y="73"/>
                  </a:lnTo>
                  <a:lnTo>
                    <a:pt x="399" y="73"/>
                  </a:lnTo>
                  <a:lnTo>
                    <a:pt x="401" y="73"/>
                  </a:lnTo>
                  <a:lnTo>
                    <a:pt x="404" y="74"/>
                  </a:lnTo>
                  <a:lnTo>
                    <a:pt x="407" y="75"/>
                  </a:lnTo>
                  <a:lnTo>
                    <a:pt x="408" y="78"/>
                  </a:lnTo>
                  <a:lnTo>
                    <a:pt x="407" y="81"/>
                  </a:lnTo>
                  <a:lnTo>
                    <a:pt x="405" y="83"/>
                  </a:lnTo>
                  <a:lnTo>
                    <a:pt x="403" y="86"/>
                  </a:lnTo>
                  <a:lnTo>
                    <a:pt x="403" y="90"/>
                  </a:lnTo>
                  <a:lnTo>
                    <a:pt x="402" y="93"/>
                  </a:lnTo>
                  <a:lnTo>
                    <a:pt x="403" y="97"/>
                  </a:lnTo>
                  <a:lnTo>
                    <a:pt x="403" y="101"/>
                  </a:lnTo>
                  <a:lnTo>
                    <a:pt x="401" y="105"/>
                  </a:lnTo>
                  <a:lnTo>
                    <a:pt x="400" y="104"/>
                  </a:lnTo>
                  <a:lnTo>
                    <a:pt x="399" y="104"/>
                  </a:lnTo>
                  <a:lnTo>
                    <a:pt x="397" y="104"/>
                  </a:lnTo>
                  <a:lnTo>
                    <a:pt x="395" y="105"/>
                  </a:lnTo>
                  <a:lnTo>
                    <a:pt x="394" y="106"/>
                  </a:lnTo>
                  <a:lnTo>
                    <a:pt x="396" y="107"/>
                  </a:lnTo>
                  <a:lnTo>
                    <a:pt x="399" y="107"/>
                  </a:lnTo>
                  <a:lnTo>
                    <a:pt x="401" y="107"/>
                  </a:lnTo>
                  <a:lnTo>
                    <a:pt x="403" y="107"/>
                  </a:lnTo>
                  <a:lnTo>
                    <a:pt x="406" y="107"/>
                  </a:lnTo>
                  <a:lnTo>
                    <a:pt x="408" y="107"/>
                  </a:lnTo>
                  <a:lnTo>
                    <a:pt x="411" y="107"/>
                  </a:lnTo>
                  <a:lnTo>
                    <a:pt x="413" y="107"/>
                  </a:lnTo>
                  <a:lnTo>
                    <a:pt x="419" y="98"/>
                  </a:lnTo>
                  <a:lnTo>
                    <a:pt x="426" y="89"/>
                  </a:lnTo>
                  <a:lnTo>
                    <a:pt x="431" y="80"/>
                  </a:lnTo>
                  <a:lnTo>
                    <a:pt x="437" y="71"/>
                  </a:lnTo>
                  <a:lnTo>
                    <a:pt x="443" y="62"/>
                  </a:lnTo>
                  <a:lnTo>
                    <a:pt x="449" y="53"/>
                  </a:lnTo>
                  <a:lnTo>
                    <a:pt x="454" y="44"/>
                  </a:lnTo>
                  <a:lnTo>
                    <a:pt x="460" y="35"/>
                  </a:lnTo>
                  <a:lnTo>
                    <a:pt x="51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795" y="3572"/>
              <a:ext cx="48" cy="46"/>
            </a:xfrm>
            <a:custGeom>
              <a:avLst/>
              <a:gdLst>
                <a:gd name="T0" fmla="*/ 5 w 97"/>
                <a:gd name="T1" fmla="*/ 1 h 92"/>
                <a:gd name="T2" fmla="*/ 8 w 97"/>
                <a:gd name="T3" fmla="*/ 4 h 92"/>
                <a:gd name="T4" fmla="*/ 10 w 97"/>
                <a:gd name="T5" fmla="*/ 7 h 92"/>
                <a:gd name="T6" fmla="*/ 13 w 97"/>
                <a:gd name="T7" fmla="*/ 9 h 92"/>
                <a:gd name="T8" fmla="*/ 15 w 97"/>
                <a:gd name="T9" fmla="*/ 12 h 92"/>
                <a:gd name="T10" fmla="*/ 18 w 97"/>
                <a:gd name="T11" fmla="*/ 15 h 92"/>
                <a:gd name="T12" fmla="*/ 20 w 97"/>
                <a:gd name="T13" fmla="*/ 17 h 92"/>
                <a:gd name="T14" fmla="*/ 22 w 97"/>
                <a:gd name="T15" fmla="*/ 20 h 92"/>
                <a:gd name="T16" fmla="*/ 24 w 97"/>
                <a:gd name="T17" fmla="*/ 23 h 92"/>
                <a:gd name="T18" fmla="*/ 21 w 97"/>
                <a:gd name="T19" fmla="*/ 23 h 92"/>
                <a:gd name="T20" fmla="*/ 19 w 97"/>
                <a:gd name="T21" fmla="*/ 23 h 92"/>
                <a:gd name="T22" fmla="*/ 16 w 97"/>
                <a:gd name="T23" fmla="*/ 21 h 92"/>
                <a:gd name="T24" fmla="*/ 15 w 97"/>
                <a:gd name="T25" fmla="*/ 19 h 92"/>
                <a:gd name="T26" fmla="*/ 13 w 97"/>
                <a:gd name="T27" fmla="*/ 17 h 92"/>
                <a:gd name="T28" fmla="*/ 11 w 97"/>
                <a:gd name="T29" fmla="*/ 15 h 92"/>
                <a:gd name="T30" fmla="*/ 9 w 97"/>
                <a:gd name="T31" fmla="*/ 12 h 92"/>
                <a:gd name="T32" fmla="*/ 8 w 97"/>
                <a:gd name="T33" fmla="*/ 11 h 92"/>
                <a:gd name="T34" fmla="*/ 6 w 97"/>
                <a:gd name="T35" fmla="*/ 8 h 92"/>
                <a:gd name="T36" fmla="*/ 4 w 97"/>
                <a:gd name="T37" fmla="*/ 6 h 92"/>
                <a:gd name="T38" fmla="*/ 2 w 97"/>
                <a:gd name="T39" fmla="*/ 4 h 92"/>
                <a:gd name="T40" fmla="*/ 0 w 97"/>
                <a:gd name="T41" fmla="*/ 1 h 92"/>
                <a:gd name="T42" fmla="*/ 1 w 97"/>
                <a:gd name="T43" fmla="*/ 0 h 92"/>
                <a:gd name="T44" fmla="*/ 2 w 97"/>
                <a:gd name="T45" fmla="*/ 0 h 92"/>
                <a:gd name="T46" fmla="*/ 4 w 97"/>
                <a:gd name="T47" fmla="*/ 1 h 92"/>
                <a:gd name="T48" fmla="*/ 5 w 97"/>
                <a:gd name="T49" fmla="*/ 1 h 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7" h="92">
                  <a:moveTo>
                    <a:pt x="22" y="3"/>
                  </a:moveTo>
                  <a:lnTo>
                    <a:pt x="32" y="15"/>
                  </a:lnTo>
                  <a:lnTo>
                    <a:pt x="42" y="25"/>
                  </a:lnTo>
                  <a:lnTo>
                    <a:pt x="52" y="36"/>
                  </a:lnTo>
                  <a:lnTo>
                    <a:pt x="61" y="47"/>
                  </a:lnTo>
                  <a:lnTo>
                    <a:pt x="72" y="58"/>
                  </a:lnTo>
                  <a:lnTo>
                    <a:pt x="80" y="68"/>
                  </a:lnTo>
                  <a:lnTo>
                    <a:pt x="89" y="79"/>
                  </a:lnTo>
                  <a:lnTo>
                    <a:pt x="97" y="91"/>
                  </a:lnTo>
                  <a:lnTo>
                    <a:pt x="85" y="92"/>
                  </a:lnTo>
                  <a:lnTo>
                    <a:pt x="76" y="89"/>
                  </a:lnTo>
                  <a:lnTo>
                    <a:pt x="67" y="83"/>
                  </a:lnTo>
                  <a:lnTo>
                    <a:pt x="60" y="76"/>
                  </a:lnTo>
                  <a:lnTo>
                    <a:pt x="52" y="67"/>
                  </a:lnTo>
                  <a:lnTo>
                    <a:pt x="46" y="58"/>
                  </a:lnTo>
                  <a:lnTo>
                    <a:pt x="39" y="48"/>
                  </a:lnTo>
                  <a:lnTo>
                    <a:pt x="32" y="41"/>
                  </a:lnTo>
                  <a:lnTo>
                    <a:pt x="24" y="32"/>
                  </a:lnTo>
                  <a:lnTo>
                    <a:pt x="17" y="22"/>
                  </a:lnTo>
                  <a:lnTo>
                    <a:pt x="9" y="1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3136" y="3573"/>
              <a:ext cx="250" cy="126"/>
            </a:xfrm>
            <a:custGeom>
              <a:avLst/>
              <a:gdLst>
                <a:gd name="T0" fmla="*/ 90 w 500"/>
                <a:gd name="T1" fmla="*/ 14 h 253"/>
                <a:gd name="T2" fmla="*/ 92 w 500"/>
                <a:gd name="T3" fmla="*/ 14 h 253"/>
                <a:gd name="T4" fmla="*/ 95 w 500"/>
                <a:gd name="T5" fmla="*/ 16 h 253"/>
                <a:gd name="T6" fmla="*/ 102 w 500"/>
                <a:gd name="T7" fmla="*/ 20 h 253"/>
                <a:gd name="T8" fmla="*/ 110 w 500"/>
                <a:gd name="T9" fmla="*/ 24 h 253"/>
                <a:gd name="T10" fmla="*/ 118 w 500"/>
                <a:gd name="T11" fmla="*/ 29 h 253"/>
                <a:gd name="T12" fmla="*/ 125 w 500"/>
                <a:gd name="T13" fmla="*/ 34 h 253"/>
                <a:gd name="T14" fmla="*/ 120 w 500"/>
                <a:gd name="T15" fmla="*/ 45 h 253"/>
                <a:gd name="T16" fmla="*/ 109 w 500"/>
                <a:gd name="T17" fmla="*/ 49 h 253"/>
                <a:gd name="T18" fmla="*/ 98 w 500"/>
                <a:gd name="T19" fmla="*/ 51 h 253"/>
                <a:gd name="T20" fmla="*/ 87 w 500"/>
                <a:gd name="T21" fmla="*/ 53 h 253"/>
                <a:gd name="T22" fmla="*/ 78 w 500"/>
                <a:gd name="T23" fmla="*/ 56 h 253"/>
                <a:gd name="T24" fmla="*/ 69 w 500"/>
                <a:gd name="T25" fmla="*/ 58 h 253"/>
                <a:gd name="T26" fmla="*/ 61 w 500"/>
                <a:gd name="T27" fmla="*/ 60 h 253"/>
                <a:gd name="T28" fmla="*/ 53 w 500"/>
                <a:gd name="T29" fmla="*/ 62 h 253"/>
                <a:gd name="T30" fmla="*/ 46 w 500"/>
                <a:gd name="T31" fmla="*/ 60 h 253"/>
                <a:gd name="T32" fmla="*/ 40 w 500"/>
                <a:gd name="T33" fmla="*/ 56 h 253"/>
                <a:gd name="T34" fmla="*/ 34 w 500"/>
                <a:gd name="T35" fmla="*/ 52 h 253"/>
                <a:gd name="T36" fmla="*/ 28 w 500"/>
                <a:gd name="T37" fmla="*/ 48 h 253"/>
                <a:gd name="T38" fmla="*/ 22 w 500"/>
                <a:gd name="T39" fmla="*/ 45 h 253"/>
                <a:gd name="T40" fmla="*/ 15 w 500"/>
                <a:gd name="T41" fmla="*/ 41 h 253"/>
                <a:gd name="T42" fmla="*/ 9 w 500"/>
                <a:gd name="T43" fmla="*/ 37 h 253"/>
                <a:gd name="T44" fmla="*/ 3 w 500"/>
                <a:gd name="T45" fmla="*/ 32 h 253"/>
                <a:gd name="T46" fmla="*/ 2 w 500"/>
                <a:gd name="T47" fmla="*/ 28 h 253"/>
                <a:gd name="T48" fmla="*/ 5 w 500"/>
                <a:gd name="T49" fmla="*/ 27 h 253"/>
                <a:gd name="T50" fmla="*/ 7 w 500"/>
                <a:gd name="T51" fmla="*/ 25 h 253"/>
                <a:gd name="T52" fmla="*/ 7 w 500"/>
                <a:gd name="T53" fmla="*/ 22 h 253"/>
                <a:gd name="T54" fmla="*/ 6 w 500"/>
                <a:gd name="T55" fmla="*/ 19 h 253"/>
                <a:gd name="T56" fmla="*/ 4 w 500"/>
                <a:gd name="T57" fmla="*/ 15 h 253"/>
                <a:gd name="T58" fmla="*/ 8 w 500"/>
                <a:gd name="T59" fmla="*/ 12 h 253"/>
                <a:gd name="T60" fmla="*/ 15 w 500"/>
                <a:gd name="T61" fmla="*/ 11 h 253"/>
                <a:gd name="T62" fmla="*/ 22 w 500"/>
                <a:gd name="T63" fmla="*/ 9 h 253"/>
                <a:gd name="T64" fmla="*/ 29 w 500"/>
                <a:gd name="T65" fmla="*/ 7 h 253"/>
                <a:gd name="T66" fmla="*/ 36 w 500"/>
                <a:gd name="T67" fmla="*/ 5 h 253"/>
                <a:gd name="T68" fmla="*/ 43 w 500"/>
                <a:gd name="T69" fmla="*/ 4 h 253"/>
                <a:gd name="T70" fmla="*/ 50 w 500"/>
                <a:gd name="T71" fmla="*/ 2 h 253"/>
                <a:gd name="T72" fmla="*/ 57 w 500"/>
                <a:gd name="T73" fmla="*/ 1 h 253"/>
                <a:gd name="T74" fmla="*/ 63 w 500"/>
                <a:gd name="T75" fmla="*/ 0 h 253"/>
                <a:gd name="T76" fmla="*/ 66 w 500"/>
                <a:gd name="T77" fmla="*/ 2 h 2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00" h="253">
                  <a:moveTo>
                    <a:pt x="268" y="12"/>
                  </a:moveTo>
                  <a:lnTo>
                    <a:pt x="360" y="57"/>
                  </a:lnTo>
                  <a:lnTo>
                    <a:pt x="365" y="55"/>
                  </a:lnTo>
                  <a:lnTo>
                    <a:pt x="368" y="59"/>
                  </a:lnTo>
                  <a:lnTo>
                    <a:pt x="372" y="63"/>
                  </a:lnTo>
                  <a:lnTo>
                    <a:pt x="377" y="66"/>
                  </a:lnTo>
                  <a:lnTo>
                    <a:pt x="391" y="74"/>
                  </a:lnTo>
                  <a:lnTo>
                    <a:pt x="408" y="82"/>
                  </a:lnTo>
                  <a:lnTo>
                    <a:pt x="423" y="91"/>
                  </a:lnTo>
                  <a:lnTo>
                    <a:pt x="438" y="99"/>
                  </a:lnTo>
                  <a:lnTo>
                    <a:pt x="454" y="108"/>
                  </a:lnTo>
                  <a:lnTo>
                    <a:pt x="469" y="116"/>
                  </a:lnTo>
                  <a:lnTo>
                    <a:pt x="484" y="127"/>
                  </a:lnTo>
                  <a:lnTo>
                    <a:pt x="499" y="136"/>
                  </a:lnTo>
                  <a:lnTo>
                    <a:pt x="500" y="173"/>
                  </a:lnTo>
                  <a:lnTo>
                    <a:pt x="480" y="183"/>
                  </a:lnTo>
                  <a:lnTo>
                    <a:pt x="458" y="191"/>
                  </a:lnTo>
                  <a:lnTo>
                    <a:pt x="436" y="198"/>
                  </a:lnTo>
                  <a:lnTo>
                    <a:pt x="415" y="203"/>
                  </a:lnTo>
                  <a:lnTo>
                    <a:pt x="391" y="207"/>
                  </a:lnTo>
                  <a:lnTo>
                    <a:pt x="370" y="211"/>
                  </a:lnTo>
                  <a:lnTo>
                    <a:pt x="347" y="215"/>
                  </a:lnTo>
                  <a:lnTo>
                    <a:pt x="325" y="221"/>
                  </a:lnTo>
                  <a:lnTo>
                    <a:pt x="309" y="225"/>
                  </a:lnTo>
                  <a:lnTo>
                    <a:pt x="291" y="228"/>
                  </a:lnTo>
                  <a:lnTo>
                    <a:pt x="275" y="233"/>
                  </a:lnTo>
                  <a:lnTo>
                    <a:pt x="260" y="237"/>
                  </a:lnTo>
                  <a:lnTo>
                    <a:pt x="244" y="242"/>
                  </a:lnTo>
                  <a:lnTo>
                    <a:pt x="228" y="247"/>
                  </a:lnTo>
                  <a:lnTo>
                    <a:pt x="212" y="250"/>
                  </a:lnTo>
                  <a:lnTo>
                    <a:pt x="196" y="253"/>
                  </a:lnTo>
                  <a:lnTo>
                    <a:pt x="184" y="243"/>
                  </a:lnTo>
                  <a:lnTo>
                    <a:pt x="173" y="234"/>
                  </a:lnTo>
                  <a:lnTo>
                    <a:pt x="160" y="226"/>
                  </a:lnTo>
                  <a:lnTo>
                    <a:pt x="148" y="218"/>
                  </a:lnTo>
                  <a:lnTo>
                    <a:pt x="136" y="210"/>
                  </a:lnTo>
                  <a:lnTo>
                    <a:pt x="123" y="202"/>
                  </a:lnTo>
                  <a:lnTo>
                    <a:pt x="110" y="195"/>
                  </a:lnTo>
                  <a:lnTo>
                    <a:pt x="98" y="187"/>
                  </a:lnTo>
                  <a:lnTo>
                    <a:pt x="85" y="180"/>
                  </a:lnTo>
                  <a:lnTo>
                    <a:pt x="72" y="172"/>
                  </a:lnTo>
                  <a:lnTo>
                    <a:pt x="60" y="165"/>
                  </a:lnTo>
                  <a:lnTo>
                    <a:pt x="47" y="157"/>
                  </a:lnTo>
                  <a:lnTo>
                    <a:pt x="36" y="149"/>
                  </a:lnTo>
                  <a:lnTo>
                    <a:pt x="23" y="139"/>
                  </a:lnTo>
                  <a:lnTo>
                    <a:pt x="11" y="130"/>
                  </a:lnTo>
                  <a:lnTo>
                    <a:pt x="0" y="121"/>
                  </a:lnTo>
                  <a:lnTo>
                    <a:pt x="5" y="115"/>
                  </a:lnTo>
                  <a:lnTo>
                    <a:pt x="10" y="113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25" y="103"/>
                  </a:lnTo>
                  <a:lnTo>
                    <a:pt x="25" y="96"/>
                  </a:lnTo>
                  <a:lnTo>
                    <a:pt x="25" y="89"/>
                  </a:lnTo>
                  <a:lnTo>
                    <a:pt x="29" y="83"/>
                  </a:lnTo>
                  <a:lnTo>
                    <a:pt x="24" y="76"/>
                  </a:lnTo>
                  <a:lnTo>
                    <a:pt x="18" y="70"/>
                  </a:lnTo>
                  <a:lnTo>
                    <a:pt x="14" y="63"/>
                  </a:lnTo>
                  <a:lnTo>
                    <a:pt x="14" y="54"/>
                  </a:lnTo>
                  <a:lnTo>
                    <a:pt x="29" y="51"/>
                  </a:lnTo>
                  <a:lnTo>
                    <a:pt x="43" y="47"/>
                  </a:lnTo>
                  <a:lnTo>
                    <a:pt x="58" y="44"/>
                  </a:lnTo>
                  <a:lnTo>
                    <a:pt x="71" y="40"/>
                  </a:lnTo>
                  <a:lnTo>
                    <a:pt x="85" y="37"/>
                  </a:lnTo>
                  <a:lnTo>
                    <a:pt x="100" y="34"/>
                  </a:lnTo>
                  <a:lnTo>
                    <a:pt x="114" y="30"/>
                  </a:lnTo>
                  <a:lnTo>
                    <a:pt x="129" y="27"/>
                  </a:lnTo>
                  <a:lnTo>
                    <a:pt x="143" y="23"/>
                  </a:lnTo>
                  <a:lnTo>
                    <a:pt x="157" y="20"/>
                  </a:lnTo>
                  <a:lnTo>
                    <a:pt x="172" y="17"/>
                  </a:lnTo>
                  <a:lnTo>
                    <a:pt x="185" y="14"/>
                  </a:lnTo>
                  <a:lnTo>
                    <a:pt x="199" y="10"/>
                  </a:lnTo>
                  <a:lnTo>
                    <a:pt x="214" y="7"/>
                  </a:lnTo>
                  <a:lnTo>
                    <a:pt x="228" y="5"/>
                  </a:lnTo>
                  <a:lnTo>
                    <a:pt x="243" y="1"/>
                  </a:lnTo>
                  <a:lnTo>
                    <a:pt x="251" y="0"/>
                  </a:lnTo>
                  <a:lnTo>
                    <a:pt x="257" y="4"/>
                  </a:lnTo>
                  <a:lnTo>
                    <a:pt x="263" y="8"/>
                  </a:lnTo>
                  <a:lnTo>
                    <a:pt x="26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2812" y="3573"/>
              <a:ext cx="48" cy="46"/>
            </a:xfrm>
            <a:custGeom>
              <a:avLst/>
              <a:gdLst>
                <a:gd name="T0" fmla="*/ 5 w 94"/>
                <a:gd name="T1" fmla="*/ 1 h 91"/>
                <a:gd name="T2" fmla="*/ 8 w 94"/>
                <a:gd name="T3" fmla="*/ 4 h 91"/>
                <a:gd name="T4" fmla="*/ 10 w 94"/>
                <a:gd name="T5" fmla="*/ 6 h 91"/>
                <a:gd name="T6" fmla="*/ 12 w 94"/>
                <a:gd name="T7" fmla="*/ 9 h 91"/>
                <a:gd name="T8" fmla="*/ 15 w 94"/>
                <a:gd name="T9" fmla="*/ 12 h 91"/>
                <a:gd name="T10" fmla="*/ 17 w 94"/>
                <a:gd name="T11" fmla="*/ 14 h 91"/>
                <a:gd name="T12" fmla="*/ 20 w 94"/>
                <a:gd name="T13" fmla="*/ 17 h 91"/>
                <a:gd name="T14" fmla="*/ 22 w 94"/>
                <a:gd name="T15" fmla="*/ 19 h 91"/>
                <a:gd name="T16" fmla="*/ 25 w 94"/>
                <a:gd name="T17" fmla="*/ 21 h 91"/>
                <a:gd name="T18" fmla="*/ 24 w 94"/>
                <a:gd name="T19" fmla="*/ 22 h 91"/>
                <a:gd name="T20" fmla="*/ 23 w 94"/>
                <a:gd name="T21" fmla="*/ 23 h 91"/>
                <a:gd name="T22" fmla="*/ 22 w 94"/>
                <a:gd name="T23" fmla="*/ 23 h 91"/>
                <a:gd name="T24" fmla="*/ 21 w 94"/>
                <a:gd name="T25" fmla="*/ 23 h 91"/>
                <a:gd name="T26" fmla="*/ 18 w 94"/>
                <a:gd name="T27" fmla="*/ 21 h 91"/>
                <a:gd name="T28" fmla="*/ 15 w 94"/>
                <a:gd name="T29" fmla="*/ 18 h 91"/>
                <a:gd name="T30" fmla="*/ 13 w 94"/>
                <a:gd name="T31" fmla="*/ 15 h 91"/>
                <a:gd name="T32" fmla="*/ 10 w 94"/>
                <a:gd name="T33" fmla="*/ 13 h 91"/>
                <a:gd name="T34" fmla="*/ 8 w 94"/>
                <a:gd name="T35" fmla="*/ 10 h 91"/>
                <a:gd name="T36" fmla="*/ 5 w 94"/>
                <a:gd name="T37" fmla="*/ 7 h 91"/>
                <a:gd name="T38" fmla="*/ 3 w 94"/>
                <a:gd name="T39" fmla="*/ 4 h 91"/>
                <a:gd name="T40" fmla="*/ 0 w 94"/>
                <a:gd name="T41" fmla="*/ 2 h 91"/>
                <a:gd name="T42" fmla="*/ 1 w 94"/>
                <a:gd name="T43" fmla="*/ 1 h 91"/>
                <a:gd name="T44" fmla="*/ 3 w 94"/>
                <a:gd name="T45" fmla="*/ 0 h 91"/>
                <a:gd name="T46" fmla="*/ 4 w 94"/>
                <a:gd name="T47" fmla="*/ 1 h 91"/>
                <a:gd name="T48" fmla="*/ 5 w 94"/>
                <a:gd name="T49" fmla="*/ 1 h 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91">
                  <a:moveTo>
                    <a:pt x="20" y="4"/>
                  </a:moveTo>
                  <a:lnTo>
                    <a:pt x="30" y="14"/>
                  </a:lnTo>
                  <a:lnTo>
                    <a:pt x="38" y="24"/>
                  </a:lnTo>
                  <a:lnTo>
                    <a:pt x="47" y="35"/>
                  </a:lnTo>
                  <a:lnTo>
                    <a:pt x="56" y="45"/>
                  </a:lnTo>
                  <a:lnTo>
                    <a:pt x="65" y="56"/>
                  </a:lnTo>
                  <a:lnTo>
                    <a:pt x="76" y="65"/>
                  </a:lnTo>
                  <a:lnTo>
                    <a:pt x="85" y="75"/>
                  </a:lnTo>
                  <a:lnTo>
                    <a:pt x="94" y="84"/>
                  </a:lnTo>
                  <a:lnTo>
                    <a:pt x="93" y="88"/>
                  </a:lnTo>
                  <a:lnTo>
                    <a:pt x="88" y="89"/>
                  </a:lnTo>
                  <a:lnTo>
                    <a:pt x="84" y="89"/>
                  </a:lnTo>
                  <a:lnTo>
                    <a:pt x="80" y="91"/>
                  </a:lnTo>
                  <a:lnTo>
                    <a:pt x="69" y="81"/>
                  </a:lnTo>
                  <a:lnTo>
                    <a:pt x="58" y="71"/>
                  </a:lnTo>
                  <a:lnTo>
                    <a:pt x="48" y="59"/>
                  </a:lnTo>
                  <a:lnTo>
                    <a:pt x="39" y="49"/>
                  </a:lnTo>
                  <a:lnTo>
                    <a:pt x="29" y="37"/>
                  </a:lnTo>
                  <a:lnTo>
                    <a:pt x="19" y="27"/>
                  </a:lnTo>
                  <a:lnTo>
                    <a:pt x="10" y="15"/>
                  </a:lnTo>
                  <a:lnTo>
                    <a:pt x="0" y="5"/>
                  </a:lnTo>
                  <a:lnTo>
                    <a:pt x="3" y="1"/>
                  </a:lnTo>
                  <a:lnTo>
                    <a:pt x="9" y="0"/>
                  </a:lnTo>
                  <a:lnTo>
                    <a:pt x="15" y="3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781" y="3574"/>
              <a:ext cx="44" cy="41"/>
            </a:xfrm>
            <a:custGeom>
              <a:avLst/>
              <a:gdLst>
                <a:gd name="T0" fmla="*/ 5 w 89"/>
                <a:gd name="T1" fmla="*/ 0 h 80"/>
                <a:gd name="T2" fmla="*/ 7 w 89"/>
                <a:gd name="T3" fmla="*/ 3 h 80"/>
                <a:gd name="T4" fmla="*/ 9 w 89"/>
                <a:gd name="T5" fmla="*/ 5 h 80"/>
                <a:gd name="T6" fmla="*/ 12 w 89"/>
                <a:gd name="T7" fmla="*/ 8 h 80"/>
                <a:gd name="T8" fmla="*/ 14 w 89"/>
                <a:gd name="T9" fmla="*/ 11 h 80"/>
                <a:gd name="T10" fmla="*/ 16 w 89"/>
                <a:gd name="T11" fmla="*/ 13 h 80"/>
                <a:gd name="T12" fmla="*/ 18 w 89"/>
                <a:gd name="T13" fmla="*/ 15 h 80"/>
                <a:gd name="T14" fmla="*/ 20 w 89"/>
                <a:gd name="T15" fmla="*/ 18 h 80"/>
                <a:gd name="T16" fmla="*/ 22 w 89"/>
                <a:gd name="T17" fmla="*/ 21 h 80"/>
                <a:gd name="T18" fmla="*/ 20 w 89"/>
                <a:gd name="T19" fmla="*/ 21 h 80"/>
                <a:gd name="T20" fmla="*/ 18 w 89"/>
                <a:gd name="T21" fmla="*/ 21 h 80"/>
                <a:gd name="T22" fmla="*/ 17 w 89"/>
                <a:gd name="T23" fmla="*/ 21 h 80"/>
                <a:gd name="T24" fmla="*/ 15 w 89"/>
                <a:gd name="T25" fmla="*/ 21 h 80"/>
                <a:gd name="T26" fmla="*/ 0 w 89"/>
                <a:gd name="T27" fmla="*/ 2 h 80"/>
                <a:gd name="T28" fmla="*/ 1 w 89"/>
                <a:gd name="T29" fmla="*/ 1 h 80"/>
                <a:gd name="T30" fmla="*/ 2 w 89"/>
                <a:gd name="T31" fmla="*/ 1 h 80"/>
                <a:gd name="T32" fmla="*/ 3 w 89"/>
                <a:gd name="T33" fmla="*/ 0 h 80"/>
                <a:gd name="T34" fmla="*/ 5 w 89"/>
                <a:gd name="T35" fmla="*/ 0 h 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9" h="80">
                  <a:moveTo>
                    <a:pt x="21" y="0"/>
                  </a:moveTo>
                  <a:lnTo>
                    <a:pt x="29" y="10"/>
                  </a:lnTo>
                  <a:lnTo>
                    <a:pt x="38" y="20"/>
                  </a:lnTo>
                  <a:lnTo>
                    <a:pt x="48" y="30"/>
                  </a:lnTo>
                  <a:lnTo>
                    <a:pt x="56" y="40"/>
                  </a:lnTo>
                  <a:lnTo>
                    <a:pt x="65" y="50"/>
                  </a:lnTo>
                  <a:lnTo>
                    <a:pt x="73" y="59"/>
                  </a:lnTo>
                  <a:lnTo>
                    <a:pt x="81" y="70"/>
                  </a:lnTo>
                  <a:lnTo>
                    <a:pt x="89" y="80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8" y="79"/>
                  </a:lnTo>
                  <a:lnTo>
                    <a:pt x="60" y="78"/>
                  </a:lnTo>
                  <a:lnTo>
                    <a:pt x="0" y="5"/>
                  </a:lnTo>
                  <a:lnTo>
                    <a:pt x="5" y="2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2828" y="3575"/>
              <a:ext cx="42" cy="40"/>
            </a:xfrm>
            <a:custGeom>
              <a:avLst/>
              <a:gdLst>
                <a:gd name="T0" fmla="*/ 8 w 83"/>
                <a:gd name="T1" fmla="*/ 4 h 80"/>
                <a:gd name="T2" fmla="*/ 21 w 83"/>
                <a:gd name="T3" fmla="*/ 18 h 80"/>
                <a:gd name="T4" fmla="*/ 21 w 83"/>
                <a:gd name="T5" fmla="*/ 19 h 80"/>
                <a:gd name="T6" fmla="*/ 20 w 83"/>
                <a:gd name="T7" fmla="*/ 20 h 80"/>
                <a:gd name="T8" fmla="*/ 19 w 83"/>
                <a:gd name="T9" fmla="*/ 20 h 80"/>
                <a:gd name="T10" fmla="*/ 18 w 83"/>
                <a:gd name="T11" fmla="*/ 20 h 80"/>
                <a:gd name="T12" fmla="*/ 17 w 83"/>
                <a:gd name="T13" fmla="*/ 20 h 80"/>
                <a:gd name="T14" fmla="*/ 16 w 83"/>
                <a:gd name="T15" fmla="*/ 18 h 80"/>
                <a:gd name="T16" fmla="*/ 15 w 83"/>
                <a:gd name="T17" fmla="*/ 17 h 80"/>
                <a:gd name="T18" fmla="*/ 14 w 83"/>
                <a:gd name="T19" fmla="*/ 16 h 80"/>
                <a:gd name="T20" fmla="*/ 12 w 83"/>
                <a:gd name="T21" fmla="*/ 14 h 80"/>
                <a:gd name="T22" fmla="*/ 11 w 83"/>
                <a:gd name="T23" fmla="*/ 12 h 80"/>
                <a:gd name="T24" fmla="*/ 9 w 83"/>
                <a:gd name="T25" fmla="*/ 10 h 80"/>
                <a:gd name="T26" fmla="*/ 8 w 83"/>
                <a:gd name="T27" fmla="*/ 9 h 80"/>
                <a:gd name="T28" fmla="*/ 6 w 83"/>
                <a:gd name="T29" fmla="*/ 7 h 80"/>
                <a:gd name="T30" fmla="*/ 4 w 83"/>
                <a:gd name="T31" fmla="*/ 5 h 80"/>
                <a:gd name="T32" fmla="*/ 2 w 83"/>
                <a:gd name="T33" fmla="*/ 3 h 80"/>
                <a:gd name="T34" fmla="*/ 0 w 83"/>
                <a:gd name="T35" fmla="*/ 1 h 80"/>
                <a:gd name="T36" fmla="*/ 0 w 83"/>
                <a:gd name="T37" fmla="*/ 1 h 80"/>
                <a:gd name="T38" fmla="*/ 3 w 83"/>
                <a:gd name="T39" fmla="*/ 0 h 80"/>
                <a:gd name="T40" fmla="*/ 5 w 83"/>
                <a:gd name="T41" fmla="*/ 1 h 80"/>
                <a:gd name="T42" fmla="*/ 7 w 83"/>
                <a:gd name="T43" fmla="*/ 3 h 80"/>
                <a:gd name="T44" fmla="*/ 8 w 83"/>
                <a:gd name="T45" fmla="*/ 4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" h="80">
                  <a:moveTo>
                    <a:pt x="32" y="16"/>
                  </a:moveTo>
                  <a:lnTo>
                    <a:pt x="83" y="72"/>
                  </a:lnTo>
                  <a:lnTo>
                    <a:pt x="82" y="76"/>
                  </a:lnTo>
                  <a:lnTo>
                    <a:pt x="79" y="78"/>
                  </a:lnTo>
                  <a:lnTo>
                    <a:pt x="75" y="79"/>
                  </a:lnTo>
                  <a:lnTo>
                    <a:pt x="71" y="80"/>
                  </a:lnTo>
                  <a:lnTo>
                    <a:pt x="66" y="77"/>
                  </a:lnTo>
                  <a:lnTo>
                    <a:pt x="62" y="72"/>
                  </a:lnTo>
                  <a:lnTo>
                    <a:pt x="59" y="68"/>
                  </a:lnTo>
                  <a:lnTo>
                    <a:pt x="56" y="62"/>
                  </a:lnTo>
                  <a:lnTo>
                    <a:pt x="48" y="54"/>
                  </a:lnTo>
                  <a:lnTo>
                    <a:pt x="41" y="47"/>
                  </a:lnTo>
                  <a:lnTo>
                    <a:pt x="35" y="40"/>
                  </a:lnTo>
                  <a:lnTo>
                    <a:pt x="29" y="33"/>
                  </a:lnTo>
                  <a:lnTo>
                    <a:pt x="22" y="26"/>
                  </a:lnTo>
                  <a:lnTo>
                    <a:pt x="15" y="19"/>
                  </a:lnTo>
                  <a:lnTo>
                    <a:pt x="8" y="11"/>
                  </a:lnTo>
                  <a:lnTo>
                    <a:pt x="0" y="3"/>
                  </a:lnTo>
                  <a:lnTo>
                    <a:pt x="0" y="1"/>
                  </a:lnTo>
                  <a:lnTo>
                    <a:pt x="10" y="0"/>
                  </a:lnTo>
                  <a:lnTo>
                    <a:pt x="20" y="3"/>
                  </a:lnTo>
                  <a:lnTo>
                    <a:pt x="26" y="9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" name="Freeform 37"/>
            <p:cNvSpPr>
              <a:spLocks/>
            </p:cNvSpPr>
            <p:nvPr/>
          </p:nvSpPr>
          <p:spPr bwMode="auto">
            <a:xfrm>
              <a:off x="2842" y="3576"/>
              <a:ext cx="36" cy="35"/>
            </a:xfrm>
            <a:custGeom>
              <a:avLst/>
              <a:gdLst>
                <a:gd name="T0" fmla="*/ 18 w 71"/>
                <a:gd name="T1" fmla="*/ 16 h 69"/>
                <a:gd name="T2" fmla="*/ 18 w 71"/>
                <a:gd name="T3" fmla="*/ 17 h 69"/>
                <a:gd name="T4" fmla="*/ 17 w 71"/>
                <a:gd name="T5" fmla="*/ 18 h 69"/>
                <a:gd name="T6" fmla="*/ 16 w 71"/>
                <a:gd name="T7" fmla="*/ 18 h 69"/>
                <a:gd name="T8" fmla="*/ 16 w 71"/>
                <a:gd name="T9" fmla="*/ 18 h 69"/>
                <a:gd name="T10" fmla="*/ 0 w 71"/>
                <a:gd name="T11" fmla="*/ 1 h 69"/>
                <a:gd name="T12" fmla="*/ 1 w 71"/>
                <a:gd name="T13" fmla="*/ 1 h 69"/>
                <a:gd name="T14" fmla="*/ 2 w 71"/>
                <a:gd name="T15" fmla="*/ 0 h 69"/>
                <a:gd name="T16" fmla="*/ 3 w 71"/>
                <a:gd name="T17" fmla="*/ 1 h 69"/>
                <a:gd name="T18" fmla="*/ 4 w 71"/>
                <a:gd name="T19" fmla="*/ 1 h 69"/>
                <a:gd name="T20" fmla="*/ 18 w 71"/>
                <a:gd name="T21" fmla="*/ 16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69">
                  <a:moveTo>
                    <a:pt x="71" y="63"/>
                  </a:moveTo>
                  <a:lnTo>
                    <a:pt x="70" y="67"/>
                  </a:lnTo>
                  <a:lnTo>
                    <a:pt x="68" y="69"/>
                  </a:lnTo>
                  <a:lnTo>
                    <a:pt x="64" y="69"/>
                  </a:lnTo>
                  <a:lnTo>
                    <a:pt x="61" y="69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71" y="6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7" name="Freeform 38"/>
            <p:cNvSpPr>
              <a:spLocks/>
            </p:cNvSpPr>
            <p:nvPr/>
          </p:nvSpPr>
          <p:spPr bwMode="auto">
            <a:xfrm>
              <a:off x="2767" y="3578"/>
              <a:ext cx="38" cy="34"/>
            </a:xfrm>
            <a:custGeom>
              <a:avLst/>
              <a:gdLst>
                <a:gd name="T0" fmla="*/ 5 w 77"/>
                <a:gd name="T1" fmla="*/ 0 h 70"/>
                <a:gd name="T2" fmla="*/ 7 w 77"/>
                <a:gd name="T3" fmla="*/ 2 h 70"/>
                <a:gd name="T4" fmla="*/ 8 w 77"/>
                <a:gd name="T5" fmla="*/ 4 h 70"/>
                <a:gd name="T6" fmla="*/ 10 w 77"/>
                <a:gd name="T7" fmla="*/ 6 h 70"/>
                <a:gd name="T8" fmla="*/ 12 w 77"/>
                <a:gd name="T9" fmla="*/ 8 h 70"/>
                <a:gd name="T10" fmla="*/ 14 w 77"/>
                <a:gd name="T11" fmla="*/ 10 h 70"/>
                <a:gd name="T12" fmla="*/ 16 w 77"/>
                <a:gd name="T13" fmla="*/ 12 h 70"/>
                <a:gd name="T14" fmla="*/ 17 w 77"/>
                <a:gd name="T15" fmla="*/ 14 h 70"/>
                <a:gd name="T16" fmla="*/ 19 w 77"/>
                <a:gd name="T17" fmla="*/ 17 h 70"/>
                <a:gd name="T18" fmla="*/ 12 w 77"/>
                <a:gd name="T19" fmla="*/ 16 h 70"/>
                <a:gd name="T20" fmla="*/ 10 w 77"/>
                <a:gd name="T21" fmla="*/ 14 h 70"/>
                <a:gd name="T22" fmla="*/ 8 w 77"/>
                <a:gd name="T23" fmla="*/ 12 h 70"/>
                <a:gd name="T24" fmla="*/ 7 w 77"/>
                <a:gd name="T25" fmla="*/ 10 h 70"/>
                <a:gd name="T26" fmla="*/ 5 w 77"/>
                <a:gd name="T27" fmla="*/ 8 h 70"/>
                <a:gd name="T28" fmla="*/ 4 w 77"/>
                <a:gd name="T29" fmla="*/ 7 h 70"/>
                <a:gd name="T30" fmla="*/ 2 w 77"/>
                <a:gd name="T31" fmla="*/ 5 h 70"/>
                <a:gd name="T32" fmla="*/ 1 w 77"/>
                <a:gd name="T33" fmla="*/ 3 h 70"/>
                <a:gd name="T34" fmla="*/ 0 w 77"/>
                <a:gd name="T35" fmla="*/ 1 h 70"/>
                <a:gd name="T36" fmla="*/ 1 w 77"/>
                <a:gd name="T37" fmla="*/ 1 h 70"/>
                <a:gd name="T38" fmla="*/ 2 w 77"/>
                <a:gd name="T39" fmla="*/ 0 h 70"/>
                <a:gd name="T40" fmla="*/ 4 w 77"/>
                <a:gd name="T41" fmla="*/ 0 h 70"/>
                <a:gd name="T42" fmla="*/ 5 w 77"/>
                <a:gd name="T43" fmla="*/ 0 h 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7" h="70">
                  <a:moveTo>
                    <a:pt x="23" y="0"/>
                  </a:moveTo>
                  <a:lnTo>
                    <a:pt x="29" y="9"/>
                  </a:lnTo>
                  <a:lnTo>
                    <a:pt x="35" y="18"/>
                  </a:lnTo>
                  <a:lnTo>
                    <a:pt x="42" y="26"/>
                  </a:lnTo>
                  <a:lnTo>
                    <a:pt x="50" y="35"/>
                  </a:lnTo>
                  <a:lnTo>
                    <a:pt x="57" y="43"/>
                  </a:lnTo>
                  <a:lnTo>
                    <a:pt x="64" y="52"/>
                  </a:lnTo>
                  <a:lnTo>
                    <a:pt x="71" y="60"/>
                  </a:lnTo>
                  <a:lnTo>
                    <a:pt x="77" y="70"/>
                  </a:lnTo>
                  <a:lnTo>
                    <a:pt x="49" y="67"/>
                  </a:lnTo>
                  <a:lnTo>
                    <a:pt x="42" y="59"/>
                  </a:lnTo>
                  <a:lnTo>
                    <a:pt x="35" y="52"/>
                  </a:lnTo>
                  <a:lnTo>
                    <a:pt x="29" y="44"/>
                  </a:lnTo>
                  <a:lnTo>
                    <a:pt x="23" y="36"/>
                  </a:lnTo>
                  <a:lnTo>
                    <a:pt x="16" y="29"/>
                  </a:lnTo>
                  <a:lnTo>
                    <a:pt x="10" y="21"/>
                  </a:lnTo>
                  <a:lnTo>
                    <a:pt x="4" y="14"/>
                  </a:lnTo>
                  <a:lnTo>
                    <a:pt x="0" y="6"/>
                  </a:lnTo>
                  <a:lnTo>
                    <a:pt x="6" y="4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8" name="Freeform 39"/>
            <p:cNvSpPr>
              <a:spLocks/>
            </p:cNvSpPr>
            <p:nvPr/>
          </p:nvSpPr>
          <p:spPr bwMode="auto">
            <a:xfrm>
              <a:off x="2855" y="3578"/>
              <a:ext cx="31" cy="30"/>
            </a:xfrm>
            <a:custGeom>
              <a:avLst/>
              <a:gdLst>
                <a:gd name="T0" fmla="*/ 16 w 62"/>
                <a:gd name="T1" fmla="*/ 14 h 60"/>
                <a:gd name="T2" fmla="*/ 16 w 62"/>
                <a:gd name="T3" fmla="*/ 15 h 60"/>
                <a:gd name="T4" fmla="*/ 15 w 62"/>
                <a:gd name="T5" fmla="*/ 15 h 60"/>
                <a:gd name="T6" fmla="*/ 15 w 62"/>
                <a:gd name="T7" fmla="*/ 15 h 60"/>
                <a:gd name="T8" fmla="*/ 14 w 62"/>
                <a:gd name="T9" fmla="*/ 15 h 60"/>
                <a:gd name="T10" fmla="*/ 12 w 62"/>
                <a:gd name="T11" fmla="*/ 15 h 60"/>
                <a:gd name="T12" fmla="*/ 11 w 62"/>
                <a:gd name="T13" fmla="*/ 13 h 60"/>
                <a:gd name="T14" fmla="*/ 10 w 62"/>
                <a:gd name="T15" fmla="*/ 11 h 60"/>
                <a:gd name="T16" fmla="*/ 8 w 62"/>
                <a:gd name="T17" fmla="*/ 10 h 60"/>
                <a:gd name="T18" fmla="*/ 0 w 62"/>
                <a:gd name="T19" fmla="*/ 0 h 60"/>
                <a:gd name="T20" fmla="*/ 3 w 62"/>
                <a:gd name="T21" fmla="*/ 1 h 60"/>
                <a:gd name="T22" fmla="*/ 6 w 62"/>
                <a:gd name="T23" fmla="*/ 2 h 60"/>
                <a:gd name="T24" fmla="*/ 8 w 62"/>
                <a:gd name="T25" fmla="*/ 3 h 60"/>
                <a:gd name="T26" fmla="*/ 9 w 62"/>
                <a:gd name="T27" fmla="*/ 5 h 60"/>
                <a:gd name="T28" fmla="*/ 11 w 62"/>
                <a:gd name="T29" fmla="*/ 8 h 60"/>
                <a:gd name="T30" fmla="*/ 12 w 62"/>
                <a:gd name="T31" fmla="*/ 10 h 60"/>
                <a:gd name="T32" fmla="*/ 14 w 62"/>
                <a:gd name="T33" fmla="*/ 12 h 60"/>
                <a:gd name="T34" fmla="*/ 16 w 62"/>
                <a:gd name="T35" fmla="*/ 14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60">
                  <a:moveTo>
                    <a:pt x="62" y="55"/>
                  </a:moveTo>
                  <a:lnTo>
                    <a:pt x="62" y="57"/>
                  </a:lnTo>
                  <a:lnTo>
                    <a:pt x="60" y="58"/>
                  </a:lnTo>
                  <a:lnTo>
                    <a:pt x="58" y="59"/>
                  </a:lnTo>
                  <a:lnTo>
                    <a:pt x="55" y="60"/>
                  </a:lnTo>
                  <a:lnTo>
                    <a:pt x="48" y="57"/>
                  </a:lnTo>
                  <a:lnTo>
                    <a:pt x="44" y="51"/>
                  </a:lnTo>
                  <a:lnTo>
                    <a:pt x="38" y="44"/>
                  </a:lnTo>
                  <a:lnTo>
                    <a:pt x="32" y="38"/>
                  </a:lnTo>
                  <a:lnTo>
                    <a:pt x="0" y="0"/>
                  </a:lnTo>
                  <a:lnTo>
                    <a:pt x="11" y="2"/>
                  </a:lnTo>
                  <a:lnTo>
                    <a:pt x="21" y="5"/>
                  </a:lnTo>
                  <a:lnTo>
                    <a:pt x="29" y="12"/>
                  </a:lnTo>
                  <a:lnTo>
                    <a:pt x="36" y="20"/>
                  </a:lnTo>
                  <a:lnTo>
                    <a:pt x="41" y="29"/>
                  </a:lnTo>
                  <a:lnTo>
                    <a:pt x="47" y="38"/>
                  </a:lnTo>
                  <a:lnTo>
                    <a:pt x="54" y="48"/>
                  </a:lnTo>
                  <a:lnTo>
                    <a:pt x="62" y="5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2869" y="3581"/>
              <a:ext cx="27" cy="23"/>
            </a:xfrm>
            <a:custGeom>
              <a:avLst/>
              <a:gdLst>
                <a:gd name="T0" fmla="*/ 14 w 54"/>
                <a:gd name="T1" fmla="*/ 11 h 46"/>
                <a:gd name="T2" fmla="*/ 13 w 54"/>
                <a:gd name="T3" fmla="*/ 11 h 46"/>
                <a:gd name="T4" fmla="*/ 12 w 54"/>
                <a:gd name="T5" fmla="*/ 12 h 46"/>
                <a:gd name="T6" fmla="*/ 11 w 54"/>
                <a:gd name="T7" fmla="*/ 12 h 46"/>
                <a:gd name="T8" fmla="*/ 10 w 54"/>
                <a:gd name="T9" fmla="*/ 12 h 46"/>
                <a:gd name="T10" fmla="*/ 0 w 54"/>
                <a:gd name="T11" fmla="*/ 1 h 46"/>
                <a:gd name="T12" fmla="*/ 2 w 54"/>
                <a:gd name="T13" fmla="*/ 0 h 46"/>
                <a:gd name="T14" fmla="*/ 3 w 54"/>
                <a:gd name="T15" fmla="*/ 0 h 46"/>
                <a:gd name="T16" fmla="*/ 4 w 54"/>
                <a:gd name="T17" fmla="*/ 1 h 46"/>
                <a:gd name="T18" fmla="*/ 5 w 54"/>
                <a:gd name="T19" fmla="*/ 1 h 46"/>
                <a:gd name="T20" fmla="*/ 14 w 54"/>
                <a:gd name="T21" fmla="*/ 1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" h="46">
                  <a:moveTo>
                    <a:pt x="54" y="41"/>
                  </a:moveTo>
                  <a:lnTo>
                    <a:pt x="51" y="43"/>
                  </a:lnTo>
                  <a:lnTo>
                    <a:pt x="48" y="45"/>
                  </a:lnTo>
                  <a:lnTo>
                    <a:pt x="43" y="46"/>
                  </a:lnTo>
                  <a:lnTo>
                    <a:pt x="40" y="46"/>
                  </a:lnTo>
                  <a:lnTo>
                    <a:pt x="0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54" y="4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3236" y="3581"/>
              <a:ext cx="23" cy="77"/>
            </a:xfrm>
            <a:custGeom>
              <a:avLst/>
              <a:gdLst>
                <a:gd name="T0" fmla="*/ 12 w 45"/>
                <a:gd name="T1" fmla="*/ 0 h 155"/>
                <a:gd name="T2" fmla="*/ 11 w 45"/>
                <a:gd name="T3" fmla="*/ 3 h 155"/>
                <a:gd name="T4" fmla="*/ 10 w 45"/>
                <a:gd name="T5" fmla="*/ 7 h 155"/>
                <a:gd name="T6" fmla="*/ 9 w 45"/>
                <a:gd name="T7" fmla="*/ 11 h 155"/>
                <a:gd name="T8" fmla="*/ 8 w 45"/>
                <a:gd name="T9" fmla="*/ 15 h 155"/>
                <a:gd name="T10" fmla="*/ 7 w 45"/>
                <a:gd name="T11" fmla="*/ 21 h 155"/>
                <a:gd name="T12" fmla="*/ 5 w 45"/>
                <a:gd name="T13" fmla="*/ 26 h 155"/>
                <a:gd name="T14" fmla="*/ 4 w 45"/>
                <a:gd name="T15" fmla="*/ 32 h 155"/>
                <a:gd name="T16" fmla="*/ 2 w 45"/>
                <a:gd name="T17" fmla="*/ 38 h 155"/>
                <a:gd name="T18" fmla="*/ 2 w 45"/>
                <a:gd name="T19" fmla="*/ 38 h 155"/>
                <a:gd name="T20" fmla="*/ 2 w 45"/>
                <a:gd name="T21" fmla="*/ 38 h 155"/>
                <a:gd name="T22" fmla="*/ 1 w 45"/>
                <a:gd name="T23" fmla="*/ 38 h 155"/>
                <a:gd name="T24" fmla="*/ 0 w 45"/>
                <a:gd name="T25" fmla="*/ 38 h 155"/>
                <a:gd name="T26" fmla="*/ 1 w 45"/>
                <a:gd name="T27" fmla="*/ 33 h 155"/>
                <a:gd name="T28" fmla="*/ 2 w 45"/>
                <a:gd name="T29" fmla="*/ 28 h 155"/>
                <a:gd name="T30" fmla="*/ 3 w 45"/>
                <a:gd name="T31" fmla="*/ 24 h 155"/>
                <a:gd name="T32" fmla="*/ 4 w 45"/>
                <a:gd name="T33" fmla="*/ 19 h 155"/>
                <a:gd name="T34" fmla="*/ 6 w 45"/>
                <a:gd name="T35" fmla="*/ 14 h 155"/>
                <a:gd name="T36" fmla="*/ 7 w 45"/>
                <a:gd name="T37" fmla="*/ 9 h 155"/>
                <a:gd name="T38" fmla="*/ 8 w 45"/>
                <a:gd name="T39" fmla="*/ 4 h 155"/>
                <a:gd name="T40" fmla="*/ 11 w 45"/>
                <a:gd name="T41" fmla="*/ 0 h 155"/>
                <a:gd name="T42" fmla="*/ 12 w 45"/>
                <a:gd name="T43" fmla="*/ 0 h 1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" h="155">
                  <a:moveTo>
                    <a:pt x="45" y="0"/>
                  </a:moveTo>
                  <a:lnTo>
                    <a:pt x="43" y="14"/>
                  </a:lnTo>
                  <a:lnTo>
                    <a:pt x="39" y="29"/>
                  </a:lnTo>
                  <a:lnTo>
                    <a:pt x="35" y="45"/>
                  </a:lnTo>
                  <a:lnTo>
                    <a:pt x="31" y="60"/>
                  </a:lnTo>
                  <a:lnTo>
                    <a:pt x="26" y="84"/>
                  </a:lnTo>
                  <a:lnTo>
                    <a:pt x="20" y="107"/>
                  </a:lnTo>
                  <a:lnTo>
                    <a:pt x="14" y="129"/>
                  </a:lnTo>
                  <a:lnTo>
                    <a:pt x="8" y="152"/>
                  </a:lnTo>
                  <a:lnTo>
                    <a:pt x="6" y="153"/>
                  </a:lnTo>
                  <a:lnTo>
                    <a:pt x="5" y="155"/>
                  </a:lnTo>
                  <a:lnTo>
                    <a:pt x="3" y="155"/>
                  </a:lnTo>
                  <a:lnTo>
                    <a:pt x="0" y="155"/>
                  </a:lnTo>
                  <a:lnTo>
                    <a:pt x="3" y="135"/>
                  </a:lnTo>
                  <a:lnTo>
                    <a:pt x="6" y="115"/>
                  </a:lnTo>
                  <a:lnTo>
                    <a:pt x="11" y="97"/>
                  </a:lnTo>
                  <a:lnTo>
                    <a:pt x="15" y="77"/>
                  </a:lnTo>
                  <a:lnTo>
                    <a:pt x="22" y="58"/>
                  </a:lnTo>
                  <a:lnTo>
                    <a:pt x="27" y="37"/>
                  </a:lnTo>
                  <a:lnTo>
                    <a:pt x="31" y="18"/>
                  </a:lnTo>
                  <a:lnTo>
                    <a:pt x="41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2754" y="3582"/>
              <a:ext cx="31" cy="27"/>
            </a:xfrm>
            <a:custGeom>
              <a:avLst/>
              <a:gdLst>
                <a:gd name="T0" fmla="*/ 5 w 64"/>
                <a:gd name="T1" fmla="*/ 0 h 55"/>
                <a:gd name="T2" fmla="*/ 6 w 64"/>
                <a:gd name="T3" fmla="*/ 1 h 55"/>
                <a:gd name="T4" fmla="*/ 8 w 64"/>
                <a:gd name="T5" fmla="*/ 3 h 55"/>
                <a:gd name="T6" fmla="*/ 9 w 64"/>
                <a:gd name="T7" fmla="*/ 5 h 55"/>
                <a:gd name="T8" fmla="*/ 10 w 64"/>
                <a:gd name="T9" fmla="*/ 6 h 55"/>
                <a:gd name="T10" fmla="*/ 12 w 64"/>
                <a:gd name="T11" fmla="*/ 8 h 55"/>
                <a:gd name="T12" fmla="*/ 13 w 64"/>
                <a:gd name="T13" fmla="*/ 10 h 55"/>
                <a:gd name="T14" fmla="*/ 14 w 64"/>
                <a:gd name="T15" fmla="*/ 12 h 55"/>
                <a:gd name="T16" fmla="*/ 15 w 64"/>
                <a:gd name="T17" fmla="*/ 13 h 55"/>
                <a:gd name="T18" fmla="*/ 8 w 64"/>
                <a:gd name="T19" fmla="*/ 12 h 55"/>
                <a:gd name="T20" fmla="*/ 7 w 64"/>
                <a:gd name="T21" fmla="*/ 11 h 55"/>
                <a:gd name="T22" fmla="*/ 6 w 64"/>
                <a:gd name="T23" fmla="*/ 10 h 55"/>
                <a:gd name="T24" fmla="*/ 5 w 64"/>
                <a:gd name="T25" fmla="*/ 8 h 55"/>
                <a:gd name="T26" fmla="*/ 4 w 64"/>
                <a:gd name="T27" fmla="*/ 6 h 55"/>
                <a:gd name="T28" fmla="*/ 3 w 64"/>
                <a:gd name="T29" fmla="*/ 5 h 55"/>
                <a:gd name="T30" fmla="*/ 2 w 64"/>
                <a:gd name="T31" fmla="*/ 4 h 55"/>
                <a:gd name="T32" fmla="*/ 1 w 64"/>
                <a:gd name="T33" fmla="*/ 2 h 55"/>
                <a:gd name="T34" fmla="*/ 0 w 64"/>
                <a:gd name="T35" fmla="*/ 1 h 55"/>
                <a:gd name="T36" fmla="*/ 1 w 64"/>
                <a:gd name="T37" fmla="*/ 0 h 55"/>
                <a:gd name="T38" fmla="*/ 2 w 64"/>
                <a:gd name="T39" fmla="*/ 0 h 55"/>
                <a:gd name="T40" fmla="*/ 3 w 64"/>
                <a:gd name="T41" fmla="*/ 0 h 55"/>
                <a:gd name="T42" fmla="*/ 5 w 64"/>
                <a:gd name="T43" fmla="*/ 0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" h="55">
                  <a:moveTo>
                    <a:pt x="21" y="0"/>
                  </a:moveTo>
                  <a:lnTo>
                    <a:pt x="27" y="6"/>
                  </a:lnTo>
                  <a:lnTo>
                    <a:pt x="33" y="13"/>
                  </a:lnTo>
                  <a:lnTo>
                    <a:pt x="38" y="20"/>
                  </a:lnTo>
                  <a:lnTo>
                    <a:pt x="43" y="27"/>
                  </a:lnTo>
                  <a:lnTo>
                    <a:pt x="49" y="34"/>
                  </a:lnTo>
                  <a:lnTo>
                    <a:pt x="53" y="41"/>
                  </a:lnTo>
                  <a:lnTo>
                    <a:pt x="59" y="48"/>
                  </a:lnTo>
                  <a:lnTo>
                    <a:pt x="64" y="55"/>
                  </a:lnTo>
                  <a:lnTo>
                    <a:pt x="35" y="51"/>
                  </a:lnTo>
                  <a:lnTo>
                    <a:pt x="30" y="46"/>
                  </a:lnTo>
                  <a:lnTo>
                    <a:pt x="27" y="40"/>
                  </a:lnTo>
                  <a:lnTo>
                    <a:pt x="22" y="34"/>
                  </a:lnTo>
                  <a:lnTo>
                    <a:pt x="18" y="27"/>
                  </a:lnTo>
                  <a:lnTo>
                    <a:pt x="13" y="21"/>
                  </a:lnTo>
                  <a:lnTo>
                    <a:pt x="8" y="16"/>
                  </a:lnTo>
                  <a:lnTo>
                    <a:pt x="5" y="10"/>
                  </a:lnTo>
                  <a:lnTo>
                    <a:pt x="0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3226" y="3581"/>
              <a:ext cx="23" cy="73"/>
            </a:xfrm>
            <a:custGeom>
              <a:avLst/>
              <a:gdLst>
                <a:gd name="T0" fmla="*/ 11 w 47"/>
                <a:gd name="T1" fmla="*/ 0 h 147"/>
                <a:gd name="T2" fmla="*/ 10 w 47"/>
                <a:gd name="T3" fmla="*/ 3 h 147"/>
                <a:gd name="T4" fmla="*/ 10 w 47"/>
                <a:gd name="T5" fmla="*/ 6 h 147"/>
                <a:gd name="T6" fmla="*/ 9 w 47"/>
                <a:gd name="T7" fmla="*/ 9 h 147"/>
                <a:gd name="T8" fmla="*/ 8 w 47"/>
                <a:gd name="T9" fmla="*/ 12 h 147"/>
                <a:gd name="T10" fmla="*/ 6 w 47"/>
                <a:gd name="T11" fmla="*/ 18 h 147"/>
                <a:gd name="T12" fmla="*/ 5 w 47"/>
                <a:gd name="T13" fmla="*/ 24 h 147"/>
                <a:gd name="T14" fmla="*/ 3 w 47"/>
                <a:gd name="T15" fmla="*/ 31 h 147"/>
                <a:gd name="T16" fmla="*/ 2 w 47"/>
                <a:gd name="T17" fmla="*/ 36 h 147"/>
                <a:gd name="T18" fmla="*/ 0 w 47"/>
                <a:gd name="T19" fmla="*/ 36 h 147"/>
                <a:gd name="T20" fmla="*/ 1 w 47"/>
                <a:gd name="T21" fmla="*/ 31 h 147"/>
                <a:gd name="T22" fmla="*/ 2 w 47"/>
                <a:gd name="T23" fmla="*/ 27 h 147"/>
                <a:gd name="T24" fmla="*/ 3 w 47"/>
                <a:gd name="T25" fmla="*/ 22 h 147"/>
                <a:gd name="T26" fmla="*/ 4 w 47"/>
                <a:gd name="T27" fmla="*/ 18 h 147"/>
                <a:gd name="T28" fmla="*/ 5 w 47"/>
                <a:gd name="T29" fmla="*/ 13 h 147"/>
                <a:gd name="T30" fmla="*/ 6 w 47"/>
                <a:gd name="T31" fmla="*/ 9 h 147"/>
                <a:gd name="T32" fmla="*/ 8 w 47"/>
                <a:gd name="T33" fmla="*/ 4 h 147"/>
                <a:gd name="T34" fmla="*/ 10 w 47"/>
                <a:gd name="T35" fmla="*/ 0 h 147"/>
                <a:gd name="T36" fmla="*/ 10 w 47"/>
                <a:gd name="T37" fmla="*/ 0 h 147"/>
                <a:gd name="T38" fmla="*/ 10 w 47"/>
                <a:gd name="T39" fmla="*/ 0 h 147"/>
                <a:gd name="T40" fmla="*/ 11 w 47"/>
                <a:gd name="T41" fmla="*/ 0 h 147"/>
                <a:gd name="T42" fmla="*/ 11 w 47"/>
                <a:gd name="T43" fmla="*/ 0 h 1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" h="147">
                  <a:moveTo>
                    <a:pt x="47" y="2"/>
                  </a:moveTo>
                  <a:lnTo>
                    <a:pt x="43" y="14"/>
                  </a:lnTo>
                  <a:lnTo>
                    <a:pt x="40" y="26"/>
                  </a:lnTo>
                  <a:lnTo>
                    <a:pt x="36" y="38"/>
                  </a:lnTo>
                  <a:lnTo>
                    <a:pt x="32" y="50"/>
                  </a:lnTo>
                  <a:lnTo>
                    <a:pt x="26" y="75"/>
                  </a:lnTo>
                  <a:lnTo>
                    <a:pt x="21" y="99"/>
                  </a:lnTo>
                  <a:lnTo>
                    <a:pt x="15" y="124"/>
                  </a:lnTo>
                  <a:lnTo>
                    <a:pt x="8" y="147"/>
                  </a:lnTo>
                  <a:lnTo>
                    <a:pt x="0" y="144"/>
                  </a:lnTo>
                  <a:lnTo>
                    <a:pt x="4" y="126"/>
                  </a:lnTo>
                  <a:lnTo>
                    <a:pt x="9" y="108"/>
                  </a:lnTo>
                  <a:lnTo>
                    <a:pt x="12" y="90"/>
                  </a:lnTo>
                  <a:lnTo>
                    <a:pt x="17" y="72"/>
                  </a:lnTo>
                  <a:lnTo>
                    <a:pt x="21" y="55"/>
                  </a:lnTo>
                  <a:lnTo>
                    <a:pt x="27" y="36"/>
                  </a:lnTo>
                  <a:lnTo>
                    <a:pt x="33" y="19"/>
                  </a:lnTo>
                  <a:lnTo>
                    <a:pt x="40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6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2883" y="3582"/>
              <a:ext cx="20" cy="18"/>
            </a:xfrm>
            <a:custGeom>
              <a:avLst/>
              <a:gdLst>
                <a:gd name="T0" fmla="*/ 10 w 41"/>
                <a:gd name="T1" fmla="*/ 9 h 34"/>
                <a:gd name="T2" fmla="*/ 9 w 41"/>
                <a:gd name="T3" fmla="*/ 10 h 34"/>
                <a:gd name="T4" fmla="*/ 9 w 41"/>
                <a:gd name="T5" fmla="*/ 10 h 34"/>
                <a:gd name="T6" fmla="*/ 8 w 41"/>
                <a:gd name="T7" fmla="*/ 10 h 34"/>
                <a:gd name="T8" fmla="*/ 8 w 41"/>
                <a:gd name="T9" fmla="*/ 9 h 34"/>
                <a:gd name="T10" fmla="*/ 5 w 41"/>
                <a:gd name="T11" fmla="*/ 7 h 34"/>
                <a:gd name="T12" fmla="*/ 3 w 41"/>
                <a:gd name="T13" fmla="*/ 5 h 34"/>
                <a:gd name="T14" fmla="*/ 1 w 41"/>
                <a:gd name="T15" fmla="*/ 3 h 34"/>
                <a:gd name="T16" fmla="*/ 0 w 41"/>
                <a:gd name="T17" fmla="*/ 0 h 34"/>
                <a:gd name="T18" fmla="*/ 2 w 41"/>
                <a:gd name="T19" fmla="*/ 0 h 34"/>
                <a:gd name="T20" fmla="*/ 3 w 41"/>
                <a:gd name="T21" fmla="*/ 1 h 34"/>
                <a:gd name="T22" fmla="*/ 5 w 41"/>
                <a:gd name="T23" fmla="*/ 2 h 34"/>
                <a:gd name="T24" fmla="*/ 6 w 41"/>
                <a:gd name="T25" fmla="*/ 3 h 34"/>
                <a:gd name="T26" fmla="*/ 7 w 41"/>
                <a:gd name="T27" fmla="*/ 4 h 34"/>
                <a:gd name="T28" fmla="*/ 8 w 41"/>
                <a:gd name="T29" fmla="*/ 6 h 34"/>
                <a:gd name="T30" fmla="*/ 9 w 41"/>
                <a:gd name="T31" fmla="*/ 7 h 34"/>
                <a:gd name="T32" fmla="*/ 10 w 41"/>
                <a:gd name="T33" fmla="*/ 9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4">
                  <a:moveTo>
                    <a:pt x="41" y="32"/>
                  </a:moveTo>
                  <a:lnTo>
                    <a:pt x="38" y="34"/>
                  </a:lnTo>
                  <a:lnTo>
                    <a:pt x="37" y="34"/>
                  </a:lnTo>
                  <a:lnTo>
                    <a:pt x="35" y="34"/>
                  </a:lnTo>
                  <a:lnTo>
                    <a:pt x="33" y="33"/>
                  </a:lnTo>
                  <a:lnTo>
                    <a:pt x="23" y="25"/>
                  </a:lnTo>
                  <a:lnTo>
                    <a:pt x="15" y="17"/>
                  </a:lnTo>
                  <a:lnTo>
                    <a:pt x="7" y="9"/>
                  </a:lnTo>
                  <a:lnTo>
                    <a:pt x="0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5"/>
                  </a:lnTo>
                  <a:lnTo>
                    <a:pt x="25" y="10"/>
                  </a:lnTo>
                  <a:lnTo>
                    <a:pt x="29" y="16"/>
                  </a:lnTo>
                  <a:lnTo>
                    <a:pt x="33" y="22"/>
                  </a:lnTo>
                  <a:lnTo>
                    <a:pt x="37" y="27"/>
                  </a:lnTo>
                  <a:lnTo>
                    <a:pt x="41" y="3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4" name="Freeform 45"/>
            <p:cNvSpPr>
              <a:spLocks/>
            </p:cNvSpPr>
            <p:nvPr/>
          </p:nvSpPr>
          <p:spPr bwMode="auto">
            <a:xfrm>
              <a:off x="3248" y="3583"/>
              <a:ext cx="21" cy="72"/>
            </a:xfrm>
            <a:custGeom>
              <a:avLst/>
              <a:gdLst>
                <a:gd name="T0" fmla="*/ 10 w 43"/>
                <a:gd name="T1" fmla="*/ 4 h 144"/>
                <a:gd name="T2" fmla="*/ 8 w 43"/>
                <a:gd name="T3" fmla="*/ 8 h 144"/>
                <a:gd name="T4" fmla="*/ 7 w 43"/>
                <a:gd name="T5" fmla="*/ 14 h 144"/>
                <a:gd name="T6" fmla="*/ 6 w 43"/>
                <a:gd name="T7" fmla="*/ 19 h 144"/>
                <a:gd name="T8" fmla="*/ 5 w 43"/>
                <a:gd name="T9" fmla="*/ 24 h 144"/>
                <a:gd name="T10" fmla="*/ 4 w 43"/>
                <a:gd name="T11" fmla="*/ 27 h 144"/>
                <a:gd name="T12" fmla="*/ 3 w 43"/>
                <a:gd name="T13" fmla="*/ 31 h 144"/>
                <a:gd name="T14" fmla="*/ 3 w 43"/>
                <a:gd name="T15" fmla="*/ 34 h 144"/>
                <a:gd name="T16" fmla="*/ 1 w 43"/>
                <a:gd name="T17" fmla="*/ 36 h 144"/>
                <a:gd name="T18" fmla="*/ 0 w 43"/>
                <a:gd name="T19" fmla="*/ 36 h 144"/>
                <a:gd name="T20" fmla="*/ 1 w 43"/>
                <a:gd name="T21" fmla="*/ 31 h 144"/>
                <a:gd name="T22" fmla="*/ 2 w 43"/>
                <a:gd name="T23" fmla="*/ 26 h 144"/>
                <a:gd name="T24" fmla="*/ 3 w 43"/>
                <a:gd name="T25" fmla="*/ 21 h 144"/>
                <a:gd name="T26" fmla="*/ 4 w 43"/>
                <a:gd name="T27" fmla="*/ 16 h 144"/>
                <a:gd name="T28" fmla="*/ 8 w 43"/>
                <a:gd name="T29" fmla="*/ 0 h 144"/>
                <a:gd name="T30" fmla="*/ 9 w 43"/>
                <a:gd name="T31" fmla="*/ 1 h 144"/>
                <a:gd name="T32" fmla="*/ 10 w 43"/>
                <a:gd name="T33" fmla="*/ 1 h 144"/>
                <a:gd name="T34" fmla="*/ 10 w 43"/>
                <a:gd name="T35" fmla="*/ 2 h 144"/>
                <a:gd name="T36" fmla="*/ 10 w 43"/>
                <a:gd name="T37" fmla="*/ 4 h 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" h="144">
                  <a:moveTo>
                    <a:pt x="42" y="13"/>
                  </a:moveTo>
                  <a:lnTo>
                    <a:pt x="35" y="32"/>
                  </a:lnTo>
                  <a:lnTo>
                    <a:pt x="30" y="53"/>
                  </a:lnTo>
                  <a:lnTo>
                    <a:pt x="27" y="74"/>
                  </a:lnTo>
                  <a:lnTo>
                    <a:pt x="22" y="94"/>
                  </a:lnTo>
                  <a:lnTo>
                    <a:pt x="19" y="107"/>
                  </a:lnTo>
                  <a:lnTo>
                    <a:pt x="15" y="121"/>
                  </a:lnTo>
                  <a:lnTo>
                    <a:pt x="12" y="133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23"/>
                  </a:lnTo>
                  <a:lnTo>
                    <a:pt x="8" y="102"/>
                  </a:lnTo>
                  <a:lnTo>
                    <a:pt x="14" y="82"/>
                  </a:lnTo>
                  <a:lnTo>
                    <a:pt x="19" y="6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2" y="4"/>
                  </a:lnTo>
                  <a:lnTo>
                    <a:pt x="43" y="8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5" name="Freeform 46"/>
            <p:cNvSpPr>
              <a:spLocks/>
            </p:cNvSpPr>
            <p:nvPr/>
          </p:nvSpPr>
          <p:spPr bwMode="auto">
            <a:xfrm>
              <a:off x="2897" y="3584"/>
              <a:ext cx="16" cy="13"/>
            </a:xfrm>
            <a:custGeom>
              <a:avLst/>
              <a:gdLst>
                <a:gd name="T0" fmla="*/ 8 w 31"/>
                <a:gd name="T1" fmla="*/ 5 h 27"/>
                <a:gd name="T2" fmla="*/ 8 w 31"/>
                <a:gd name="T3" fmla="*/ 5 h 27"/>
                <a:gd name="T4" fmla="*/ 7 w 31"/>
                <a:gd name="T5" fmla="*/ 6 h 27"/>
                <a:gd name="T6" fmla="*/ 6 w 31"/>
                <a:gd name="T7" fmla="*/ 6 h 27"/>
                <a:gd name="T8" fmla="*/ 5 w 31"/>
                <a:gd name="T9" fmla="*/ 6 h 27"/>
                <a:gd name="T10" fmla="*/ 4 w 31"/>
                <a:gd name="T11" fmla="*/ 4 h 27"/>
                <a:gd name="T12" fmla="*/ 3 w 31"/>
                <a:gd name="T13" fmla="*/ 3 h 27"/>
                <a:gd name="T14" fmla="*/ 2 w 31"/>
                <a:gd name="T15" fmla="*/ 2 h 27"/>
                <a:gd name="T16" fmla="*/ 0 w 31"/>
                <a:gd name="T17" fmla="*/ 1 h 27"/>
                <a:gd name="T18" fmla="*/ 1 w 31"/>
                <a:gd name="T19" fmla="*/ 0 h 27"/>
                <a:gd name="T20" fmla="*/ 2 w 31"/>
                <a:gd name="T21" fmla="*/ 0 h 27"/>
                <a:gd name="T22" fmla="*/ 3 w 31"/>
                <a:gd name="T23" fmla="*/ 0 h 27"/>
                <a:gd name="T24" fmla="*/ 4 w 31"/>
                <a:gd name="T25" fmla="*/ 0 h 27"/>
                <a:gd name="T26" fmla="*/ 8 w 31"/>
                <a:gd name="T27" fmla="*/ 5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" h="27">
                  <a:moveTo>
                    <a:pt x="31" y="21"/>
                  </a:moveTo>
                  <a:lnTo>
                    <a:pt x="29" y="23"/>
                  </a:lnTo>
                  <a:lnTo>
                    <a:pt x="25" y="25"/>
                  </a:lnTo>
                  <a:lnTo>
                    <a:pt x="23" y="27"/>
                  </a:lnTo>
                  <a:lnTo>
                    <a:pt x="20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6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4" y="1"/>
                  </a:lnTo>
                  <a:lnTo>
                    <a:pt x="31" y="2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6" name="Freeform 47"/>
            <p:cNvSpPr>
              <a:spLocks/>
            </p:cNvSpPr>
            <p:nvPr/>
          </p:nvSpPr>
          <p:spPr bwMode="auto">
            <a:xfrm>
              <a:off x="3218" y="3584"/>
              <a:ext cx="19" cy="64"/>
            </a:xfrm>
            <a:custGeom>
              <a:avLst/>
              <a:gdLst>
                <a:gd name="T0" fmla="*/ 9 w 38"/>
                <a:gd name="T1" fmla="*/ 7 h 128"/>
                <a:gd name="T2" fmla="*/ 7 w 38"/>
                <a:gd name="T3" fmla="*/ 13 h 128"/>
                <a:gd name="T4" fmla="*/ 5 w 38"/>
                <a:gd name="T5" fmla="*/ 20 h 128"/>
                <a:gd name="T6" fmla="*/ 3 w 38"/>
                <a:gd name="T7" fmla="*/ 26 h 128"/>
                <a:gd name="T8" fmla="*/ 1 w 38"/>
                <a:gd name="T9" fmla="*/ 32 h 128"/>
                <a:gd name="T10" fmla="*/ 0 w 38"/>
                <a:gd name="T11" fmla="*/ 32 h 128"/>
                <a:gd name="T12" fmla="*/ 1 w 38"/>
                <a:gd name="T13" fmla="*/ 25 h 128"/>
                <a:gd name="T14" fmla="*/ 3 w 38"/>
                <a:gd name="T15" fmla="*/ 17 h 128"/>
                <a:gd name="T16" fmla="*/ 5 w 38"/>
                <a:gd name="T17" fmla="*/ 9 h 128"/>
                <a:gd name="T18" fmla="*/ 8 w 38"/>
                <a:gd name="T19" fmla="*/ 2 h 128"/>
                <a:gd name="T20" fmla="*/ 9 w 38"/>
                <a:gd name="T21" fmla="*/ 0 h 128"/>
                <a:gd name="T22" fmla="*/ 10 w 38"/>
                <a:gd name="T23" fmla="*/ 2 h 128"/>
                <a:gd name="T24" fmla="*/ 9 w 38"/>
                <a:gd name="T25" fmla="*/ 4 h 128"/>
                <a:gd name="T26" fmla="*/ 8 w 38"/>
                <a:gd name="T27" fmla="*/ 5 h 128"/>
                <a:gd name="T28" fmla="*/ 9 w 38"/>
                <a:gd name="T29" fmla="*/ 7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" h="128">
                  <a:moveTo>
                    <a:pt x="33" y="27"/>
                  </a:moveTo>
                  <a:lnTo>
                    <a:pt x="25" y="52"/>
                  </a:lnTo>
                  <a:lnTo>
                    <a:pt x="19" y="78"/>
                  </a:lnTo>
                  <a:lnTo>
                    <a:pt x="12" y="10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3" y="97"/>
                  </a:lnTo>
                  <a:lnTo>
                    <a:pt x="11" y="66"/>
                  </a:lnTo>
                  <a:lnTo>
                    <a:pt x="20" y="36"/>
                  </a:lnTo>
                  <a:lnTo>
                    <a:pt x="30" y="6"/>
                  </a:lnTo>
                  <a:lnTo>
                    <a:pt x="35" y="0"/>
                  </a:lnTo>
                  <a:lnTo>
                    <a:pt x="38" y="7"/>
                  </a:lnTo>
                  <a:lnTo>
                    <a:pt x="34" y="13"/>
                  </a:lnTo>
                  <a:lnTo>
                    <a:pt x="32" y="20"/>
                  </a:lnTo>
                  <a:lnTo>
                    <a:pt x="33" y="2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7" name="Freeform 48"/>
            <p:cNvSpPr>
              <a:spLocks/>
            </p:cNvSpPr>
            <p:nvPr/>
          </p:nvSpPr>
          <p:spPr bwMode="auto">
            <a:xfrm>
              <a:off x="2740" y="3586"/>
              <a:ext cx="26" cy="22"/>
            </a:xfrm>
            <a:custGeom>
              <a:avLst/>
              <a:gdLst>
                <a:gd name="T0" fmla="*/ 5 w 50"/>
                <a:gd name="T1" fmla="*/ 0 h 45"/>
                <a:gd name="T2" fmla="*/ 7 w 50"/>
                <a:gd name="T3" fmla="*/ 2 h 45"/>
                <a:gd name="T4" fmla="*/ 9 w 50"/>
                <a:gd name="T5" fmla="*/ 5 h 45"/>
                <a:gd name="T6" fmla="*/ 11 w 50"/>
                <a:gd name="T7" fmla="*/ 7 h 45"/>
                <a:gd name="T8" fmla="*/ 14 w 50"/>
                <a:gd name="T9" fmla="*/ 10 h 45"/>
                <a:gd name="T10" fmla="*/ 11 w 50"/>
                <a:gd name="T11" fmla="*/ 11 h 45"/>
                <a:gd name="T12" fmla="*/ 9 w 50"/>
                <a:gd name="T13" fmla="*/ 10 h 45"/>
                <a:gd name="T14" fmla="*/ 7 w 50"/>
                <a:gd name="T15" fmla="*/ 10 h 45"/>
                <a:gd name="T16" fmla="*/ 6 w 50"/>
                <a:gd name="T17" fmla="*/ 8 h 45"/>
                <a:gd name="T18" fmla="*/ 4 w 50"/>
                <a:gd name="T19" fmla="*/ 6 h 45"/>
                <a:gd name="T20" fmla="*/ 3 w 50"/>
                <a:gd name="T21" fmla="*/ 4 h 45"/>
                <a:gd name="T22" fmla="*/ 2 w 50"/>
                <a:gd name="T23" fmla="*/ 3 h 45"/>
                <a:gd name="T24" fmla="*/ 0 w 50"/>
                <a:gd name="T25" fmla="*/ 2 h 45"/>
                <a:gd name="T26" fmla="*/ 1 w 50"/>
                <a:gd name="T27" fmla="*/ 1 h 45"/>
                <a:gd name="T28" fmla="*/ 2 w 50"/>
                <a:gd name="T29" fmla="*/ 0 h 45"/>
                <a:gd name="T30" fmla="*/ 3 w 50"/>
                <a:gd name="T31" fmla="*/ 0 h 45"/>
                <a:gd name="T32" fmla="*/ 5 w 5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5">
                  <a:moveTo>
                    <a:pt x="18" y="0"/>
                  </a:moveTo>
                  <a:lnTo>
                    <a:pt x="26" y="10"/>
                  </a:lnTo>
                  <a:lnTo>
                    <a:pt x="34" y="20"/>
                  </a:lnTo>
                  <a:lnTo>
                    <a:pt x="42" y="31"/>
                  </a:lnTo>
                  <a:lnTo>
                    <a:pt x="50" y="42"/>
                  </a:lnTo>
                  <a:lnTo>
                    <a:pt x="40" y="45"/>
                  </a:lnTo>
                  <a:lnTo>
                    <a:pt x="32" y="43"/>
                  </a:lnTo>
                  <a:lnTo>
                    <a:pt x="26" y="40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1" y="19"/>
                  </a:lnTo>
                  <a:lnTo>
                    <a:pt x="6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8" name="Freeform 49"/>
            <p:cNvSpPr>
              <a:spLocks/>
            </p:cNvSpPr>
            <p:nvPr/>
          </p:nvSpPr>
          <p:spPr bwMode="auto">
            <a:xfrm>
              <a:off x="2910" y="3586"/>
              <a:ext cx="11" cy="8"/>
            </a:xfrm>
            <a:custGeom>
              <a:avLst/>
              <a:gdLst>
                <a:gd name="T0" fmla="*/ 6 w 22"/>
                <a:gd name="T1" fmla="*/ 2 h 17"/>
                <a:gd name="T2" fmla="*/ 4 w 22"/>
                <a:gd name="T3" fmla="*/ 4 h 17"/>
                <a:gd name="T4" fmla="*/ 3 w 22"/>
                <a:gd name="T5" fmla="*/ 3 h 17"/>
                <a:gd name="T6" fmla="*/ 2 w 22"/>
                <a:gd name="T7" fmla="*/ 2 h 17"/>
                <a:gd name="T8" fmla="*/ 1 w 22"/>
                <a:gd name="T9" fmla="*/ 1 h 17"/>
                <a:gd name="T10" fmla="*/ 0 w 22"/>
                <a:gd name="T11" fmla="*/ 0 h 17"/>
                <a:gd name="T12" fmla="*/ 4 w 22"/>
                <a:gd name="T13" fmla="*/ 0 h 17"/>
                <a:gd name="T14" fmla="*/ 6 w 22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lnTo>
                    <a:pt x="16" y="17"/>
                  </a:lnTo>
                  <a:lnTo>
                    <a:pt x="12" y="12"/>
                  </a:lnTo>
                  <a:lnTo>
                    <a:pt x="7" y="9"/>
                  </a:lnTo>
                  <a:lnTo>
                    <a:pt x="3" y="4"/>
                  </a:lnTo>
                  <a:lnTo>
                    <a:pt x="0" y="0"/>
                  </a:lnTo>
                  <a:lnTo>
                    <a:pt x="13" y="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9" name="Freeform 50"/>
            <p:cNvSpPr>
              <a:spLocks/>
            </p:cNvSpPr>
            <p:nvPr/>
          </p:nvSpPr>
          <p:spPr bwMode="auto">
            <a:xfrm>
              <a:off x="3207" y="3586"/>
              <a:ext cx="21" cy="56"/>
            </a:xfrm>
            <a:custGeom>
              <a:avLst/>
              <a:gdLst>
                <a:gd name="T0" fmla="*/ 11 w 41"/>
                <a:gd name="T1" fmla="*/ 1 h 111"/>
                <a:gd name="T2" fmla="*/ 9 w 41"/>
                <a:gd name="T3" fmla="*/ 4 h 111"/>
                <a:gd name="T4" fmla="*/ 8 w 41"/>
                <a:gd name="T5" fmla="*/ 8 h 111"/>
                <a:gd name="T6" fmla="*/ 7 w 41"/>
                <a:gd name="T7" fmla="*/ 11 h 111"/>
                <a:gd name="T8" fmla="*/ 6 w 41"/>
                <a:gd name="T9" fmla="*/ 14 h 111"/>
                <a:gd name="T10" fmla="*/ 5 w 41"/>
                <a:gd name="T11" fmla="*/ 18 h 111"/>
                <a:gd name="T12" fmla="*/ 4 w 41"/>
                <a:gd name="T13" fmla="*/ 22 h 111"/>
                <a:gd name="T14" fmla="*/ 3 w 41"/>
                <a:gd name="T15" fmla="*/ 25 h 111"/>
                <a:gd name="T16" fmla="*/ 2 w 41"/>
                <a:gd name="T17" fmla="*/ 28 h 111"/>
                <a:gd name="T18" fmla="*/ 1 w 41"/>
                <a:gd name="T19" fmla="*/ 28 h 111"/>
                <a:gd name="T20" fmla="*/ 1 w 41"/>
                <a:gd name="T21" fmla="*/ 28 h 111"/>
                <a:gd name="T22" fmla="*/ 1 w 41"/>
                <a:gd name="T23" fmla="*/ 27 h 111"/>
                <a:gd name="T24" fmla="*/ 0 w 41"/>
                <a:gd name="T25" fmla="*/ 27 h 111"/>
                <a:gd name="T26" fmla="*/ 1 w 41"/>
                <a:gd name="T27" fmla="*/ 20 h 111"/>
                <a:gd name="T28" fmla="*/ 3 w 41"/>
                <a:gd name="T29" fmla="*/ 14 h 111"/>
                <a:gd name="T30" fmla="*/ 5 w 41"/>
                <a:gd name="T31" fmla="*/ 7 h 111"/>
                <a:gd name="T32" fmla="*/ 8 w 41"/>
                <a:gd name="T33" fmla="*/ 1 h 111"/>
                <a:gd name="T34" fmla="*/ 8 w 41"/>
                <a:gd name="T35" fmla="*/ 1 h 111"/>
                <a:gd name="T36" fmla="*/ 9 w 41"/>
                <a:gd name="T37" fmla="*/ 0 h 111"/>
                <a:gd name="T38" fmla="*/ 10 w 41"/>
                <a:gd name="T39" fmla="*/ 0 h 111"/>
                <a:gd name="T40" fmla="*/ 11 w 41"/>
                <a:gd name="T41" fmla="*/ 1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1" h="111">
                  <a:moveTo>
                    <a:pt x="41" y="2"/>
                  </a:moveTo>
                  <a:lnTo>
                    <a:pt x="35" y="15"/>
                  </a:lnTo>
                  <a:lnTo>
                    <a:pt x="31" y="29"/>
                  </a:lnTo>
                  <a:lnTo>
                    <a:pt x="27" y="42"/>
                  </a:lnTo>
                  <a:lnTo>
                    <a:pt x="24" y="56"/>
                  </a:lnTo>
                  <a:lnTo>
                    <a:pt x="20" y="70"/>
                  </a:lnTo>
                  <a:lnTo>
                    <a:pt x="16" y="85"/>
                  </a:lnTo>
                  <a:lnTo>
                    <a:pt x="12" y="98"/>
                  </a:lnTo>
                  <a:lnTo>
                    <a:pt x="7" y="111"/>
                  </a:lnTo>
                  <a:lnTo>
                    <a:pt x="4" y="111"/>
                  </a:lnTo>
                  <a:lnTo>
                    <a:pt x="2" y="110"/>
                  </a:lnTo>
                  <a:lnTo>
                    <a:pt x="1" y="108"/>
                  </a:lnTo>
                  <a:lnTo>
                    <a:pt x="0" y="106"/>
                  </a:lnTo>
                  <a:lnTo>
                    <a:pt x="4" y="78"/>
                  </a:lnTo>
                  <a:lnTo>
                    <a:pt x="11" y="53"/>
                  </a:lnTo>
                  <a:lnTo>
                    <a:pt x="19" y="27"/>
                  </a:lnTo>
                  <a:lnTo>
                    <a:pt x="30" y="3"/>
                  </a:lnTo>
                  <a:lnTo>
                    <a:pt x="32" y="1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0" name="Freeform 52"/>
            <p:cNvSpPr>
              <a:spLocks/>
            </p:cNvSpPr>
            <p:nvPr/>
          </p:nvSpPr>
          <p:spPr bwMode="auto">
            <a:xfrm>
              <a:off x="3260" y="3588"/>
              <a:ext cx="19" cy="63"/>
            </a:xfrm>
            <a:custGeom>
              <a:avLst/>
              <a:gdLst>
                <a:gd name="T0" fmla="*/ 10 w 38"/>
                <a:gd name="T1" fmla="*/ 1 h 127"/>
                <a:gd name="T2" fmla="*/ 8 w 38"/>
                <a:gd name="T3" fmla="*/ 8 h 127"/>
                <a:gd name="T4" fmla="*/ 7 w 38"/>
                <a:gd name="T5" fmla="*/ 16 h 127"/>
                <a:gd name="T6" fmla="*/ 5 w 38"/>
                <a:gd name="T7" fmla="*/ 23 h 127"/>
                <a:gd name="T8" fmla="*/ 3 w 38"/>
                <a:gd name="T9" fmla="*/ 30 h 127"/>
                <a:gd name="T10" fmla="*/ 3 w 38"/>
                <a:gd name="T11" fmla="*/ 31 h 127"/>
                <a:gd name="T12" fmla="*/ 2 w 38"/>
                <a:gd name="T13" fmla="*/ 31 h 127"/>
                <a:gd name="T14" fmla="*/ 1 w 38"/>
                <a:gd name="T15" fmla="*/ 31 h 127"/>
                <a:gd name="T16" fmla="*/ 0 w 38"/>
                <a:gd name="T17" fmla="*/ 31 h 127"/>
                <a:gd name="T18" fmla="*/ 2 w 38"/>
                <a:gd name="T19" fmla="*/ 23 h 127"/>
                <a:gd name="T20" fmla="*/ 3 w 38"/>
                <a:gd name="T21" fmla="*/ 15 h 127"/>
                <a:gd name="T22" fmla="*/ 5 w 38"/>
                <a:gd name="T23" fmla="*/ 7 h 127"/>
                <a:gd name="T24" fmla="*/ 7 w 38"/>
                <a:gd name="T25" fmla="*/ 0 h 127"/>
                <a:gd name="T26" fmla="*/ 8 w 38"/>
                <a:gd name="T27" fmla="*/ 0 h 127"/>
                <a:gd name="T28" fmla="*/ 9 w 38"/>
                <a:gd name="T29" fmla="*/ 0 h 127"/>
                <a:gd name="T30" fmla="*/ 9 w 38"/>
                <a:gd name="T31" fmla="*/ 0 h 127"/>
                <a:gd name="T32" fmla="*/ 10 w 38"/>
                <a:gd name="T33" fmla="*/ 1 h 1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127">
                  <a:moveTo>
                    <a:pt x="38" y="4"/>
                  </a:moveTo>
                  <a:lnTo>
                    <a:pt x="31" y="34"/>
                  </a:lnTo>
                  <a:lnTo>
                    <a:pt x="25" y="64"/>
                  </a:lnTo>
                  <a:lnTo>
                    <a:pt x="18" y="94"/>
                  </a:lnTo>
                  <a:lnTo>
                    <a:pt x="12" y="123"/>
                  </a:lnTo>
                  <a:lnTo>
                    <a:pt x="9" y="125"/>
                  </a:lnTo>
                  <a:lnTo>
                    <a:pt x="7" y="126"/>
                  </a:lnTo>
                  <a:lnTo>
                    <a:pt x="3" y="127"/>
                  </a:lnTo>
                  <a:lnTo>
                    <a:pt x="0" y="126"/>
                  </a:lnTo>
                  <a:lnTo>
                    <a:pt x="7" y="94"/>
                  </a:lnTo>
                  <a:lnTo>
                    <a:pt x="12" y="61"/>
                  </a:lnTo>
                  <a:lnTo>
                    <a:pt x="20" y="3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5" y="3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Freeform 53"/>
            <p:cNvSpPr>
              <a:spLocks/>
            </p:cNvSpPr>
            <p:nvPr/>
          </p:nvSpPr>
          <p:spPr bwMode="auto">
            <a:xfrm>
              <a:off x="2729" y="3589"/>
              <a:ext cx="20" cy="16"/>
            </a:xfrm>
            <a:custGeom>
              <a:avLst/>
              <a:gdLst>
                <a:gd name="T0" fmla="*/ 10 w 39"/>
                <a:gd name="T1" fmla="*/ 7 h 34"/>
                <a:gd name="T2" fmla="*/ 10 w 39"/>
                <a:gd name="T3" fmla="*/ 8 h 34"/>
                <a:gd name="T4" fmla="*/ 4 w 39"/>
                <a:gd name="T5" fmla="*/ 8 h 34"/>
                <a:gd name="T6" fmla="*/ 4 w 39"/>
                <a:gd name="T7" fmla="*/ 6 h 34"/>
                <a:gd name="T8" fmla="*/ 2 w 39"/>
                <a:gd name="T9" fmla="*/ 4 h 34"/>
                <a:gd name="T10" fmla="*/ 1 w 39"/>
                <a:gd name="T11" fmla="*/ 3 h 34"/>
                <a:gd name="T12" fmla="*/ 0 w 39"/>
                <a:gd name="T13" fmla="*/ 1 h 34"/>
                <a:gd name="T14" fmla="*/ 2 w 39"/>
                <a:gd name="T15" fmla="*/ 0 h 34"/>
                <a:gd name="T16" fmla="*/ 4 w 39"/>
                <a:gd name="T17" fmla="*/ 0 h 34"/>
                <a:gd name="T18" fmla="*/ 5 w 39"/>
                <a:gd name="T19" fmla="*/ 1 h 34"/>
                <a:gd name="T20" fmla="*/ 6 w 39"/>
                <a:gd name="T21" fmla="*/ 1 h 34"/>
                <a:gd name="T22" fmla="*/ 7 w 39"/>
                <a:gd name="T23" fmla="*/ 3 h 34"/>
                <a:gd name="T24" fmla="*/ 8 w 39"/>
                <a:gd name="T25" fmla="*/ 4 h 34"/>
                <a:gd name="T26" fmla="*/ 9 w 39"/>
                <a:gd name="T27" fmla="*/ 6 h 34"/>
                <a:gd name="T28" fmla="*/ 10 w 39"/>
                <a:gd name="T29" fmla="*/ 7 h 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34">
                  <a:moveTo>
                    <a:pt x="39" y="30"/>
                  </a:moveTo>
                  <a:lnTo>
                    <a:pt x="39" y="34"/>
                  </a:lnTo>
                  <a:lnTo>
                    <a:pt x="16" y="33"/>
                  </a:lnTo>
                  <a:lnTo>
                    <a:pt x="13" y="26"/>
                  </a:lnTo>
                  <a:lnTo>
                    <a:pt x="8" y="19"/>
                  </a:lnTo>
                  <a:lnTo>
                    <a:pt x="3" y="13"/>
                  </a:lnTo>
                  <a:lnTo>
                    <a:pt x="0" y="6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26" y="14"/>
                  </a:lnTo>
                  <a:lnTo>
                    <a:pt x="31" y="20"/>
                  </a:lnTo>
                  <a:lnTo>
                    <a:pt x="34" y="26"/>
                  </a:lnTo>
                  <a:lnTo>
                    <a:pt x="39" y="3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2" name="Freeform 54"/>
            <p:cNvSpPr>
              <a:spLocks/>
            </p:cNvSpPr>
            <p:nvPr/>
          </p:nvSpPr>
          <p:spPr bwMode="auto">
            <a:xfrm>
              <a:off x="3198" y="3589"/>
              <a:ext cx="16" cy="47"/>
            </a:xfrm>
            <a:custGeom>
              <a:avLst/>
              <a:gdLst>
                <a:gd name="T0" fmla="*/ 8 w 32"/>
                <a:gd name="T1" fmla="*/ 0 h 93"/>
                <a:gd name="T2" fmla="*/ 7 w 32"/>
                <a:gd name="T3" fmla="*/ 6 h 93"/>
                <a:gd name="T4" fmla="*/ 6 w 32"/>
                <a:gd name="T5" fmla="*/ 11 h 93"/>
                <a:gd name="T6" fmla="*/ 4 w 32"/>
                <a:gd name="T7" fmla="*/ 17 h 93"/>
                <a:gd name="T8" fmla="*/ 3 w 32"/>
                <a:gd name="T9" fmla="*/ 23 h 93"/>
                <a:gd name="T10" fmla="*/ 2 w 32"/>
                <a:gd name="T11" fmla="*/ 23 h 93"/>
                <a:gd name="T12" fmla="*/ 2 w 32"/>
                <a:gd name="T13" fmla="*/ 23 h 93"/>
                <a:gd name="T14" fmla="*/ 2 w 32"/>
                <a:gd name="T15" fmla="*/ 24 h 93"/>
                <a:gd name="T16" fmla="*/ 1 w 32"/>
                <a:gd name="T17" fmla="*/ 23 h 93"/>
                <a:gd name="T18" fmla="*/ 0 w 32"/>
                <a:gd name="T19" fmla="*/ 22 h 93"/>
                <a:gd name="T20" fmla="*/ 2 w 32"/>
                <a:gd name="T21" fmla="*/ 17 h 93"/>
                <a:gd name="T22" fmla="*/ 3 w 32"/>
                <a:gd name="T23" fmla="*/ 11 h 93"/>
                <a:gd name="T24" fmla="*/ 5 w 32"/>
                <a:gd name="T25" fmla="*/ 5 h 93"/>
                <a:gd name="T26" fmla="*/ 7 w 32"/>
                <a:gd name="T27" fmla="*/ 0 h 93"/>
                <a:gd name="T28" fmla="*/ 8 w 32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" h="93">
                  <a:moveTo>
                    <a:pt x="32" y="0"/>
                  </a:moveTo>
                  <a:lnTo>
                    <a:pt x="28" y="23"/>
                  </a:lnTo>
                  <a:lnTo>
                    <a:pt x="22" y="44"/>
                  </a:lnTo>
                  <a:lnTo>
                    <a:pt x="15" y="67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6" y="92"/>
                  </a:lnTo>
                  <a:lnTo>
                    <a:pt x="5" y="93"/>
                  </a:lnTo>
                  <a:lnTo>
                    <a:pt x="4" y="92"/>
                  </a:lnTo>
                  <a:lnTo>
                    <a:pt x="0" y="87"/>
                  </a:lnTo>
                  <a:lnTo>
                    <a:pt x="6" y="65"/>
                  </a:lnTo>
                  <a:lnTo>
                    <a:pt x="12" y="42"/>
                  </a:lnTo>
                  <a:lnTo>
                    <a:pt x="19" y="20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3" name="Freeform 55"/>
            <p:cNvSpPr>
              <a:spLocks/>
            </p:cNvSpPr>
            <p:nvPr/>
          </p:nvSpPr>
          <p:spPr bwMode="auto">
            <a:xfrm>
              <a:off x="3188" y="3592"/>
              <a:ext cx="15" cy="38"/>
            </a:xfrm>
            <a:custGeom>
              <a:avLst/>
              <a:gdLst>
                <a:gd name="T0" fmla="*/ 8 w 30"/>
                <a:gd name="T1" fmla="*/ 3 h 76"/>
                <a:gd name="T2" fmla="*/ 3 w 30"/>
                <a:gd name="T3" fmla="*/ 19 h 76"/>
                <a:gd name="T4" fmla="*/ 2 w 30"/>
                <a:gd name="T5" fmla="*/ 19 h 76"/>
                <a:gd name="T6" fmla="*/ 2 w 30"/>
                <a:gd name="T7" fmla="*/ 19 h 76"/>
                <a:gd name="T8" fmla="*/ 1 w 30"/>
                <a:gd name="T9" fmla="*/ 19 h 76"/>
                <a:gd name="T10" fmla="*/ 1 w 30"/>
                <a:gd name="T11" fmla="*/ 19 h 76"/>
                <a:gd name="T12" fmla="*/ 0 w 30"/>
                <a:gd name="T13" fmla="*/ 18 h 76"/>
                <a:gd name="T14" fmla="*/ 1 w 30"/>
                <a:gd name="T15" fmla="*/ 14 h 76"/>
                <a:gd name="T16" fmla="*/ 3 w 30"/>
                <a:gd name="T17" fmla="*/ 10 h 76"/>
                <a:gd name="T18" fmla="*/ 4 w 30"/>
                <a:gd name="T19" fmla="*/ 5 h 76"/>
                <a:gd name="T20" fmla="*/ 5 w 30"/>
                <a:gd name="T21" fmla="*/ 1 h 76"/>
                <a:gd name="T22" fmla="*/ 6 w 30"/>
                <a:gd name="T23" fmla="*/ 1 h 76"/>
                <a:gd name="T24" fmla="*/ 7 w 30"/>
                <a:gd name="T25" fmla="*/ 1 h 76"/>
                <a:gd name="T26" fmla="*/ 7 w 30"/>
                <a:gd name="T27" fmla="*/ 1 h 76"/>
                <a:gd name="T28" fmla="*/ 8 w 30"/>
                <a:gd name="T29" fmla="*/ 0 h 76"/>
                <a:gd name="T30" fmla="*/ 8 w 30"/>
                <a:gd name="T31" fmla="*/ 3 h 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" h="76">
                  <a:moveTo>
                    <a:pt x="30" y="9"/>
                  </a:moveTo>
                  <a:lnTo>
                    <a:pt x="9" y="76"/>
                  </a:lnTo>
                  <a:lnTo>
                    <a:pt x="8" y="76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5"/>
                  </a:lnTo>
                  <a:lnTo>
                    <a:pt x="0" y="72"/>
                  </a:lnTo>
                  <a:lnTo>
                    <a:pt x="4" y="54"/>
                  </a:lnTo>
                  <a:lnTo>
                    <a:pt x="9" y="37"/>
                  </a:lnTo>
                  <a:lnTo>
                    <a:pt x="15" y="2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4" name="Freeform 56"/>
            <p:cNvSpPr>
              <a:spLocks/>
            </p:cNvSpPr>
            <p:nvPr/>
          </p:nvSpPr>
          <p:spPr bwMode="auto">
            <a:xfrm>
              <a:off x="2717" y="3593"/>
              <a:ext cx="16" cy="11"/>
            </a:xfrm>
            <a:custGeom>
              <a:avLst/>
              <a:gdLst>
                <a:gd name="T0" fmla="*/ 8 w 32"/>
                <a:gd name="T1" fmla="*/ 6 h 22"/>
                <a:gd name="T2" fmla="*/ 6 w 32"/>
                <a:gd name="T3" fmla="*/ 6 h 22"/>
                <a:gd name="T4" fmla="*/ 4 w 32"/>
                <a:gd name="T5" fmla="*/ 6 h 22"/>
                <a:gd name="T6" fmla="*/ 2 w 32"/>
                <a:gd name="T7" fmla="*/ 5 h 22"/>
                <a:gd name="T8" fmla="*/ 0 w 32"/>
                <a:gd name="T9" fmla="*/ 3 h 22"/>
                <a:gd name="T10" fmla="*/ 1 w 32"/>
                <a:gd name="T11" fmla="*/ 2 h 22"/>
                <a:gd name="T12" fmla="*/ 2 w 32"/>
                <a:gd name="T13" fmla="*/ 1 h 22"/>
                <a:gd name="T14" fmla="*/ 3 w 32"/>
                <a:gd name="T15" fmla="*/ 1 h 22"/>
                <a:gd name="T16" fmla="*/ 4 w 32"/>
                <a:gd name="T17" fmla="*/ 0 h 22"/>
                <a:gd name="T18" fmla="*/ 6 w 32"/>
                <a:gd name="T19" fmla="*/ 2 h 22"/>
                <a:gd name="T20" fmla="*/ 7 w 32"/>
                <a:gd name="T21" fmla="*/ 3 h 22"/>
                <a:gd name="T22" fmla="*/ 7 w 32"/>
                <a:gd name="T23" fmla="*/ 5 h 22"/>
                <a:gd name="T24" fmla="*/ 8 w 32"/>
                <a:gd name="T25" fmla="*/ 6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22">
                  <a:moveTo>
                    <a:pt x="32" y="22"/>
                  </a:moveTo>
                  <a:lnTo>
                    <a:pt x="24" y="22"/>
                  </a:lnTo>
                  <a:lnTo>
                    <a:pt x="15" y="21"/>
                  </a:lnTo>
                  <a:lnTo>
                    <a:pt x="5" y="18"/>
                  </a:lnTo>
                  <a:lnTo>
                    <a:pt x="0" y="10"/>
                  </a:lnTo>
                  <a:lnTo>
                    <a:pt x="2" y="5"/>
                  </a:lnTo>
                  <a:lnTo>
                    <a:pt x="6" y="3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1" y="5"/>
                  </a:lnTo>
                  <a:lnTo>
                    <a:pt x="25" y="10"/>
                  </a:lnTo>
                  <a:lnTo>
                    <a:pt x="28" y="17"/>
                  </a:lnTo>
                  <a:lnTo>
                    <a:pt x="32" y="2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5" name="Freeform 57"/>
            <p:cNvSpPr>
              <a:spLocks/>
            </p:cNvSpPr>
            <p:nvPr/>
          </p:nvSpPr>
          <p:spPr bwMode="auto">
            <a:xfrm>
              <a:off x="3274" y="3593"/>
              <a:ext cx="15" cy="56"/>
            </a:xfrm>
            <a:custGeom>
              <a:avLst/>
              <a:gdLst>
                <a:gd name="T0" fmla="*/ 8 w 30"/>
                <a:gd name="T1" fmla="*/ 1 h 112"/>
                <a:gd name="T2" fmla="*/ 7 w 30"/>
                <a:gd name="T3" fmla="*/ 8 h 112"/>
                <a:gd name="T4" fmla="*/ 5 w 30"/>
                <a:gd name="T5" fmla="*/ 15 h 112"/>
                <a:gd name="T6" fmla="*/ 4 w 30"/>
                <a:gd name="T7" fmla="*/ 21 h 112"/>
                <a:gd name="T8" fmla="*/ 2 w 30"/>
                <a:gd name="T9" fmla="*/ 28 h 112"/>
                <a:gd name="T10" fmla="*/ 2 w 30"/>
                <a:gd name="T11" fmla="*/ 28 h 112"/>
                <a:gd name="T12" fmla="*/ 1 w 30"/>
                <a:gd name="T13" fmla="*/ 28 h 112"/>
                <a:gd name="T14" fmla="*/ 1 w 30"/>
                <a:gd name="T15" fmla="*/ 28 h 112"/>
                <a:gd name="T16" fmla="*/ 0 w 30"/>
                <a:gd name="T17" fmla="*/ 28 h 112"/>
                <a:gd name="T18" fmla="*/ 1 w 30"/>
                <a:gd name="T19" fmla="*/ 22 h 112"/>
                <a:gd name="T20" fmla="*/ 2 w 30"/>
                <a:gd name="T21" fmla="*/ 15 h 112"/>
                <a:gd name="T22" fmla="*/ 4 w 30"/>
                <a:gd name="T23" fmla="*/ 8 h 112"/>
                <a:gd name="T24" fmla="*/ 5 w 30"/>
                <a:gd name="T25" fmla="*/ 2 h 112"/>
                <a:gd name="T26" fmla="*/ 6 w 30"/>
                <a:gd name="T27" fmla="*/ 1 h 112"/>
                <a:gd name="T28" fmla="*/ 7 w 30"/>
                <a:gd name="T29" fmla="*/ 0 h 112"/>
                <a:gd name="T30" fmla="*/ 7 w 30"/>
                <a:gd name="T31" fmla="*/ 1 h 112"/>
                <a:gd name="T32" fmla="*/ 8 w 30"/>
                <a:gd name="T33" fmla="*/ 1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112">
                  <a:moveTo>
                    <a:pt x="30" y="4"/>
                  </a:moveTo>
                  <a:lnTo>
                    <a:pt x="26" y="32"/>
                  </a:lnTo>
                  <a:lnTo>
                    <a:pt x="20" y="58"/>
                  </a:lnTo>
                  <a:lnTo>
                    <a:pt x="13" y="83"/>
                  </a:lnTo>
                  <a:lnTo>
                    <a:pt x="8" y="110"/>
                  </a:lnTo>
                  <a:lnTo>
                    <a:pt x="6" y="111"/>
                  </a:lnTo>
                  <a:lnTo>
                    <a:pt x="4" y="112"/>
                  </a:lnTo>
                  <a:lnTo>
                    <a:pt x="1" y="112"/>
                  </a:lnTo>
                  <a:lnTo>
                    <a:pt x="0" y="111"/>
                  </a:lnTo>
                  <a:lnTo>
                    <a:pt x="4" y="86"/>
                  </a:lnTo>
                  <a:lnTo>
                    <a:pt x="8" y="58"/>
                  </a:lnTo>
                  <a:lnTo>
                    <a:pt x="13" y="32"/>
                  </a:lnTo>
                  <a:lnTo>
                    <a:pt x="19" y="5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" name="Freeform 58"/>
            <p:cNvSpPr>
              <a:spLocks/>
            </p:cNvSpPr>
            <p:nvPr/>
          </p:nvSpPr>
          <p:spPr bwMode="auto">
            <a:xfrm>
              <a:off x="3179" y="3594"/>
              <a:ext cx="12" cy="30"/>
            </a:xfrm>
            <a:custGeom>
              <a:avLst/>
              <a:gdLst>
                <a:gd name="T0" fmla="*/ 6 w 24"/>
                <a:gd name="T1" fmla="*/ 0 h 60"/>
                <a:gd name="T2" fmla="*/ 6 w 24"/>
                <a:gd name="T3" fmla="*/ 4 h 60"/>
                <a:gd name="T4" fmla="*/ 5 w 24"/>
                <a:gd name="T5" fmla="*/ 7 h 60"/>
                <a:gd name="T6" fmla="*/ 4 w 24"/>
                <a:gd name="T7" fmla="*/ 11 h 60"/>
                <a:gd name="T8" fmla="*/ 2 w 24"/>
                <a:gd name="T9" fmla="*/ 14 h 60"/>
                <a:gd name="T10" fmla="*/ 2 w 24"/>
                <a:gd name="T11" fmla="*/ 15 h 60"/>
                <a:gd name="T12" fmla="*/ 1 w 24"/>
                <a:gd name="T13" fmla="*/ 15 h 60"/>
                <a:gd name="T14" fmla="*/ 1 w 24"/>
                <a:gd name="T15" fmla="*/ 15 h 60"/>
                <a:gd name="T16" fmla="*/ 0 w 24"/>
                <a:gd name="T17" fmla="*/ 14 h 60"/>
                <a:gd name="T18" fmla="*/ 1 w 24"/>
                <a:gd name="T19" fmla="*/ 13 h 60"/>
                <a:gd name="T20" fmla="*/ 1 w 24"/>
                <a:gd name="T21" fmla="*/ 10 h 60"/>
                <a:gd name="T22" fmla="*/ 2 w 24"/>
                <a:gd name="T23" fmla="*/ 7 h 60"/>
                <a:gd name="T24" fmla="*/ 3 w 24"/>
                <a:gd name="T25" fmla="*/ 4 h 60"/>
                <a:gd name="T26" fmla="*/ 4 w 24"/>
                <a:gd name="T27" fmla="*/ 1 h 60"/>
                <a:gd name="T28" fmla="*/ 4 w 24"/>
                <a:gd name="T29" fmla="*/ 1 h 60"/>
                <a:gd name="T30" fmla="*/ 5 w 24"/>
                <a:gd name="T31" fmla="*/ 1 h 60"/>
                <a:gd name="T32" fmla="*/ 6 w 24"/>
                <a:gd name="T33" fmla="*/ 1 h 60"/>
                <a:gd name="T34" fmla="*/ 6 w 24"/>
                <a:gd name="T35" fmla="*/ 0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60">
                  <a:moveTo>
                    <a:pt x="24" y="0"/>
                  </a:moveTo>
                  <a:lnTo>
                    <a:pt x="22" y="14"/>
                  </a:lnTo>
                  <a:lnTo>
                    <a:pt x="18" y="27"/>
                  </a:lnTo>
                  <a:lnTo>
                    <a:pt x="13" y="41"/>
                  </a:lnTo>
                  <a:lnTo>
                    <a:pt x="7" y="55"/>
                  </a:lnTo>
                  <a:lnTo>
                    <a:pt x="7" y="60"/>
                  </a:lnTo>
                  <a:lnTo>
                    <a:pt x="4" y="60"/>
                  </a:lnTo>
                  <a:lnTo>
                    <a:pt x="1" y="58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4" y="39"/>
                  </a:lnTo>
                  <a:lnTo>
                    <a:pt x="6" y="26"/>
                  </a:lnTo>
                  <a:lnTo>
                    <a:pt x="10" y="15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2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" name="Freeform 59"/>
            <p:cNvSpPr>
              <a:spLocks/>
            </p:cNvSpPr>
            <p:nvPr/>
          </p:nvSpPr>
          <p:spPr bwMode="auto">
            <a:xfrm>
              <a:off x="2854" y="3594"/>
              <a:ext cx="90" cy="61"/>
            </a:xfrm>
            <a:custGeom>
              <a:avLst/>
              <a:gdLst>
                <a:gd name="T0" fmla="*/ 45 w 180"/>
                <a:gd name="T1" fmla="*/ 1 h 121"/>
                <a:gd name="T2" fmla="*/ 44 w 180"/>
                <a:gd name="T3" fmla="*/ 3 h 121"/>
                <a:gd name="T4" fmla="*/ 42 w 180"/>
                <a:gd name="T5" fmla="*/ 4 h 121"/>
                <a:gd name="T6" fmla="*/ 40 w 180"/>
                <a:gd name="T7" fmla="*/ 4 h 121"/>
                <a:gd name="T8" fmla="*/ 37 w 180"/>
                <a:gd name="T9" fmla="*/ 5 h 121"/>
                <a:gd name="T10" fmla="*/ 35 w 180"/>
                <a:gd name="T11" fmla="*/ 6 h 121"/>
                <a:gd name="T12" fmla="*/ 30 w 180"/>
                <a:gd name="T13" fmla="*/ 8 h 121"/>
                <a:gd name="T14" fmla="*/ 22 w 180"/>
                <a:gd name="T15" fmla="*/ 11 h 121"/>
                <a:gd name="T16" fmla="*/ 15 w 180"/>
                <a:gd name="T17" fmla="*/ 14 h 121"/>
                <a:gd name="T18" fmla="*/ 7 w 180"/>
                <a:gd name="T19" fmla="*/ 17 h 121"/>
                <a:gd name="T20" fmla="*/ 4 w 180"/>
                <a:gd name="T21" fmla="*/ 19 h 121"/>
                <a:gd name="T22" fmla="*/ 6 w 180"/>
                <a:gd name="T23" fmla="*/ 19 h 121"/>
                <a:gd name="T24" fmla="*/ 8 w 180"/>
                <a:gd name="T25" fmla="*/ 18 h 121"/>
                <a:gd name="T26" fmla="*/ 11 w 180"/>
                <a:gd name="T27" fmla="*/ 17 h 121"/>
                <a:gd name="T28" fmla="*/ 13 w 180"/>
                <a:gd name="T29" fmla="*/ 16 h 121"/>
                <a:gd name="T30" fmla="*/ 21 w 180"/>
                <a:gd name="T31" fmla="*/ 14 h 121"/>
                <a:gd name="T32" fmla="*/ 29 w 180"/>
                <a:gd name="T33" fmla="*/ 11 h 121"/>
                <a:gd name="T34" fmla="*/ 37 w 180"/>
                <a:gd name="T35" fmla="*/ 8 h 121"/>
                <a:gd name="T36" fmla="*/ 44 w 180"/>
                <a:gd name="T37" fmla="*/ 4 h 121"/>
                <a:gd name="T38" fmla="*/ 45 w 180"/>
                <a:gd name="T39" fmla="*/ 6 h 121"/>
                <a:gd name="T40" fmla="*/ 44 w 180"/>
                <a:gd name="T41" fmla="*/ 7 h 121"/>
                <a:gd name="T42" fmla="*/ 43 w 180"/>
                <a:gd name="T43" fmla="*/ 8 h 121"/>
                <a:gd name="T44" fmla="*/ 42 w 180"/>
                <a:gd name="T45" fmla="*/ 8 h 121"/>
                <a:gd name="T46" fmla="*/ 36 w 180"/>
                <a:gd name="T47" fmla="*/ 11 h 121"/>
                <a:gd name="T48" fmla="*/ 30 w 180"/>
                <a:gd name="T49" fmla="*/ 14 h 121"/>
                <a:gd name="T50" fmla="*/ 24 w 180"/>
                <a:gd name="T51" fmla="*/ 16 h 121"/>
                <a:gd name="T52" fmla="*/ 18 w 180"/>
                <a:gd name="T53" fmla="*/ 19 h 121"/>
                <a:gd name="T54" fmla="*/ 21 w 180"/>
                <a:gd name="T55" fmla="*/ 18 h 121"/>
                <a:gd name="T56" fmla="*/ 25 w 180"/>
                <a:gd name="T57" fmla="*/ 17 h 121"/>
                <a:gd name="T58" fmla="*/ 29 w 180"/>
                <a:gd name="T59" fmla="*/ 15 h 121"/>
                <a:gd name="T60" fmla="*/ 32 w 180"/>
                <a:gd name="T61" fmla="*/ 14 h 121"/>
                <a:gd name="T62" fmla="*/ 44 w 180"/>
                <a:gd name="T63" fmla="*/ 11 h 121"/>
                <a:gd name="T64" fmla="*/ 44 w 180"/>
                <a:gd name="T65" fmla="*/ 13 h 121"/>
                <a:gd name="T66" fmla="*/ 37 w 180"/>
                <a:gd name="T67" fmla="*/ 15 h 121"/>
                <a:gd name="T68" fmla="*/ 27 w 180"/>
                <a:gd name="T69" fmla="*/ 20 h 121"/>
                <a:gd name="T70" fmla="*/ 16 w 180"/>
                <a:gd name="T71" fmla="*/ 24 h 121"/>
                <a:gd name="T72" fmla="*/ 6 w 180"/>
                <a:gd name="T73" fmla="*/ 29 h 121"/>
                <a:gd name="T74" fmla="*/ 0 w 180"/>
                <a:gd name="T75" fmla="*/ 29 h 121"/>
                <a:gd name="T76" fmla="*/ 0 w 180"/>
                <a:gd name="T77" fmla="*/ 25 h 121"/>
                <a:gd name="T78" fmla="*/ 1 w 180"/>
                <a:gd name="T79" fmla="*/ 20 h 121"/>
                <a:gd name="T80" fmla="*/ 5 w 180"/>
                <a:gd name="T81" fmla="*/ 16 h 121"/>
                <a:gd name="T82" fmla="*/ 12 w 180"/>
                <a:gd name="T83" fmla="*/ 14 h 121"/>
                <a:gd name="T84" fmla="*/ 18 w 180"/>
                <a:gd name="T85" fmla="*/ 12 h 121"/>
                <a:gd name="T86" fmla="*/ 24 w 180"/>
                <a:gd name="T87" fmla="*/ 9 h 121"/>
                <a:gd name="T88" fmla="*/ 30 w 180"/>
                <a:gd name="T89" fmla="*/ 6 h 121"/>
                <a:gd name="T90" fmla="*/ 36 w 180"/>
                <a:gd name="T91" fmla="*/ 4 h 121"/>
                <a:gd name="T92" fmla="*/ 42 w 180"/>
                <a:gd name="T93" fmla="*/ 1 h 1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0" h="121">
                  <a:moveTo>
                    <a:pt x="180" y="0"/>
                  </a:moveTo>
                  <a:lnTo>
                    <a:pt x="180" y="3"/>
                  </a:lnTo>
                  <a:lnTo>
                    <a:pt x="179" y="7"/>
                  </a:lnTo>
                  <a:lnTo>
                    <a:pt x="176" y="9"/>
                  </a:lnTo>
                  <a:lnTo>
                    <a:pt x="172" y="11"/>
                  </a:lnTo>
                  <a:lnTo>
                    <a:pt x="168" y="13"/>
                  </a:lnTo>
                  <a:lnTo>
                    <a:pt x="162" y="15"/>
                  </a:lnTo>
                  <a:lnTo>
                    <a:pt x="157" y="16"/>
                  </a:lnTo>
                  <a:lnTo>
                    <a:pt x="153" y="17"/>
                  </a:lnTo>
                  <a:lnTo>
                    <a:pt x="147" y="18"/>
                  </a:lnTo>
                  <a:lnTo>
                    <a:pt x="142" y="21"/>
                  </a:lnTo>
                  <a:lnTo>
                    <a:pt x="138" y="23"/>
                  </a:lnTo>
                  <a:lnTo>
                    <a:pt x="133" y="26"/>
                  </a:lnTo>
                  <a:lnTo>
                    <a:pt x="118" y="32"/>
                  </a:lnTo>
                  <a:lnTo>
                    <a:pt x="103" y="38"/>
                  </a:lnTo>
                  <a:lnTo>
                    <a:pt x="88" y="44"/>
                  </a:lnTo>
                  <a:lnTo>
                    <a:pt x="73" y="48"/>
                  </a:lnTo>
                  <a:lnTo>
                    <a:pt x="58" y="55"/>
                  </a:lnTo>
                  <a:lnTo>
                    <a:pt x="43" y="61"/>
                  </a:lnTo>
                  <a:lnTo>
                    <a:pt x="28" y="68"/>
                  </a:lnTo>
                  <a:lnTo>
                    <a:pt x="15" y="75"/>
                  </a:lnTo>
                  <a:lnTo>
                    <a:pt x="15" y="76"/>
                  </a:lnTo>
                  <a:lnTo>
                    <a:pt x="19" y="76"/>
                  </a:lnTo>
                  <a:lnTo>
                    <a:pt x="24" y="75"/>
                  </a:lnTo>
                  <a:lnTo>
                    <a:pt x="27" y="74"/>
                  </a:lnTo>
                  <a:lnTo>
                    <a:pt x="32" y="71"/>
                  </a:lnTo>
                  <a:lnTo>
                    <a:pt x="37" y="69"/>
                  </a:lnTo>
                  <a:lnTo>
                    <a:pt x="41" y="68"/>
                  </a:lnTo>
                  <a:lnTo>
                    <a:pt x="45" y="66"/>
                  </a:lnTo>
                  <a:lnTo>
                    <a:pt x="49" y="64"/>
                  </a:lnTo>
                  <a:lnTo>
                    <a:pt x="65" y="59"/>
                  </a:lnTo>
                  <a:lnTo>
                    <a:pt x="81" y="53"/>
                  </a:lnTo>
                  <a:lnTo>
                    <a:pt x="98" y="47"/>
                  </a:lnTo>
                  <a:lnTo>
                    <a:pt x="113" y="41"/>
                  </a:lnTo>
                  <a:lnTo>
                    <a:pt x="129" y="34"/>
                  </a:lnTo>
                  <a:lnTo>
                    <a:pt x="145" y="29"/>
                  </a:lnTo>
                  <a:lnTo>
                    <a:pt x="160" y="23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78" y="22"/>
                  </a:lnTo>
                  <a:lnTo>
                    <a:pt x="177" y="25"/>
                  </a:lnTo>
                  <a:lnTo>
                    <a:pt x="176" y="28"/>
                  </a:lnTo>
                  <a:lnTo>
                    <a:pt x="174" y="31"/>
                  </a:lnTo>
                  <a:lnTo>
                    <a:pt x="171" y="31"/>
                  </a:lnTo>
                  <a:lnTo>
                    <a:pt x="168" y="31"/>
                  </a:lnTo>
                  <a:lnTo>
                    <a:pt x="165" y="31"/>
                  </a:lnTo>
                  <a:lnTo>
                    <a:pt x="154" y="38"/>
                  </a:lnTo>
                  <a:lnTo>
                    <a:pt x="142" y="44"/>
                  </a:lnTo>
                  <a:lnTo>
                    <a:pt x="130" y="48"/>
                  </a:lnTo>
                  <a:lnTo>
                    <a:pt x="118" y="54"/>
                  </a:lnTo>
                  <a:lnTo>
                    <a:pt x="106" y="59"/>
                  </a:lnTo>
                  <a:lnTo>
                    <a:pt x="94" y="63"/>
                  </a:lnTo>
                  <a:lnTo>
                    <a:pt x="81" y="69"/>
                  </a:lnTo>
                  <a:lnTo>
                    <a:pt x="70" y="75"/>
                  </a:lnTo>
                  <a:lnTo>
                    <a:pt x="77" y="74"/>
                  </a:lnTo>
                  <a:lnTo>
                    <a:pt x="84" y="71"/>
                  </a:lnTo>
                  <a:lnTo>
                    <a:pt x="91" y="69"/>
                  </a:lnTo>
                  <a:lnTo>
                    <a:pt x="99" y="67"/>
                  </a:lnTo>
                  <a:lnTo>
                    <a:pt x="106" y="63"/>
                  </a:lnTo>
                  <a:lnTo>
                    <a:pt x="113" y="60"/>
                  </a:lnTo>
                  <a:lnTo>
                    <a:pt x="119" y="57"/>
                  </a:lnTo>
                  <a:lnTo>
                    <a:pt x="126" y="55"/>
                  </a:lnTo>
                  <a:lnTo>
                    <a:pt x="174" y="38"/>
                  </a:lnTo>
                  <a:lnTo>
                    <a:pt x="175" y="42"/>
                  </a:lnTo>
                  <a:lnTo>
                    <a:pt x="175" y="46"/>
                  </a:lnTo>
                  <a:lnTo>
                    <a:pt x="174" y="49"/>
                  </a:lnTo>
                  <a:lnTo>
                    <a:pt x="170" y="52"/>
                  </a:lnTo>
                  <a:lnTo>
                    <a:pt x="148" y="60"/>
                  </a:lnTo>
                  <a:lnTo>
                    <a:pt x="127" y="69"/>
                  </a:lnTo>
                  <a:lnTo>
                    <a:pt x="106" y="78"/>
                  </a:lnTo>
                  <a:lnTo>
                    <a:pt x="85" y="86"/>
                  </a:lnTo>
                  <a:lnTo>
                    <a:pt x="64" y="95"/>
                  </a:lnTo>
                  <a:lnTo>
                    <a:pt x="43" y="105"/>
                  </a:lnTo>
                  <a:lnTo>
                    <a:pt x="22" y="113"/>
                  </a:lnTo>
                  <a:lnTo>
                    <a:pt x="1" y="121"/>
                  </a:lnTo>
                  <a:lnTo>
                    <a:pt x="0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1" y="91"/>
                  </a:lnTo>
                  <a:lnTo>
                    <a:pt x="3" y="77"/>
                  </a:lnTo>
                  <a:lnTo>
                    <a:pt x="10" y="67"/>
                  </a:lnTo>
                  <a:lnTo>
                    <a:pt x="19" y="61"/>
                  </a:lnTo>
                  <a:lnTo>
                    <a:pt x="32" y="56"/>
                  </a:lnTo>
                  <a:lnTo>
                    <a:pt x="45" y="53"/>
                  </a:lnTo>
                  <a:lnTo>
                    <a:pt x="57" y="49"/>
                  </a:lnTo>
                  <a:lnTo>
                    <a:pt x="70" y="45"/>
                  </a:lnTo>
                  <a:lnTo>
                    <a:pt x="80" y="39"/>
                  </a:lnTo>
                  <a:lnTo>
                    <a:pt x="93" y="34"/>
                  </a:lnTo>
                  <a:lnTo>
                    <a:pt x="106" y="29"/>
                  </a:lnTo>
                  <a:lnTo>
                    <a:pt x="118" y="24"/>
                  </a:lnTo>
                  <a:lnTo>
                    <a:pt x="131" y="19"/>
                  </a:lnTo>
                  <a:lnTo>
                    <a:pt x="142" y="14"/>
                  </a:lnTo>
                  <a:lnTo>
                    <a:pt x="155" y="9"/>
                  </a:lnTo>
                  <a:lnTo>
                    <a:pt x="168" y="4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8" name="Freeform 60"/>
            <p:cNvSpPr>
              <a:spLocks/>
            </p:cNvSpPr>
            <p:nvPr/>
          </p:nvSpPr>
          <p:spPr bwMode="auto">
            <a:xfrm>
              <a:off x="3170" y="3596"/>
              <a:ext cx="10" cy="23"/>
            </a:xfrm>
            <a:custGeom>
              <a:avLst/>
              <a:gdLst>
                <a:gd name="T0" fmla="*/ 5 w 21"/>
                <a:gd name="T1" fmla="*/ 1 h 45"/>
                <a:gd name="T2" fmla="*/ 4 w 21"/>
                <a:gd name="T3" fmla="*/ 4 h 45"/>
                <a:gd name="T4" fmla="*/ 3 w 21"/>
                <a:gd name="T5" fmla="*/ 6 h 45"/>
                <a:gd name="T6" fmla="*/ 2 w 21"/>
                <a:gd name="T7" fmla="*/ 9 h 45"/>
                <a:gd name="T8" fmla="*/ 1 w 21"/>
                <a:gd name="T9" fmla="*/ 12 h 45"/>
                <a:gd name="T10" fmla="*/ 0 w 21"/>
                <a:gd name="T11" fmla="*/ 11 h 45"/>
                <a:gd name="T12" fmla="*/ 0 w 21"/>
                <a:gd name="T13" fmla="*/ 11 h 45"/>
                <a:gd name="T14" fmla="*/ 0 w 21"/>
                <a:gd name="T15" fmla="*/ 11 h 45"/>
                <a:gd name="T16" fmla="*/ 0 w 21"/>
                <a:gd name="T17" fmla="*/ 11 h 45"/>
                <a:gd name="T18" fmla="*/ 2 w 21"/>
                <a:gd name="T19" fmla="*/ 1 h 45"/>
                <a:gd name="T20" fmla="*/ 3 w 21"/>
                <a:gd name="T21" fmla="*/ 1 h 45"/>
                <a:gd name="T22" fmla="*/ 4 w 21"/>
                <a:gd name="T23" fmla="*/ 0 h 45"/>
                <a:gd name="T24" fmla="*/ 4 w 21"/>
                <a:gd name="T25" fmla="*/ 0 h 45"/>
                <a:gd name="T26" fmla="*/ 5 w 21"/>
                <a:gd name="T27" fmla="*/ 1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45">
                  <a:moveTo>
                    <a:pt x="21" y="1"/>
                  </a:moveTo>
                  <a:lnTo>
                    <a:pt x="18" y="13"/>
                  </a:lnTo>
                  <a:lnTo>
                    <a:pt x="15" y="23"/>
                  </a:lnTo>
                  <a:lnTo>
                    <a:pt x="10" y="35"/>
                  </a:lnTo>
                  <a:lnTo>
                    <a:pt x="4" y="45"/>
                  </a:lnTo>
                  <a:lnTo>
                    <a:pt x="3" y="44"/>
                  </a:lnTo>
                  <a:lnTo>
                    <a:pt x="2" y="44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2702" y="3598"/>
              <a:ext cx="15" cy="4"/>
            </a:xfrm>
            <a:custGeom>
              <a:avLst/>
              <a:gdLst>
                <a:gd name="T0" fmla="*/ 8 w 29"/>
                <a:gd name="T1" fmla="*/ 2 h 8"/>
                <a:gd name="T2" fmla="*/ 6 w 29"/>
                <a:gd name="T3" fmla="*/ 2 h 8"/>
                <a:gd name="T4" fmla="*/ 4 w 29"/>
                <a:gd name="T5" fmla="*/ 2 h 8"/>
                <a:gd name="T6" fmla="*/ 2 w 29"/>
                <a:gd name="T7" fmla="*/ 2 h 8"/>
                <a:gd name="T8" fmla="*/ 0 w 29"/>
                <a:gd name="T9" fmla="*/ 2 h 8"/>
                <a:gd name="T10" fmla="*/ 1 w 29"/>
                <a:gd name="T11" fmla="*/ 1 h 8"/>
                <a:gd name="T12" fmla="*/ 3 w 29"/>
                <a:gd name="T13" fmla="*/ 1 h 8"/>
                <a:gd name="T14" fmla="*/ 4 w 29"/>
                <a:gd name="T15" fmla="*/ 0 h 8"/>
                <a:gd name="T16" fmla="*/ 6 w 29"/>
                <a:gd name="T17" fmla="*/ 0 h 8"/>
                <a:gd name="T18" fmla="*/ 6 w 29"/>
                <a:gd name="T19" fmla="*/ 1 h 8"/>
                <a:gd name="T20" fmla="*/ 7 w 29"/>
                <a:gd name="T21" fmla="*/ 1 h 8"/>
                <a:gd name="T22" fmla="*/ 7 w 29"/>
                <a:gd name="T23" fmla="*/ 2 h 8"/>
                <a:gd name="T24" fmla="*/ 8 w 29"/>
                <a:gd name="T25" fmla="*/ 2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8">
                  <a:moveTo>
                    <a:pt x="29" y="8"/>
                  </a:moveTo>
                  <a:lnTo>
                    <a:pt x="22" y="8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0" name="Freeform 62"/>
            <p:cNvSpPr>
              <a:spLocks/>
            </p:cNvSpPr>
            <p:nvPr/>
          </p:nvSpPr>
          <p:spPr bwMode="auto">
            <a:xfrm>
              <a:off x="3286" y="3597"/>
              <a:ext cx="12" cy="49"/>
            </a:xfrm>
            <a:custGeom>
              <a:avLst/>
              <a:gdLst>
                <a:gd name="T0" fmla="*/ 6 w 23"/>
                <a:gd name="T1" fmla="*/ 1 h 96"/>
                <a:gd name="T2" fmla="*/ 5 w 23"/>
                <a:gd name="T3" fmla="*/ 7 h 96"/>
                <a:gd name="T4" fmla="*/ 4 w 23"/>
                <a:gd name="T5" fmla="*/ 13 h 96"/>
                <a:gd name="T6" fmla="*/ 3 w 23"/>
                <a:gd name="T7" fmla="*/ 19 h 96"/>
                <a:gd name="T8" fmla="*/ 2 w 23"/>
                <a:gd name="T9" fmla="*/ 25 h 96"/>
                <a:gd name="T10" fmla="*/ 1 w 23"/>
                <a:gd name="T11" fmla="*/ 25 h 96"/>
                <a:gd name="T12" fmla="*/ 1 w 23"/>
                <a:gd name="T13" fmla="*/ 25 h 96"/>
                <a:gd name="T14" fmla="*/ 1 w 23"/>
                <a:gd name="T15" fmla="*/ 25 h 96"/>
                <a:gd name="T16" fmla="*/ 0 w 23"/>
                <a:gd name="T17" fmla="*/ 25 h 96"/>
                <a:gd name="T18" fmla="*/ 0 w 23"/>
                <a:gd name="T19" fmla="*/ 22 h 96"/>
                <a:gd name="T20" fmla="*/ 0 w 23"/>
                <a:gd name="T21" fmla="*/ 20 h 96"/>
                <a:gd name="T22" fmla="*/ 1 w 23"/>
                <a:gd name="T23" fmla="*/ 17 h 96"/>
                <a:gd name="T24" fmla="*/ 2 w 23"/>
                <a:gd name="T25" fmla="*/ 14 h 96"/>
                <a:gd name="T26" fmla="*/ 2 w 23"/>
                <a:gd name="T27" fmla="*/ 11 h 96"/>
                <a:gd name="T28" fmla="*/ 3 w 23"/>
                <a:gd name="T29" fmla="*/ 7 h 96"/>
                <a:gd name="T30" fmla="*/ 3 w 23"/>
                <a:gd name="T31" fmla="*/ 4 h 96"/>
                <a:gd name="T32" fmla="*/ 4 w 23"/>
                <a:gd name="T33" fmla="*/ 0 h 96"/>
                <a:gd name="T34" fmla="*/ 5 w 23"/>
                <a:gd name="T35" fmla="*/ 0 h 96"/>
                <a:gd name="T36" fmla="*/ 5 w 23"/>
                <a:gd name="T37" fmla="*/ 0 h 96"/>
                <a:gd name="T38" fmla="*/ 6 w 23"/>
                <a:gd name="T39" fmla="*/ 1 h 96"/>
                <a:gd name="T40" fmla="*/ 6 w 23"/>
                <a:gd name="T41" fmla="*/ 1 h 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" h="96">
                  <a:moveTo>
                    <a:pt x="23" y="3"/>
                  </a:moveTo>
                  <a:lnTo>
                    <a:pt x="19" y="26"/>
                  </a:lnTo>
                  <a:lnTo>
                    <a:pt x="16" y="50"/>
                  </a:lnTo>
                  <a:lnTo>
                    <a:pt x="11" y="73"/>
                  </a:lnTo>
                  <a:lnTo>
                    <a:pt x="5" y="95"/>
                  </a:lnTo>
                  <a:lnTo>
                    <a:pt x="4" y="9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1" y="64"/>
                  </a:lnTo>
                  <a:lnTo>
                    <a:pt x="5" y="55"/>
                  </a:lnTo>
                  <a:lnTo>
                    <a:pt x="8" y="41"/>
                  </a:lnTo>
                  <a:lnTo>
                    <a:pt x="9" y="27"/>
                  </a:lnTo>
                  <a:lnTo>
                    <a:pt x="11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2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1" name="Freeform 63"/>
            <p:cNvSpPr>
              <a:spLocks/>
            </p:cNvSpPr>
            <p:nvPr/>
          </p:nvSpPr>
          <p:spPr bwMode="auto">
            <a:xfrm>
              <a:off x="3161" y="3598"/>
              <a:ext cx="7" cy="14"/>
            </a:xfrm>
            <a:custGeom>
              <a:avLst/>
              <a:gdLst>
                <a:gd name="T0" fmla="*/ 3 w 15"/>
                <a:gd name="T1" fmla="*/ 0 h 28"/>
                <a:gd name="T2" fmla="*/ 3 w 15"/>
                <a:gd name="T3" fmla="*/ 2 h 28"/>
                <a:gd name="T4" fmla="*/ 3 w 15"/>
                <a:gd name="T5" fmla="*/ 4 h 28"/>
                <a:gd name="T6" fmla="*/ 2 w 15"/>
                <a:gd name="T7" fmla="*/ 6 h 28"/>
                <a:gd name="T8" fmla="*/ 1 w 15"/>
                <a:gd name="T9" fmla="*/ 7 h 28"/>
                <a:gd name="T10" fmla="*/ 0 w 15"/>
                <a:gd name="T11" fmla="*/ 7 h 28"/>
                <a:gd name="T12" fmla="*/ 0 w 15"/>
                <a:gd name="T13" fmla="*/ 6 h 28"/>
                <a:gd name="T14" fmla="*/ 0 w 15"/>
                <a:gd name="T15" fmla="*/ 4 h 28"/>
                <a:gd name="T16" fmla="*/ 0 w 15"/>
                <a:gd name="T17" fmla="*/ 3 h 28"/>
                <a:gd name="T18" fmla="*/ 0 w 15"/>
                <a:gd name="T19" fmla="*/ 2 h 28"/>
                <a:gd name="T20" fmla="*/ 1 w 15"/>
                <a:gd name="T21" fmla="*/ 1 h 28"/>
                <a:gd name="T22" fmla="*/ 2 w 15"/>
                <a:gd name="T23" fmla="*/ 1 h 28"/>
                <a:gd name="T24" fmla="*/ 3 w 15"/>
                <a:gd name="T25" fmla="*/ 0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28">
                  <a:moveTo>
                    <a:pt x="15" y="0"/>
                  </a:moveTo>
                  <a:lnTo>
                    <a:pt x="15" y="7"/>
                  </a:lnTo>
                  <a:lnTo>
                    <a:pt x="14" y="14"/>
                  </a:lnTo>
                  <a:lnTo>
                    <a:pt x="11" y="21"/>
                  </a:lnTo>
                  <a:lnTo>
                    <a:pt x="7" y="28"/>
                  </a:lnTo>
                  <a:lnTo>
                    <a:pt x="3" y="26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" name="Freeform 64"/>
            <p:cNvSpPr>
              <a:spLocks/>
            </p:cNvSpPr>
            <p:nvPr/>
          </p:nvSpPr>
          <p:spPr bwMode="auto">
            <a:xfrm>
              <a:off x="3150" y="3601"/>
              <a:ext cx="7" cy="5"/>
            </a:xfrm>
            <a:custGeom>
              <a:avLst/>
              <a:gdLst>
                <a:gd name="T0" fmla="*/ 4 w 13"/>
                <a:gd name="T1" fmla="*/ 1 h 9"/>
                <a:gd name="T2" fmla="*/ 4 w 13"/>
                <a:gd name="T3" fmla="*/ 1 h 9"/>
                <a:gd name="T4" fmla="*/ 3 w 13"/>
                <a:gd name="T5" fmla="*/ 2 h 9"/>
                <a:gd name="T6" fmla="*/ 3 w 13"/>
                <a:gd name="T7" fmla="*/ 2 h 9"/>
                <a:gd name="T8" fmla="*/ 3 w 13"/>
                <a:gd name="T9" fmla="*/ 3 h 9"/>
                <a:gd name="T10" fmla="*/ 2 w 13"/>
                <a:gd name="T11" fmla="*/ 2 h 9"/>
                <a:gd name="T12" fmla="*/ 1 w 13"/>
                <a:gd name="T13" fmla="*/ 2 h 9"/>
                <a:gd name="T14" fmla="*/ 1 w 13"/>
                <a:gd name="T15" fmla="*/ 1 h 9"/>
                <a:gd name="T16" fmla="*/ 0 w 13"/>
                <a:gd name="T17" fmla="*/ 1 h 9"/>
                <a:gd name="T18" fmla="*/ 1 w 13"/>
                <a:gd name="T19" fmla="*/ 1 h 9"/>
                <a:gd name="T20" fmla="*/ 2 w 13"/>
                <a:gd name="T21" fmla="*/ 1 h 9"/>
                <a:gd name="T22" fmla="*/ 3 w 13"/>
                <a:gd name="T23" fmla="*/ 0 h 9"/>
                <a:gd name="T24" fmla="*/ 4 w 13"/>
                <a:gd name="T25" fmla="*/ 1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9">
                  <a:moveTo>
                    <a:pt x="13" y="1"/>
                  </a:moveTo>
                  <a:lnTo>
                    <a:pt x="13" y="3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8" y="8"/>
                  </a:lnTo>
                  <a:lnTo>
                    <a:pt x="4" y="7"/>
                  </a:lnTo>
                  <a:lnTo>
                    <a:pt x="2" y="4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3" name="Freeform 65"/>
            <p:cNvSpPr>
              <a:spLocks/>
            </p:cNvSpPr>
            <p:nvPr/>
          </p:nvSpPr>
          <p:spPr bwMode="auto">
            <a:xfrm>
              <a:off x="3297" y="3601"/>
              <a:ext cx="11" cy="42"/>
            </a:xfrm>
            <a:custGeom>
              <a:avLst/>
              <a:gdLst>
                <a:gd name="T0" fmla="*/ 6 w 22"/>
                <a:gd name="T1" fmla="*/ 1 h 84"/>
                <a:gd name="T2" fmla="*/ 5 w 22"/>
                <a:gd name="T3" fmla="*/ 6 h 84"/>
                <a:gd name="T4" fmla="*/ 4 w 22"/>
                <a:gd name="T5" fmla="*/ 11 h 84"/>
                <a:gd name="T6" fmla="*/ 4 w 22"/>
                <a:gd name="T7" fmla="*/ 16 h 84"/>
                <a:gd name="T8" fmla="*/ 2 w 22"/>
                <a:gd name="T9" fmla="*/ 21 h 84"/>
                <a:gd name="T10" fmla="*/ 2 w 22"/>
                <a:gd name="T11" fmla="*/ 21 h 84"/>
                <a:gd name="T12" fmla="*/ 2 w 22"/>
                <a:gd name="T13" fmla="*/ 21 h 84"/>
                <a:gd name="T14" fmla="*/ 1 w 22"/>
                <a:gd name="T15" fmla="*/ 21 h 84"/>
                <a:gd name="T16" fmla="*/ 0 w 22"/>
                <a:gd name="T17" fmla="*/ 21 h 84"/>
                <a:gd name="T18" fmla="*/ 1 w 22"/>
                <a:gd name="T19" fmla="*/ 16 h 84"/>
                <a:gd name="T20" fmla="*/ 2 w 22"/>
                <a:gd name="T21" fmla="*/ 11 h 84"/>
                <a:gd name="T22" fmla="*/ 3 w 22"/>
                <a:gd name="T23" fmla="*/ 5 h 84"/>
                <a:gd name="T24" fmla="*/ 4 w 22"/>
                <a:gd name="T25" fmla="*/ 0 h 84"/>
                <a:gd name="T26" fmla="*/ 5 w 22"/>
                <a:gd name="T27" fmla="*/ 1 h 84"/>
                <a:gd name="T28" fmla="*/ 5 w 22"/>
                <a:gd name="T29" fmla="*/ 1 h 84"/>
                <a:gd name="T30" fmla="*/ 6 w 22"/>
                <a:gd name="T31" fmla="*/ 1 h 84"/>
                <a:gd name="T32" fmla="*/ 6 w 22"/>
                <a:gd name="T33" fmla="*/ 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84">
                  <a:moveTo>
                    <a:pt x="22" y="4"/>
                  </a:moveTo>
                  <a:lnTo>
                    <a:pt x="19" y="24"/>
                  </a:lnTo>
                  <a:lnTo>
                    <a:pt x="15" y="43"/>
                  </a:lnTo>
                  <a:lnTo>
                    <a:pt x="13" y="63"/>
                  </a:lnTo>
                  <a:lnTo>
                    <a:pt x="8" y="81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4"/>
                  </a:lnTo>
                  <a:lnTo>
                    <a:pt x="0" y="84"/>
                  </a:lnTo>
                  <a:lnTo>
                    <a:pt x="3" y="63"/>
                  </a:lnTo>
                  <a:lnTo>
                    <a:pt x="6" y="41"/>
                  </a:lnTo>
                  <a:lnTo>
                    <a:pt x="9" y="2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21" y="3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4" name="Freeform 66"/>
            <p:cNvSpPr>
              <a:spLocks/>
            </p:cNvSpPr>
            <p:nvPr/>
          </p:nvSpPr>
          <p:spPr bwMode="auto">
            <a:xfrm>
              <a:off x="2966" y="3605"/>
              <a:ext cx="134" cy="88"/>
            </a:xfrm>
            <a:custGeom>
              <a:avLst/>
              <a:gdLst>
                <a:gd name="T0" fmla="*/ 64 w 269"/>
                <a:gd name="T1" fmla="*/ 40 h 177"/>
                <a:gd name="T2" fmla="*/ 65 w 269"/>
                <a:gd name="T3" fmla="*/ 44 h 177"/>
                <a:gd name="T4" fmla="*/ 62 w 269"/>
                <a:gd name="T5" fmla="*/ 42 h 177"/>
                <a:gd name="T6" fmla="*/ 57 w 269"/>
                <a:gd name="T7" fmla="*/ 33 h 177"/>
                <a:gd name="T8" fmla="*/ 50 w 269"/>
                <a:gd name="T9" fmla="*/ 24 h 177"/>
                <a:gd name="T10" fmla="*/ 41 w 269"/>
                <a:gd name="T11" fmla="*/ 9 h 177"/>
                <a:gd name="T12" fmla="*/ 37 w 269"/>
                <a:gd name="T13" fmla="*/ 7 h 177"/>
                <a:gd name="T14" fmla="*/ 33 w 269"/>
                <a:gd name="T15" fmla="*/ 7 h 177"/>
                <a:gd name="T16" fmla="*/ 16 w 269"/>
                <a:gd name="T17" fmla="*/ 8 h 177"/>
                <a:gd name="T18" fmla="*/ 19 w 269"/>
                <a:gd name="T19" fmla="*/ 10 h 177"/>
                <a:gd name="T20" fmla="*/ 24 w 269"/>
                <a:gd name="T21" fmla="*/ 11 h 177"/>
                <a:gd name="T22" fmla="*/ 29 w 269"/>
                <a:gd name="T23" fmla="*/ 12 h 177"/>
                <a:gd name="T24" fmla="*/ 30 w 269"/>
                <a:gd name="T25" fmla="*/ 13 h 177"/>
                <a:gd name="T26" fmla="*/ 15 w 269"/>
                <a:gd name="T27" fmla="*/ 13 h 177"/>
                <a:gd name="T28" fmla="*/ 13 w 269"/>
                <a:gd name="T29" fmla="*/ 13 h 177"/>
                <a:gd name="T30" fmla="*/ 17 w 269"/>
                <a:gd name="T31" fmla="*/ 15 h 177"/>
                <a:gd name="T32" fmla="*/ 22 w 269"/>
                <a:gd name="T33" fmla="*/ 16 h 177"/>
                <a:gd name="T34" fmla="*/ 27 w 269"/>
                <a:gd name="T35" fmla="*/ 17 h 177"/>
                <a:gd name="T36" fmla="*/ 32 w 269"/>
                <a:gd name="T37" fmla="*/ 18 h 177"/>
                <a:gd name="T38" fmla="*/ 27 w 269"/>
                <a:gd name="T39" fmla="*/ 19 h 177"/>
                <a:gd name="T40" fmla="*/ 19 w 269"/>
                <a:gd name="T41" fmla="*/ 19 h 177"/>
                <a:gd name="T42" fmla="*/ 12 w 269"/>
                <a:gd name="T43" fmla="*/ 17 h 177"/>
                <a:gd name="T44" fmla="*/ 11 w 269"/>
                <a:gd name="T45" fmla="*/ 19 h 177"/>
                <a:gd name="T46" fmla="*/ 16 w 269"/>
                <a:gd name="T47" fmla="*/ 21 h 177"/>
                <a:gd name="T48" fmla="*/ 24 w 269"/>
                <a:gd name="T49" fmla="*/ 23 h 177"/>
                <a:gd name="T50" fmla="*/ 33 w 269"/>
                <a:gd name="T51" fmla="*/ 23 h 177"/>
                <a:gd name="T52" fmla="*/ 30 w 269"/>
                <a:gd name="T53" fmla="*/ 25 h 177"/>
                <a:gd name="T54" fmla="*/ 22 w 269"/>
                <a:gd name="T55" fmla="*/ 24 h 177"/>
                <a:gd name="T56" fmla="*/ 15 w 269"/>
                <a:gd name="T57" fmla="*/ 23 h 177"/>
                <a:gd name="T58" fmla="*/ 10 w 269"/>
                <a:gd name="T59" fmla="*/ 23 h 177"/>
                <a:gd name="T60" fmla="*/ 8 w 269"/>
                <a:gd name="T61" fmla="*/ 25 h 177"/>
                <a:gd name="T62" fmla="*/ 12 w 269"/>
                <a:gd name="T63" fmla="*/ 27 h 177"/>
                <a:gd name="T64" fmla="*/ 22 w 269"/>
                <a:gd name="T65" fmla="*/ 28 h 177"/>
                <a:gd name="T66" fmla="*/ 33 w 269"/>
                <a:gd name="T67" fmla="*/ 29 h 177"/>
                <a:gd name="T68" fmla="*/ 41 w 269"/>
                <a:gd name="T69" fmla="*/ 29 h 177"/>
                <a:gd name="T70" fmla="*/ 41 w 269"/>
                <a:gd name="T71" fmla="*/ 29 h 177"/>
                <a:gd name="T72" fmla="*/ 32 w 269"/>
                <a:gd name="T73" fmla="*/ 30 h 177"/>
                <a:gd name="T74" fmla="*/ 19 w 269"/>
                <a:gd name="T75" fmla="*/ 30 h 177"/>
                <a:gd name="T76" fmla="*/ 6 w 269"/>
                <a:gd name="T77" fmla="*/ 29 h 177"/>
                <a:gd name="T78" fmla="*/ 6 w 269"/>
                <a:gd name="T79" fmla="*/ 30 h 177"/>
                <a:gd name="T80" fmla="*/ 11 w 269"/>
                <a:gd name="T81" fmla="*/ 33 h 177"/>
                <a:gd name="T82" fmla="*/ 20 w 269"/>
                <a:gd name="T83" fmla="*/ 34 h 177"/>
                <a:gd name="T84" fmla="*/ 30 w 269"/>
                <a:gd name="T85" fmla="*/ 34 h 177"/>
                <a:gd name="T86" fmla="*/ 33 w 269"/>
                <a:gd name="T87" fmla="*/ 34 h 177"/>
                <a:gd name="T88" fmla="*/ 37 w 269"/>
                <a:gd name="T89" fmla="*/ 34 h 177"/>
                <a:gd name="T90" fmla="*/ 35 w 269"/>
                <a:gd name="T91" fmla="*/ 36 h 177"/>
                <a:gd name="T92" fmla="*/ 25 w 269"/>
                <a:gd name="T93" fmla="*/ 36 h 177"/>
                <a:gd name="T94" fmla="*/ 15 w 269"/>
                <a:gd name="T95" fmla="*/ 35 h 177"/>
                <a:gd name="T96" fmla="*/ 0 w 269"/>
                <a:gd name="T97" fmla="*/ 33 h 177"/>
                <a:gd name="T98" fmla="*/ 3 w 269"/>
                <a:gd name="T99" fmla="*/ 25 h 177"/>
                <a:gd name="T100" fmla="*/ 9 w 269"/>
                <a:gd name="T101" fmla="*/ 16 h 177"/>
                <a:gd name="T102" fmla="*/ 14 w 269"/>
                <a:gd name="T103" fmla="*/ 6 h 177"/>
                <a:gd name="T104" fmla="*/ 15 w 269"/>
                <a:gd name="T105" fmla="*/ 1 h 177"/>
                <a:gd name="T106" fmla="*/ 22 w 269"/>
                <a:gd name="T107" fmla="*/ 1 h 177"/>
                <a:gd name="T108" fmla="*/ 30 w 269"/>
                <a:gd name="T109" fmla="*/ 2 h 177"/>
                <a:gd name="T110" fmla="*/ 37 w 269"/>
                <a:gd name="T111" fmla="*/ 0 h 177"/>
                <a:gd name="T112" fmla="*/ 47 w 269"/>
                <a:gd name="T113" fmla="*/ 13 h 177"/>
                <a:gd name="T114" fmla="*/ 55 w 269"/>
                <a:gd name="T115" fmla="*/ 27 h 1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9" h="177">
                  <a:moveTo>
                    <a:pt x="249" y="142"/>
                  </a:moveTo>
                  <a:lnTo>
                    <a:pt x="254" y="152"/>
                  </a:lnTo>
                  <a:lnTo>
                    <a:pt x="259" y="160"/>
                  </a:lnTo>
                  <a:lnTo>
                    <a:pt x="266" y="168"/>
                  </a:lnTo>
                  <a:lnTo>
                    <a:pt x="269" y="177"/>
                  </a:lnTo>
                  <a:lnTo>
                    <a:pt x="263" y="177"/>
                  </a:lnTo>
                  <a:lnTo>
                    <a:pt x="258" y="176"/>
                  </a:lnTo>
                  <a:lnTo>
                    <a:pt x="254" y="172"/>
                  </a:lnTo>
                  <a:lnTo>
                    <a:pt x="250" y="168"/>
                  </a:lnTo>
                  <a:lnTo>
                    <a:pt x="243" y="155"/>
                  </a:lnTo>
                  <a:lnTo>
                    <a:pt x="236" y="144"/>
                  </a:lnTo>
                  <a:lnTo>
                    <a:pt x="228" y="132"/>
                  </a:lnTo>
                  <a:lnTo>
                    <a:pt x="220" y="122"/>
                  </a:lnTo>
                  <a:lnTo>
                    <a:pt x="211" y="110"/>
                  </a:lnTo>
                  <a:lnTo>
                    <a:pt x="203" y="99"/>
                  </a:lnTo>
                  <a:lnTo>
                    <a:pt x="195" y="87"/>
                  </a:lnTo>
                  <a:lnTo>
                    <a:pt x="187" y="76"/>
                  </a:lnTo>
                  <a:lnTo>
                    <a:pt x="164" y="38"/>
                  </a:lnTo>
                  <a:lnTo>
                    <a:pt x="158" y="36"/>
                  </a:lnTo>
                  <a:lnTo>
                    <a:pt x="155" y="33"/>
                  </a:lnTo>
                  <a:lnTo>
                    <a:pt x="151" y="28"/>
                  </a:lnTo>
                  <a:lnTo>
                    <a:pt x="145" y="27"/>
                  </a:lnTo>
                  <a:lnTo>
                    <a:pt x="140" y="28"/>
                  </a:lnTo>
                  <a:lnTo>
                    <a:pt x="133" y="28"/>
                  </a:lnTo>
                  <a:lnTo>
                    <a:pt x="128" y="30"/>
                  </a:lnTo>
                  <a:lnTo>
                    <a:pt x="123" y="34"/>
                  </a:lnTo>
                  <a:lnTo>
                    <a:pt x="67" y="33"/>
                  </a:lnTo>
                  <a:lnTo>
                    <a:pt x="65" y="35"/>
                  </a:lnTo>
                  <a:lnTo>
                    <a:pt x="70" y="39"/>
                  </a:lnTo>
                  <a:lnTo>
                    <a:pt x="76" y="42"/>
                  </a:lnTo>
                  <a:lnTo>
                    <a:pt x="83" y="45"/>
                  </a:lnTo>
                  <a:lnTo>
                    <a:pt x="90" y="46"/>
                  </a:lnTo>
                  <a:lnTo>
                    <a:pt x="97" y="47"/>
                  </a:lnTo>
                  <a:lnTo>
                    <a:pt x="104" y="47"/>
                  </a:lnTo>
                  <a:lnTo>
                    <a:pt x="112" y="48"/>
                  </a:lnTo>
                  <a:lnTo>
                    <a:pt x="119" y="48"/>
                  </a:lnTo>
                  <a:lnTo>
                    <a:pt x="120" y="49"/>
                  </a:lnTo>
                  <a:lnTo>
                    <a:pt x="121" y="51"/>
                  </a:lnTo>
                  <a:lnTo>
                    <a:pt x="121" y="53"/>
                  </a:lnTo>
                  <a:lnTo>
                    <a:pt x="121" y="55"/>
                  </a:lnTo>
                  <a:lnTo>
                    <a:pt x="64" y="54"/>
                  </a:lnTo>
                  <a:lnTo>
                    <a:pt x="61" y="53"/>
                  </a:lnTo>
                  <a:lnTo>
                    <a:pt x="58" y="51"/>
                  </a:lnTo>
                  <a:lnTo>
                    <a:pt x="54" y="51"/>
                  </a:lnTo>
                  <a:lnTo>
                    <a:pt x="52" y="54"/>
                  </a:lnTo>
                  <a:lnTo>
                    <a:pt x="58" y="57"/>
                  </a:lnTo>
                  <a:lnTo>
                    <a:pt x="64" y="61"/>
                  </a:lnTo>
                  <a:lnTo>
                    <a:pt x="69" y="63"/>
                  </a:lnTo>
                  <a:lnTo>
                    <a:pt x="76" y="64"/>
                  </a:lnTo>
                  <a:lnTo>
                    <a:pt x="83" y="65"/>
                  </a:lnTo>
                  <a:lnTo>
                    <a:pt x="89" y="66"/>
                  </a:lnTo>
                  <a:lnTo>
                    <a:pt x="96" y="68"/>
                  </a:lnTo>
                  <a:lnTo>
                    <a:pt x="103" y="68"/>
                  </a:lnTo>
                  <a:lnTo>
                    <a:pt x="110" y="69"/>
                  </a:lnTo>
                  <a:lnTo>
                    <a:pt x="119" y="68"/>
                  </a:lnTo>
                  <a:lnTo>
                    <a:pt x="126" y="69"/>
                  </a:lnTo>
                  <a:lnTo>
                    <a:pt x="129" y="74"/>
                  </a:lnTo>
                  <a:lnTo>
                    <a:pt x="129" y="79"/>
                  </a:lnTo>
                  <a:lnTo>
                    <a:pt x="119" y="79"/>
                  </a:lnTo>
                  <a:lnTo>
                    <a:pt x="108" y="78"/>
                  </a:lnTo>
                  <a:lnTo>
                    <a:pt x="98" y="78"/>
                  </a:lnTo>
                  <a:lnTo>
                    <a:pt x="88" y="77"/>
                  </a:lnTo>
                  <a:lnTo>
                    <a:pt x="77" y="76"/>
                  </a:lnTo>
                  <a:lnTo>
                    <a:pt x="68" y="73"/>
                  </a:lnTo>
                  <a:lnTo>
                    <a:pt x="58" y="71"/>
                  </a:lnTo>
                  <a:lnTo>
                    <a:pt x="49" y="69"/>
                  </a:lnTo>
                  <a:lnTo>
                    <a:pt x="46" y="71"/>
                  </a:lnTo>
                  <a:lnTo>
                    <a:pt x="45" y="73"/>
                  </a:lnTo>
                  <a:lnTo>
                    <a:pt x="45" y="77"/>
                  </a:lnTo>
                  <a:lnTo>
                    <a:pt x="46" y="80"/>
                  </a:lnTo>
                  <a:lnTo>
                    <a:pt x="55" y="84"/>
                  </a:lnTo>
                  <a:lnTo>
                    <a:pt x="66" y="86"/>
                  </a:lnTo>
                  <a:lnTo>
                    <a:pt x="77" y="88"/>
                  </a:lnTo>
                  <a:lnTo>
                    <a:pt x="88" y="91"/>
                  </a:lnTo>
                  <a:lnTo>
                    <a:pt x="99" y="92"/>
                  </a:lnTo>
                  <a:lnTo>
                    <a:pt x="110" y="93"/>
                  </a:lnTo>
                  <a:lnTo>
                    <a:pt x="121" y="94"/>
                  </a:lnTo>
                  <a:lnTo>
                    <a:pt x="133" y="95"/>
                  </a:lnTo>
                  <a:lnTo>
                    <a:pt x="136" y="99"/>
                  </a:lnTo>
                  <a:lnTo>
                    <a:pt x="131" y="101"/>
                  </a:lnTo>
                  <a:lnTo>
                    <a:pt x="121" y="100"/>
                  </a:lnTo>
                  <a:lnTo>
                    <a:pt x="111" y="100"/>
                  </a:lnTo>
                  <a:lnTo>
                    <a:pt x="100" y="99"/>
                  </a:lnTo>
                  <a:lnTo>
                    <a:pt x="90" y="99"/>
                  </a:lnTo>
                  <a:lnTo>
                    <a:pt x="80" y="98"/>
                  </a:lnTo>
                  <a:lnTo>
                    <a:pt x="70" y="96"/>
                  </a:lnTo>
                  <a:lnTo>
                    <a:pt x="60" y="95"/>
                  </a:lnTo>
                  <a:lnTo>
                    <a:pt x="51" y="94"/>
                  </a:lnTo>
                  <a:lnTo>
                    <a:pt x="46" y="96"/>
                  </a:lnTo>
                  <a:lnTo>
                    <a:pt x="42" y="94"/>
                  </a:lnTo>
                  <a:lnTo>
                    <a:pt x="38" y="94"/>
                  </a:lnTo>
                  <a:lnTo>
                    <a:pt x="35" y="98"/>
                  </a:lnTo>
                  <a:lnTo>
                    <a:pt x="35" y="103"/>
                  </a:lnTo>
                  <a:lnTo>
                    <a:pt x="38" y="107"/>
                  </a:lnTo>
                  <a:lnTo>
                    <a:pt x="44" y="108"/>
                  </a:lnTo>
                  <a:lnTo>
                    <a:pt x="49" y="109"/>
                  </a:lnTo>
                  <a:lnTo>
                    <a:pt x="64" y="110"/>
                  </a:lnTo>
                  <a:lnTo>
                    <a:pt x="77" y="111"/>
                  </a:lnTo>
                  <a:lnTo>
                    <a:pt x="91" y="112"/>
                  </a:lnTo>
                  <a:lnTo>
                    <a:pt x="106" y="115"/>
                  </a:lnTo>
                  <a:lnTo>
                    <a:pt x="120" y="116"/>
                  </a:lnTo>
                  <a:lnTo>
                    <a:pt x="134" y="117"/>
                  </a:lnTo>
                  <a:lnTo>
                    <a:pt x="149" y="117"/>
                  </a:lnTo>
                  <a:lnTo>
                    <a:pt x="164" y="116"/>
                  </a:lnTo>
                  <a:lnTo>
                    <a:pt x="165" y="117"/>
                  </a:lnTo>
                  <a:lnTo>
                    <a:pt x="166" y="118"/>
                  </a:lnTo>
                  <a:lnTo>
                    <a:pt x="167" y="118"/>
                  </a:lnTo>
                  <a:lnTo>
                    <a:pt x="167" y="119"/>
                  </a:lnTo>
                  <a:lnTo>
                    <a:pt x="167" y="121"/>
                  </a:lnTo>
                  <a:lnTo>
                    <a:pt x="150" y="122"/>
                  </a:lnTo>
                  <a:lnTo>
                    <a:pt x="131" y="123"/>
                  </a:lnTo>
                  <a:lnTo>
                    <a:pt x="114" y="123"/>
                  </a:lnTo>
                  <a:lnTo>
                    <a:pt x="96" y="122"/>
                  </a:lnTo>
                  <a:lnTo>
                    <a:pt x="77" y="122"/>
                  </a:lnTo>
                  <a:lnTo>
                    <a:pt x="60" y="119"/>
                  </a:lnTo>
                  <a:lnTo>
                    <a:pt x="43" y="118"/>
                  </a:lnTo>
                  <a:lnTo>
                    <a:pt x="27" y="116"/>
                  </a:lnTo>
                  <a:lnTo>
                    <a:pt x="24" y="118"/>
                  </a:lnTo>
                  <a:lnTo>
                    <a:pt x="24" y="119"/>
                  </a:lnTo>
                  <a:lnTo>
                    <a:pt x="24" y="122"/>
                  </a:lnTo>
                  <a:lnTo>
                    <a:pt x="26" y="124"/>
                  </a:lnTo>
                  <a:lnTo>
                    <a:pt x="36" y="129"/>
                  </a:lnTo>
                  <a:lnTo>
                    <a:pt x="47" y="132"/>
                  </a:lnTo>
                  <a:lnTo>
                    <a:pt x="59" y="133"/>
                  </a:lnTo>
                  <a:lnTo>
                    <a:pt x="72" y="134"/>
                  </a:lnTo>
                  <a:lnTo>
                    <a:pt x="83" y="136"/>
                  </a:lnTo>
                  <a:lnTo>
                    <a:pt x="96" y="137"/>
                  </a:lnTo>
                  <a:lnTo>
                    <a:pt x="108" y="137"/>
                  </a:lnTo>
                  <a:lnTo>
                    <a:pt x="121" y="138"/>
                  </a:lnTo>
                  <a:lnTo>
                    <a:pt x="126" y="138"/>
                  </a:lnTo>
                  <a:lnTo>
                    <a:pt x="130" y="138"/>
                  </a:lnTo>
                  <a:lnTo>
                    <a:pt x="134" y="137"/>
                  </a:lnTo>
                  <a:lnTo>
                    <a:pt x="138" y="137"/>
                  </a:lnTo>
                  <a:lnTo>
                    <a:pt x="143" y="136"/>
                  </a:lnTo>
                  <a:lnTo>
                    <a:pt x="148" y="136"/>
                  </a:lnTo>
                  <a:lnTo>
                    <a:pt x="151" y="136"/>
                  </a:lnTo>
                  <a:lnTo>
                    <a:pt x="156" y="137"/>
                  </a:lnTo>
                  <a:lnTo>
                    <a:pt x="142" y="145"/>
                  </a:lnTo>
                  <a:lnTo>
                    <a:pt x="128" y="145"/>
                  </a:lnTo>
                  <a:lnTo>
                    <a:pt x="114" y="144"/>
                  </a:lnTo>
                  <a:lnTo>
                    <a:pt x="102" y="144"/>
                  </a:lnTo>
                  <a:lnTo>
                    <a:pt x="88" y="144"/>
                  </a:lnTo>
                  <a:lnTo>
                    <a:pt x="75" y="142"/>
                  </a:lnTo>
                  <a:lnTo>
                    <a:pt x="62" y="141"/>
                  </a:lnTo>
                  <a:lnTo>
                    <a:pt x="50" y="139"/>
                  </a:lnTo>
                  <a:lnTo>
                    <a:pt x="37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7" y="112"/>
                  </a:lnTo>
                  <a:lnTo>
                    <a:pt x="14" y="101"/>
                  </a:lnTo>
                  <a:lnTo>
                    <a:pt x="22" y="88"/>
                  </a:lnTo>
                  <a:lnTo>
                    <a:pt x="29" y="76"/>
                  </a:lnTo>
                  <a:lnTo>
                    <a:pt x="37" y="64"/>
                  </a:lnTo>
                  <a:lnTo>
                    <a:pt x="44" y="51"/>
                  </a:lnTo>
                  <a:lnTo>
                    <a:pt x="52" y="40"/>
                  </a:lnTo>
                  <a:lnTo>
                    <a:pt x="59" y="27"/>
                  </a:lnTo>
                  <a:lnTo>
                    <a:pt x="59" y="20"/>
                  </a:lnTo>
                  <a:lnTo>
                    <a:pt x="60" y="12"/>
                  </a:lnTo>
                  <a:lnTo>
                    <a:pt x="62" y="7"/>
                  </a:lnTo>
                  <a:lnTo>
                    <a:pt x="68" y="2"/>
                  </a:lnTo>
                  <a:lnTo>
                    <a:pt x="79" y="4"/>
                  </a:lnTo>
                  <a:lnTo>
                    <a:pt x="89" y="7"/>
                  </a:lnTo>
                  <a:lnTo>
                    <a:pt x="99" y="8"/>
                  </a:lnTo>
                  <a:lnTo>
                    <a:pt x="110" y="8"/>
                  </a:lnTo>
                  <a:lnTo>
                    <a:pt x="121" y="8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50" y="0"/>
                  </a:lnTo>
                  <a:lnTo>
                    <a:pt x="164" y="16"/>
                  </a:lnTo>
                  <a:lnTo>
                    <a:pt x="176" y="34"/>
                  </a:lnTo>
                  <a:lnTo>
                    <a:pt x="188" y="53"/>
                  </a:lnTo>
                  <a:lnTo>
                    <a:pt x="198" y="71"/>
                  </a:lnTo>
                  <a:lnTo>
                    <a:pt x="210" y="91"/>
                  </a:lnTo>
                  <a:lnTo>
                    <a:pt x="221" y="109"/>
                  </a:lnTo>
                  <a:lnTo>
                    <a:pt x="234" y="126"/>
                  </a:lnTo>
                  <a:lnTo>
                    <a:pt x="249" y="14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3308" y="3607"/>
              <a:ext cx="9" cy="33"/>
            </a:xfrm>
            <a:custGeom>
              <a:avLst/>
              <a:gdLst>
                <a:gd name="T0" fmla="*/ 4 w 19"/>
                <a:gd name="T1" fmla="*/ 1 h 67"/>
                <a:gd name="T2" fmla="*/ 4 w 19"/>
                <a:gd name="T3" fmla="*/ 5 h 67"/>
                <a:gd name="T4" fmla="*/ 3 w 19"/>
                <a:gd name="T5" fmla="*/ 9 h 67"/>
                <a:gd name="T6" fmla="*/ 3 w 19"/>
                <a:gd name="T7" fmla="*/ 12 h 67"/>
                <a:gd name="T8" fmla="*/ 2 w 19"/>
                <a:gd name="T9" fmla="*/ 16 h 67"/>
                <a:gd name="T10" fmla="*/ 1 w 19"/>
                <a:gd name="T11" fmla="*/ 16 h 67"/>
                <a:gd name="T12" fmla="*/ 1 w 19"/>
                <a:gd name="T13" fmla="*/ 16 h 67"/>
                <a:gd name="T14" fmla="*/ 0 w 19"/>
                <a:gd name="T15" fmla="*/ 16 h 67"/>
                <a:gd name="T16" fmla="*/ 0 w 19"/>
                <a:gd name="T17" fmla="*/ 16 h 67"/>
                <a:gd name="T18" fmla="*/ 0 w 19"/>
                <a:gd name="T19" fmla="*/ 12 h 67"/>
                <a:gd name="T20" fmla="*/ 1 w 19"/>
                <a:gd name="T21" fmla="*/ 8 h 67"/>
                <a:gd name="T22" fmla="*/ 1 w 19"/>
                <a:gd name="T23" fmla="*/ 4 h 67"/>
                <a:gd name="T24" fmla="*/ 2 w 19"/>
                <a:gd name="T25" fmla="*/ 0 h 67"/>
                <a:gd name="T26" fmla="*/ 3 w 19"/>
                <a:gd name="T27" fmla="*/ 0 h 67"/>
                <a:gd name="T28" fmla="*/ 3 w 19"/>
                <a:gd name="T29" fmla="*/ 0 h 67"/>
                <a:gd name="T30" fmla="*/ 4 w 19"/>
                <a:gd name="T31" fmla="*/ 0 h 67"/>
                <a:gd name="T32" fmla="*/ 4 w 19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67">
                  <a:moveTo>
                    <a:pt x="19" y="4"/>
                  </a:moveTo>
                  <a:lnTo>
                    <a:pt x="16" y="20"/>
                  </a:lnTo>
                  <a:lnTo>
                    <a:pt x="15" y="36"/>
                  </a:lnTo>
                  <a:lnTo>
                    <a:pt x="13" y="51"/>
                  </a:lnTo>
                  <a:lnTo>
                    <a:pt x="9" y="66"/>
                  </a:lnTo>
                  <a:lnTo>
                    <a:pt x="7" y="67"/>
                  </a:lnTo>
                  <a:lnTo>
                    <a:pt x="5" y="67"/>
                  </a:lnTo>
                  <a:lnTo>
                    <a:pt x="3" y="67"/>
                  </a:lnTo>
                  <a:lnTo>
                    <a:pt x="0" y="67"/>
                  </a:lnTo>
                  <a:lnTo>
                    <a:pt x="1" y="51"/>
                  </a:lnTo>
                  <a:lnTo>
                    <a:pt x="4" y="33"/>
                  </a:lnTo>
                  <a:lnTo>
                    <a:pt x="7" y="16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8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" name="Freeform 68"/>
            <p:cNvSpPr>
              <a:spLocks/>
            </p:cNvSpPr>
            <p:nvPr/>
          </p:nvSpPr>
          <p:spPr bwMode="auto">
            <a:xfrm>
              <a:off x="2685" y="3611"/>
              <a:ext cx="165" cy="20"/>
            </a:xfrm>
            <a:custGeom>
              <a:avLst/>
              <a:gdLst>
                <a:gd name="T0" fmla="*/ 81 w 332"/>
                <a:gd name="T1" fmla="*/ 7 h 42"/>
                <a:gd name="T2" fmla="*/ 82 w 332"/>
                <a:gd name="T3" fmla="*/ 8 h 42"/>
                <a:gd name="T4" fmla="*/ 82 w 332"/>
                <a:gd name="T5" fmla="*/ 9 h 42"/>
                <a:gd name="T6" fmla="*/ 82 w 332"/>
                <a:gd name="T7" fmla="*/ 9 h 42"/>
                <a:gd name="T8" fmla="*/ 82 w 332"/>
                <a:gd name="T9" fmla="*/ 10 h 42"/>
                <a:gd name="T10" fmla="*/ 77 w 332"/>
                <a:gd name="T11" fmla="*/ 9 h 42"/>
                <a:gd name="T12" fmla="*/ 72 w 332"/>
                <a:gd name="T13" fmla="*/ 9 h 42"/>
                <a:gd name="T14" fmla="*/ 67 w 332"/>
                <a:gd name="T15" fmla="*/ 8 h 42"/>
                <a:gd name="T16" fmla="*/ 61 w 332"/>
                <a:gd name="T17" fmla="*/ 8 h 42"/>
                <a:gd name="T18" fmla="*/ 56 w 332"/>
                <a:gd name="T19" fmla="*/ 7 h 42"/>
                <a:gd name="T20" fmla="*/ 51 w 332"/>
                <a:gd name="T21" fmla="*/ 7 h 42"/>
                <a:gd name="T22" fmla="*/ 46 w 332"/>
                <a:gd name="T23" fmla="*/ 6 h 42"/>
                <a:gd name="T24" fmla="*/ 41 w 332"/>
                <a:gd name="T25" fmla="*/ 5 h 42"/>
                <a:gd name="T26" fmla="*/ 36 w 332"/>
                <a:gd name="T27" fmla="*/ 5 h 42"/>
                <a:gd name="T28" fmla="*/ 30 w 332"/>
                <a:gd name="T29" fmla="*/ 4 h 42"/>
                <a:gd name="T30" fmla="*/ 25 w 332"/>
                <a:gd name="T31" fmla="*/ 4 h 42"/>
                <a:gd name="T32" fmla="*/ 20 w 332"/>
                <a:gd name="T33" fmla="*/ 3 h 42"/>
                <a:gd name="T34" fmla="*/ 15 w 332"/>
                <a:gd name="T35" fmla="*/ 3 h 42"/>
                <a:gd name="T36" fmla="*/ 10 w 332"/>
                <a:gd name="T37" fmla="*/ 2 h 42"/>
                <a:gd name="T38" fmla="*/ 5 w 332"/>
                <a:gd name="T39" fmla="*/ 1 h 42"/>
                <a:gd name="T40" fmla="*/ 0 w 332"/>
                <a:gd name="T41" fmla="*/ 1 h 42"/>
                <a:gd name="T42" fmla="*/ 0 w 332"/>
                <a:gd name="T43" fmla="*/ 0 h 42"/>
                <a:gd name="T44" fmla="*/ 5 w 332"/>
                <a:gd name="T45" fmla="*/ 0 h 42"/>
                <a:gd name="T46" fmla="*/ 10 w 332"/>
                <a:gd name="T47" fmla="*/ 1 h 42"/>
                <a:gd name="T48" fmla="*/ 15 w 332"/>
                <a:gd name="T49" fmla="*/ 1 h 42"/>
                <a:gd name="T50" fmla="*/ 20 w 332"/>
                <a:gd name="T51" fmla="*/ 2 h 42"/>
                <a:gd name="T52" fmla="*/ 25 w 332"/>
                <a:gd name="T53" fmla="*/ 3 h 42"/>
                <a:gd name="T54" fmla="*/ 30 w 332"/>
                <a:gd name="T55" fmla="*/ 3 h 42"/>
                <a:gd name="T56" fmla="*/ 35 w 332"/>
                <a:gd name="T57" fmla="*/ 3 h 42"/>
                <a:gd name="T58" fmla="*/ 41 w 332"/>
                <a:gd name="T59" fmla="*/ 4 h 42"/>
                <a:gd name="T60" fmla="*/ 45 w 332"/>
                <a:gd name="T61" fmla="*/ 5 h 42"/>
                <a:gd name="T62" fmla="*/ 51 w 332"/>
                <a:gd name="T63" fmla="*/ 5 h 42"/>
                <a:gd name="T64" fmla="*/ 56 w 332"/>
                <a:gd name="T65" fmla="*/ 5 h 42"/>
                <a:gd name="T66" fmla="*/ 61 w 332"/>
                <a:gd name="T67" fmla="*/ 6 h 42"/>
                <a:gd name="T68" fmla="*/ 66 w 332"/>
                <a:gd name="T69" fmla="*/ 6 h 42"/>
                <a:gd name="T70" fmla="*/ 71 w 332"/>
                <a:gd name="T71" fmla="*/ 7 h 42"/>
                <a:gd name="T72" fmla="*/ 76 w 332"/>
                <a:gd name="T73" fmla="*/ 7 h 42"/>
                <a:gd name="T74" fmla="*/ 81 w 332"/>
                <a:gd name="T75" fmla="*/ 7 h 4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32" h="42">
                  <a:moveTo>
                    <a:pt x="328" y="32"/>
                  </a:moveTo>
                  <a:lnTo>
                    <a:pt x="331" y="34"/>
                  </a:lnTo>
                  <a:lnTo>
                    <a:pt x="332" y="37"/>
                  </a:lnTo>
                  <a:lnTo>
                    <a:pt x="332" y="39"/>
                  </a:lnTo>
                  <a:lnTo>
                    <a:pt x="332" y="42"/>
                  </a:lnTo>
                  <a:lnTo>
                    <a:pt x="311" y="39"/>
                  </a:lnTo>
                  <a:lnTo>
                    <a:pt x="290" y="37"/>
                  </a:lnTo>
                  <a:lnTo>
                    <a:pt x="270" y="36"/>
                  </a:lnTo>
                  <a:lnTo>
                    <a:pt x="248" y="34"/>
                  </a:lnTo>
                  <a:lnTo>
                    <a:pt x="227" y="31"/>
                  </a:lnTo>
                  <a:lnTo>
                    <a:pt x="206" y="29"/>
                  </a:lnTo>
                  <a:lnTo>
                    <a:pt x="185" y="27"/>
                  </a:lnTo>
                  <a:lnTo>
                    <a:pt x="165" y="24"/>
                  </a:lnTo>
                  <a:lnTo>
                    <a:pt x="144" y="21"/>
                  </a:lnTo>
                  <a:lnTo>
                    <a:pt x="123" y="19"/>
                  </a:lnTo>
                  <a:lnTo>
                    <a:pt x="103" y="16"/>
                  </a:lnTo>
                  <a:lnTo>
                    <a:pt x="82" y="14"/>
                  </a:lnTo>
                  <a:lnTo>
                    <a:pt x="62" y="12"/>
                  </a:lnTo>
                  <a:lnTo>
                    <a:pt x="42" y="8"/>
                  </a:lnTo>
                  <a:lnTo>
                    <a:pt x="21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2"/>
                  </a:lnTo>
                  <a:lnTo>
                    <a:pt x="40" y="5"/>
                  </a:lnTo>
                  <a:lnTo>
                    <a:pt x="61" y="7"/>
                  </a:lnTo>
                  <a:lnTo>
                    <a:pt x="82" y="9"/>
                  </a:lnTo>
                  <a:lnTo>
                    <a:pt x="103" y="12"/>
                  </a:lnTo>
                  <a:lnTo>
                    <a:pt x="122" y="14"/>
                  </a:lnTo>
                  <a:lnTo>
                    <a:pt x="143" y="15"/>
                  </a:lnTo>
                  <a:lnTo>
                    <a:pt x="164" y="17"/>
                  </a:lnTo>
                  <a:lnTo>
                    <a:pt x="184" y="20"/>
                  </a:lnTo>
                  <a:lnTo>
                    <a:pt x="205" y="22"/>
                  </a:lnTo>
                  <a:lnTo>
                    <a:pt x="226" y="23"/>
                  </a:lnTo>
                  <a:lnTo>
                    <a:pt x="247" y="25"/>
                  </a:lnTo>
                  <a:lnTo>
                    <a:pt x="266" y="27"/>
                  </a:lnTo>
                  <a:lnTo>
                    <a:pt x="287" y="29"/>
                  </a:lnTo>
                  <a:lnTo>
                    <a:pt x="308" y="30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7" name="Freeform 69"/>
            <p:cNvSpPr>
              <a:spLocks/>
            </p:cNvSpPr>
            <p:nvPr/>
          </p:nvSpPr>
          <p:spPr bwMode="auto">
            <a:xfrm>
              <a:off x="3004" y="3611"/>
              <a:ext cx="40" cy="6"/>
            </a:xfrm>
            <a:custGeom>
              <a:avLst/>
              <a:gdLst>
                <a:gd name="T0" fmla="*/ 20 w 81"/>
                <a:gd name="T1" fmla="*/ 2 h 12"/>
                <a:gd name="T2" fmla="*/ 20 w 81"/>
                <a:gd name="T3" fmla="*/ 2 h 12"/>
                <a:gd name="T4" fmla="*/ 17 w 81"/>
                <a:gd name="T5" fmla="*/ 3 h 12"/>
                <a:gd name="T6" fmla="*/ 15 w 81"/>
                <a:gd name="T7" fmla="*/ 3 h 12"/>
                <a:gd name="T8" fmla="*/ 12 w 81"/>
                <a:gd name="T9" fmla="*/ 3 h 12"/>
                <a:gd name="T10" fmla="*/ 10 w 81"/>
                <a:gd name="T11" fmla="*/ 3 h 12"/>
                <a:gd name="T12" fmla="*/ 7 w 81"/>
                <a:gd name="T13" fmla="*/ 3 h 12"/>
                <a:gd name="T14" fmla="*/ 5 w 81"/>
                <a:gd name="T15" fmla="*/ 3 h 12"/>
                <a:gd name="T16" fmla="*/ 2 w 81"/>
                <a:gd name="T17" fmla="*/ 3 h 12"/>
                <a:gd name="T18" fmla="*/ 0 w 81"/>
                <a:gd name="T19" fmla="*/ 2 h 12"/>
                <a:gd name="T20" fmla="*/ 0 w 81"/>
                <a:gd name="T21" fmla="*/ 1 h 12"/>
                <a:gd name="T22" fmla="*/ 2 w 81"/>
                <a:gd name="T23" fmla="*/ 2 h 12"/>
                <a:gd name="T24" fmla="*/ 4 w 81"/>
                <a:gd name="T25" fmla="*/ 2 h 12"/>
                <a:gd name="T26" fmla="*/ 6 w 81"/>
                <a:gd name="T27" fmla="*/ 2 h 12"/>
                <a:gd name="T28" fmla="*/ 9 w 81"/>
                <a:gd name="T29" fmla="*/ 2 h 12"/>
                <a:gd name="T30" fmla="*/ 11 w 81"/>
                <a:gd name="T31" fmla="*/ 2 h 12"/>
                <a:gd name="T32" fmla="*/ 13 w 81"/>
                <a:gd name="T33" fmla="*/ 1 h 12"/>
                <a:gd name="T34" fmla="*/ 15 w 81"/>
                <a:gd name="T35" fmla="*/ 1 h 12"/>
                <a:gd name="T36" fmla="*/ 17 w 81"/>
                <a:gd name="T37" fmla="*/ 0 h 12"/>
                <a:gd name="T38" fmla="*/ 18 w 81"/>
                <a:gd name="T39" fmla="*/ 0 h 12"/>
                <a:gd name="T40" fmla="*/ 19 w 81"/>
                <a:gd name="T41" fmla="*/ 0 h 12"/>
                <a:gd name="T42" fmla="*/ 20 w 81"/>
                <a:gd name="T43" fmla="*/ 1 h 12"/>
                <a:gd name="T44" fmla="*/ 20 w 81"/>
                <a:gd name="T45" fmla="*/ 2 h 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" h="12">
                  <a:moveTo>
                    <a:pt x="81" y="5"/>
                  </a:moveTo>
                  <a:lnTo>
                    <a:pt x="81" y="8"/>
                  </a:lnTo>
                  <a:lnTo>
                    <a:pt x="70" y="9"/>
                  </a:lnTo>
                  <a:lnTo>
                    <a:pt x="60" y="11"/>
                  </a:lnTo>
                  <a:lnTo>
                    <a:pt x="51" y="12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20" y="12"/>
                  </a:lnTo>
                  <a:lnTo>
                    <a:pt x="9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8" y="5"/>
                  </a:lnTo>
                  <a:lnTo>
                    <a:pt x="17" y="5"/>
                  </a:lnTo>
                  <a:lnTo>
                    <a:pt x="27" y="5"/>
                  </a:lnTo>
                  <a:lnTo>
                    <a:pt x="36" y="5"/>
                  </a:lnTo>
                  <a:lnTo>
                    <a:pt x="45" y="5"/>
                  </a:lnTo>
                  <a:lnTo>
                    <a:pt x="54" y="4"/>
                  </a:lnTo>
                  <a:lnTo>
                    <a:pt x="62" y="3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1" y="1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8" name="Freeform 70"/>
            <p:cNvSpPr>
              <a:spLocks/>
            </p:cNvSpPr>
            <p:nvPr/>
          </p:nvSpPr>
          <p:spPr bwMode="auto">
            <a:xfrm>
              <a:off x="3320" y="3612"/>
              <a:ext cx="7" cy="26"/>
            </a:xfrm>
            <a:custGeom>
              <a:avLst/>
              <a:gdLst>
                <a:gd name="T0" fmla="*/ 3 w 15"/>
                <a:gd name="T1" fmla="*/ 1 h 50"/>
                <a:gd name="T2" fmla="*/ 1 w 15"/>
                <a:gd name="T3" fmla="*/ 13 h 50"/>
                <a:gd name="T4" fmla="*/ 1 w 15"/>
                <a:gd name="T5" fmla="*/ 13 h 50"/>
                <a:gd name="T6" fmla="*/ 1 w 15"/>
                <a:gd name="T7" fmla="*/ 13 h 50"/>
                <a:gd name="T8" fmla="*/ 0 w 15"/>
                <a:gd name="T9" fmla="*/ 14 h 50"/>
                <a:gd name="T10" fmla="*/ 0 w 15"/>
                <a:gd name="T11" fmla="*/ 14 h 50"/>
                <a:gd name="T12" fmla="*/ 0 w 15"/>
                <a:gd name="T13" fmla="*/ 10 h 50"/>
                <a:gd name="T14" fmla="*/ 0 w 15"/>
                <a:gd name="T15" fmla="*/ 6 h 50"/>
                <a:gd name="T16" fmla="*/ 1 w 15"/>
                <a:gd name="T17" fmla="*/ 3 h 50"/>
                <a:gd name="T18" fmla="*/ 1 w 15"/>
                <a:gd name="T19" fmla="*/ 0 h 50"/>
                <a:gd name="T20" fmla="*/ 2 w 15"/>
                <a:gd name="T21" fmla="*/ 0 h 50"/>
                <a:gd name="T22" fmla="*/ 3 w 15"/>
                <a:gd name="T23" fmla="*/ 0 h 50"/>
                <a:gd name="T24" fmla="*/ 3 w 15"/>
                <a:gd name="T25" fmla="*/ 1 h 50"/>
                <a:gd name="T26" fmla="*/ 3 w 15"/>
                <a:gd name="T27" fmla="*/ 1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50">
                  <a:moveTo>
                    <a:pt x="15" y="3"/>
                  </a:moveTo>
                  <a:lnTo>
                    <a:pt x="7" y="49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1" y="24"/>
                  </a:lnTo>
                  <a:lnTo>
                    <a:pt x="4" y="1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9" name="Freeform 71"/>
            <p:cNvSpPr>
              <a:spLocks/>
            </p:cNvSpPr>
            <p:nvPr/>
          </p:nvSpPr>
          <p:spPr bwMode="auto">
            <a:xfrm>
              <a:off x="3152" y="3613"/>
              <a:ext cx="80" cy="55"/>
            </a:xfrm>
            <a:custGeom>
              <a:avLst/>
              <a:gdLst>
                <a:gd name="T0" fmla="*/ 39 w 160"/>
                <a:gd name="T1" fmla="*/ 25 h 108"/>
                <a:gd name="T2" fmla="*/ 40 w 160"/>
                <a:gd name="T3" fmla="*/ 25 h 108"/>
                <a:gd name="T4" fmla="*/ 40 w 160"/>
                <a:gd name="T5" fmla="*/ 26 h 108"/>
                <a:gd name="T6" fmla="*/ 40 w 160"/>
                <a:gd name="T7" fmla="*/ 27 h 108"/>
                <a:gd name="T8" fmla="*/ 40 w 160"/>
                <a:gd name="T9" fmla="*/ 28 h 108"/>
                <a:gd name="T10" fmla="*/ 38 w 160"/>
                <a:gd name="T11" fmla="*/ 27 h 108"/>
                <a:gd name="T12" fmla="*/ 36 w 160"/>
                <a:gd name="T13" fmla="*/ 25 h 108"/>
                <a:gd name="T14" fmla="*/ 34 w 160"/>
                <a:gd name="T15" fmla="*/ 24 h 108"/>
                <a:gd name="T16" fmla="*/ 32 w 160"/>
                <a:gd name="T17" fmla="*/ 22 h 108"/>
                <a:gd name="T18" fmla="*/ 29 w 160"/>
                <a:gd name="T19" fmla="*/ 21 h 108"/>
                <a:gd name="T20" fmla="*/ 27 w 160"/>
                <a:gd name="T21" fmla="*/ 20 h 108"/>
                <a:gd name="T22" fmla="*/ 25 w 160"/>
                <a:gd name="T23" fmla="*/ 18 h 108"/>
                <a:gd name="T24" fmla="*/ 23 w 160"/>
                <a:gd name="T25" fmla="*/ 17 h 108"/>
                <a:gd name="T26" fmla="*/ 20 w 160"/>
                <a:gd name="T27" fmla="*/ 16 h 108"/>
                <a:gd name="T28" fmla="*/ 17 w 160"/>
                <a:gd name="T29" fmla="*/ 14 h 108"/>
                <a:gd name="T30" fmla="*/ 14 w 160"/>
                <a:gd name="T31" fmla="*/ 12 h 108"/>
                <a:gd name="T32" fmla="*/ 12 w 160"/>
                <a:gd name="T33" fmla="*/ 10 h 108"/>
                <a:gd name="T34" fmla="*/ 9 w 160"/>
                <a:gd name="T35" fmla="*/ 8 h 108"/>
                <a:gd name="T36" fmla="*/ 6 w 160"/>
                <a:gd name="T37" fmla="*/ 6 h 108"/>
                <a:gd name="T38" fmla="*/ 3 w 160"/>
                <a:gd name="T39" fmla="*/ 4 h 108"/>
                <a:gd name="T40" fmla="*/ 1 w 160"/>
                <a:gd name="T41" fmla="*/ 2 h 108"/>
                <a:gd name="T42" fmla="*/ 0 w 160"/>
                <a:gd name="T43" fmla="*/ 0 h 108"/>
                <a:gd name="T44" fmla="*/ 5 w 160"/>
                <a:gd name="T45" fmla="*/ 3 h 108"/>
                <a:gd name="T46" fmla="*/ 10 w 160"/>
                <a:gd name="T47" fmla="*/ 6 h 108"/>
                <a:gd name="T48" fmla="*/ 15 w 160"/>
                <a:gd name="T49" fmla="*/ 9 h 108"/>
                <a:gd name="T50" fmla="*/ 20 w 160"/>
                <a:gd name="T51" fmla="*/ 12 h 108"/>
                <a:gd name="T52" fmla="*/ 25 w 160"/>
                <a:gd name="T53" fmla="*/ 15 h 108"/>
                <a:gd name="T54" fmla="*/ 29 w 160"/>
                <a:gd name="T55" fmla="*/ 18 h 108"/>
                <a:gd name="T56" fmla="*/ 34 w 160"/>
                <a:gd name="T57" fmla="*/ 22 h 108"/>
                <a:gd name="T58" fmla="*/ 39 w 160"/>
                <a:gd name="T59" fmla="*/ 25 h 1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0" h="108">
                  <a:moveTo>
                    <a:pt x="154" y="97"/>
                  </a:moveTo>
                  <a:lnTo>
                    <a:pt x="157" y="99"/>
                  </a:lnTo>
                  <a:lnTo>
                    <a:pt x="158" y="102"/>
                  </a:lnTo>
                  <a:lnTo>
                    <a:pt x="159" y="105"/>
                  </a:lnTo>
                  <a:lnTo>
                    <a:pt x="160" y="108"/>
                  </a:lnTo>
                  <a:lnTo>
                    <a:pt x="151" y="104"/>
                  </a:lnTo>
                  <a:lnTo>
                    <a:pt x="143" y="99"/>
                  </a:lnTo>
                  <a:lnTo>
                    <a:pt x="134" y="93"/>
                  </a:lnTo>
                  <a:lnTo>
                    <a:pt x="126" y="87"/>
                  </a:lnTo>
                  <a:lnTo>
                    <a:pt x="116" y="82"/>
                  </a:lnTo>
                  <a:lnTo>
                    <a:pt x="108" y="76"/>
                  </a:lnTo>
                  <a:lnTo>
                    <a:pt x="99" y="70"/>
                  </a:lnTo>
                  <a:lnTo>
                    <a:pt x="91" y="66"/>
                  </a:lnTo>
                  <a:lnTo>
                    <a:pt x="79" y="60"/>
                  </a:lnTo>
                  <a:lnTo>
                    <a:pt x="67" y="53"/>
                  </a:lnTo>
                  <a:lnTo>
                    <a:pt x="55" y="46"/>
                  </a:lnTo>
                  <a:lnTo>
                    <a:pt x="45" y="38"/>
                  </a:lnTo>
                  <a:lnTo>
                    <a:pt x="33" y="31"/>
                  </a:lnTo>
                  <a:lnTo>
                    <a:pt x="22" y="23"/>
                  </a:lnTo>
                  <a:lnTo>
                    <a:pt x="12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20" y="11"/>
                  </a:lnTo>
                  <a:lnTo>
                    <a:pt x="39" y="23"/>
                  </a:lnTo>
                  <a:lnTo>
                    <a:pt x="59" y="34"/>
                  </a:lnTo>
                  <a:lnTo>
                    <a:pt x="77" y="46"/>
                  </a:lnTo>
                  <a:lnTo>
                    <a:pt x="97" y="59"/>
                  </a:lnTo>
                  <a:lnTo>
                    <a:pt x="116" y="71"/>
                  </a:lnTo>
                  <a:lnTo>
                    <a:pt x="135" y="84"/>
                  </a:lnTo>
                  <a:lnTo>
                    <a:pt x="154" y="9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0" name="Freeform 72"/>
            <p:cNvSpPr>
              <a:spLocks/>
            </p:cNvSpPr>
            <p:nvPr/>
          </p:nvSpPr>
          <p:spPr bwMode="auto">
            <a:xfrm>
              <a:off x="2682" y="3617"/>
              <a:ext cx="167" cy="23"/>
            </a:xfrm>
            <a:custGeom>
              <a:avLst/>
              <a:gdLst>
                <a:gd name="T0" fmla="*/ 9 w 334"/>
                <a:gd name="T1" fmla="*/ 1 h 45"/>
                <a:gd name="T2" fmla="*/ 13 w 334"/>
                <a:gd name="T3" fmla="*/ 2 h 45"/>
                <a:gd name="T4" fmla="*/ 18 w 334"/>
                <a:gd name="T5" fmla="*/ 3 h 45"/>
                <a:gd name="T6" fmla="*/ 22 w 334"/>
                <a:gd name="T7" fmla="*/ 3 h 45"/>
                <a:gd name="T8" fmla="*/ 27 w 334"/>
                <a:gd name="T9" fmla="*/ 4 h 45"/>
                <a:gd name="T10" fmla="*/ 32 w 334"/>
                <a:gd name="T11" fmla="*/ 4 h 45"/>
                <a:gd name="T12" fmla="*/ 36 w 334"/>
                <a:gd name="T13" fmla="*/ 5 h 45"/>
                <a:gd name="T14" fmla="*/ 41 w 334"/>
                <a:gd name="T15" fmla="*/ 5 h 45"/>
                <a:gd name="T16" fmla="*/ 46 w 334"/>
                <a:gd name="T17" fmla="*/ 6 h 45"/>
                <a:gd name="T18" fmla="*/ 51 w 334"/>
                <a:gd name="T19" fmla="*/ 6 h 45"/>
                <a:gd name="T20" fmla="*/ 55 w 334"/>
                <a:gd name="T21" fmla="*/ 7 h 45"/>
                <a:gd name="T22" fmla="*/ 60 w 334"/>
                <a:gd name="T23" fmla="*/ 8 h 45"/>
                <a:gd name="T24" fmla="*/ 65 w 334"/>
                <a:gd name="T25" fmla="*/ 8 h 45"/>
                <a:gd name="T26" fmla="*/ 70 w 334"/>
                <a:gd name="T27" fmla="*/ 8 h 45"/>
                <a:gd name="T28" fmla="*/ 74 w 334"/>
                <a:gd name="T29" fmla="*/ 9 h 45"/>
                <a:gd name="T30" fmla="*/ 79 w 334"/>
                <a:gd name="T31" fmla="*/ 10 h 45"/>
                <a:gd name="T32" fmla="*/ 84 w 334"/>
                <a:gd name="T33" fmla="*/ 10 h 45"/>
                <a:gd name="T34" fmla="*/ 84 w 334"/>
                <a:gd name="T35" fmla="*/ 10 h 45"/>
                <a:gd name="T36" fmla="*/ 84 w 334"/>
                <a:gd name="T37" fmla="*/ 11 h 45"/>
                <a:gd name="T38" fmla="*/ 84 w 334"/>
                <a:gd name="T39" fmla="*/ 11 h 45"/>
                <a:gd name="T40" fmla="*/ 84 w 334"/>
                <a:gd name="T41" fmla="*/ 11 h 45"/>
                <a:gd name="T42" fmla="*/ 83 w 334"/>
                <a:gd name="T43" fmla="*/ 12 h 45"/>
                <a:gd name="T44" fmla="*/ 79 w 334"/>
                <a:gd name="T45" fmla="*/ 11 h 45"/>
                <a:gd name="T46" fmla="*/ 74 w 334"/>
                <a:gd name="T47" fmla="*/ 10 h 45"/>
                <a:gd name="T48" fmla="*/ 68 w 334"/>
                <a:gd name="T49" fmla="*/ 10 h 45"/>
                <a:gd name="T50" fmla="*/ 64 w 334"/>
                <a:gd name="T51" fmla="*/ 9 h 45"/>
                <a:gd name="T52" fmla="*/ 59 w 334"/>
                <a:gd name="T53" fmla="*/ 9 h 45"/>
                <a:gd name="T54" fmla="*/ 53 w 334"/>
                <a:gd name="T55" fmla="*/ 8 h 45"/>
                <a:gd name="T56" fmla="*/ 49 w 334"/>
                <a:gd name="T57" fmla="*/ 8 h 45"/>
                <a:gd name="T58" fmla="*/ 43 w 334"/>
                <a:gd name="T59" fmla="*/ 7 h 45"/>
                <a:gd name="T60" fmla="*/ 38 w 334"/>
                <a:gd name="T61" fmla="*/ 7 h 45"/>
                <a:gd name="T62" fmla="*/ 33 w 334"/>
                <a:gd name="T63" fmla="*/ 6 h 45"/>
                <a:gd name="T64" fmla="*/ 28 w 334"/>
                <a:gd name="T65" fmla="*/ 6 h 45"/>
                <a:gd name="T66" fmla="*/ 23 w 334"/>
                <a:gd name="T67" fmla="*/ 6 h 45"/>
                <a:gd name="T68" fmla="*/ 18 w 334"/>
                <a:gd name="T69" fmla="*/ 5 h 45"/>
                <a:gd name="T70" fmla="*/ 13 w 334"/>
                <a:gd name="T71" fmla="*/ 4 h 45"/>
                <a:gd name="T72" fmla="*/ 9 w 334"/>
                <a:gd name="T73" fmla="*/ 4 h 45"/>
                <a:gd name="T74" fmla="*/ 4 w 334"/>
                <a:gd name="T75" fmla="*/ 3 h 45"/>
                <a:gd name="T76" fmla="*/ 1 w 334"/>
                <a:gd name="T77" fmla="*/ 3 h 45"/>
                <a:gd name="T78" fmla="*/ 0 w 334"/>
                <a:gd name="T79" fmla="*/ 2 h 45"/>
                <a:gd name="T80" fmla="*/ 0 w 334"/>
                <a:gd name="T81" fmla="*/ 2 h 45"/>
                <a:gd name="T82" fmla="*/ 0 w 334"/>
                <a:gd name="T83" fmla="*/ 1 h 45"/>
                <a:gd name="T84" fmla="*/ 1 w 334"/>
                <a:gd name="T85" fmla="*/ 0 h 45"/>
                <a:gd name="T86" fmla="*/ 3 w 334"/>
                <a:gd name="T87" fmla="*/ 1 h 45"/>
                <a:gd name="T88" fmla="*/ 5 w 334"/>
                <a:gd name="T89" fmla="*/ 1 h 45"/>
                <a:gd name="T90" fmla="*/ 7 w 334"/>
                <a:gd name="T91" fmla="*/ 1 h 45"/>
                <a:gd name="T92" fmla="*/ 9 w 334"/>
                <a:gd name="T93" fmla="*/ 1 h 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34" h="45">
                  <a:moveTo>
                    <a:pt x="33" y="3"/>
                  </a:moveTo>
                  <a:lnTo>
                    <a:pt x="51" y="6"/>
                  </a:lnTo>
                  <a:lnTo>
                    <a:pt x="70" y="9"/>
                  </a:lnTo>
                  <a:lnTo>
                    <a:pt x="88" y="11"/>
                  </a:lnTo>
                  <a:lnTo>
                    <a:pt x="108" y="14"/>
                  </a:lnTo>
                  <a:lnTo>
                    <a:pt x="126" y="16"/>
                  </a:lnTo>
                  <a:lnTo>
                    <a:pt x="144" y="18"/>
                  </a:lnTo>
                  <a:lnTo>
                    <a:pt x="164" y="20"/>
                  </a:lnTo>
                  <a:lnTo>
                    <a:pt x="182" y="22"/>
                  </a:lnTo>
                  <a:lnTo>
                    <a:pt x="202" y="24"/>
                  </a:lnTo>
                  <a:lnTo>
                    <a:pt x="220" y="26"/>
                  </a:lnTo>
                  <a:lnTo>
                    <a:pt x="239" y="29"/>
                  </a:lnTo>
                  <a:lnTo>
                    <a:pt x="258" y="30"/>
                  </a:lnTo>
                  <a:lnTo>
                    <a:pt x="277" y="32"/>
                  </a:lnTo>
                  <a:lnTo>
                    <a:pt x="296" y="35"/>
                  </a:lnTo>
                  <a:lnTo>
                    <a:pt x="315" y="37"/>
                  </a:lnTo>
                  <a:lnTo>
                    <a:pt x="333" y="39"/>
                  </a:lnTo>
                  <a:lnTo>
                    <a:pt x="334" y="40"/>
                  </a:lnTo>
                  <a:lnTo>
                    <a:pt x="334" y="41"/>
                  </a:lnTo>
                  <a:lnTo>
                    <a:pt x="334" y="43"/>
                  </a:lnTo>
                  <a:lnTo>
                    <a:pt x="334" y="44"/>
                  </a:lnTo>
                  <a:lnTo>
                    <a:pt x="332" y="45"/>
                  </a:lnTo>
                  <a:lnTo>
                    <a:pt x="313" y="43"/>
                  </a:lnTo>
                  <a:lnTo>
                    <a:pt x="293" y="39"/>
                  </a:lnTo>
                  <a:lnTo>
                    <a:pt x="272" y="37"/>
                  </a:lnTo>
                  <a:lnTo>
                    <a:pt x="253" y="35"/>
                  </a:lnTo>
                  <a:lnTo>
                    <a:pt x="233" y="33"/>
                  </a:lnTo>
                  <a:lnTo>
                    <a:pt x="212" y="31"/>
                  </a:lnTo>
                  <a:lnTo>
                    <a:pt x="193" y="30"/>
                  </a:lnTo>
                  <a:lnTo>
                    <a:pt x="172" y="28"/>
                  </a:lnTo>
                  <a:lnTo>
                    <a:pt x="152" y="26"/>
                  </a:lnTo>
                  <a:lnTo>
                    <a:pt x="132" y="24"/>
                  </a:lnTo>
                  <a:lnTo>
                    <a:pt x="112" y="22"/>
                  </a:lnTo>
                  <a:lnTo>
                    <a:pt x="91" y="21"/>
                  </a:lnTo>
                  <a:lnTo>
                    <a:pt x="72" y="18"/>
                  </a:lnTo>
                  <a:lnTo>
                    <a:pt x="52" y="15"/>
                  </a:lnTo>
                  <a:lnTo>
                    <a:pt x="33" y="13"/>
                  </a:lnTo>
                  <a:lnTo>
                    <a:pt x="13" y="9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1" y="2"/>
                  </a:lnTo>
                  <a:lnTo>
                    <a:pt x="18" y="2"/>
                  </a:lnTo>
                  <a:lnTo>
                    <a:pt x="25" y="2"/>
                  </a:lnTo>
                  <a:lnTo>
                    <a:pt x="33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1" name="Freeform 73"/>
            <p:cNvSpPr>
              <a:spLocks/>
            </p:cNvSpPr>
            <p:nvPr/>
          </p:nvSpPr>
          <p:spPr bwMode="auto">
            <a:xfrm>
              <a:off x="3331" y="3618"/>
              <a:ext cx="5" cy="17"/>
            </a:xfrm>
            <a:custGeom>
              <a:avLst/>
              <a:gdLst>
                <a:gd name="T0" fmla="*/ 1 w 12"/>
                <a:gd name="T1" fmla="*/ 8 h 34"/>
                <a:gd name="T2" fmla="*/ 1 w 12"/>
                <a:gd name="T3" fmla="*/ 9 h 34"/>
                <a:gd name="T4" fmla="*/ 1 w 12"/>
                <a:gd name="T5" fmla="*/ 9 h 34"/>
                <a:gd name="T6" fmla="*/ 0 w 12"/>
                <a:gd name="T7" fmla="*/ 9 h 34"/>
                <a:gd name="T8" fmla="*/ 0 w 12"/>
                <a:gd name="T9" fmla="*/ 9 h 34"/>
                <a:gd name="T10" fmla="*/ 0 w 12"/>
                <a:gd name="T11" fmla="*/ 7 h 34"/>
                <a:gd name="T12" fmla="*/ 0 w 12"/>
                <a:gd name="T13" fmla="*/ 4 h 34"/>
                <a:gd name="T14" fmla="*/ 1 w 12"/>
                <a:gd name="T15" fmla="*/ 2 h 34"/>
                <a:gd name="T16" fmla="*/ 1 w 12"/>
                <a:gd name="T17" fmla="*/ 0 h 34"/>
                <a:gd name="T18" fmla="*/ 2 w 12"/>
                <a:gd name="T19" fmla="*/ 2 h 34"/>
                <a:gd name="T20" fmla="*/ 2 w 12"/>
                <a:gd name="T21" fmla="*/ 4 h 34"/>
                <a:gd name="T22" fmla="*/ 1 w 12"/>
                <a:gd name="T23" fmla="*/ 6 h 34"/>
                <a:gd name="T24" fmla="*/ 1 w 12"/>
                <a:gd name="T25" fmla="*/ 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34">
                  <a:moveTo>
                    <a:pt x="7" y="32"/>
                  </a:moveTo>
                  <a:lnTo>
                    <a:pt x="6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1" y="25"/>
                  </a:lnTo>
                  <a:lnTo>
                    <a:pt x="2" y="16"/>
                  </a:lnTo>
                  <a:lnTo>
                    <a:pt x="4" y="8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1" y="15"/>
                  </a:lnTo>
                  <a:lnTo>
                    <a:pt x="8" y="24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2" name="Freeform 74"/>
            <p:cNvSpPr>
              <a:spLocks/>
            </p:cNvSpPr>
            <p:nvPr/>
          </p:nvSpPr>
          <p:spPr bwMode="auto">
            <a:xfrm>
              <a:off x="3149" y="3621"/>
              <a:ext cx="87" cy="70"/>
            </a:xfrm>
            <a:custGeom>
              <a:avLst/>
              <a:gdLst>
                <a:gd name="T0" fmla="*/ 5 w 174"/>
                <a:gd name="T1" fmla="*/ 3 h 140"/>
                <a:gd name="T2" fmla="*/ 9 w 174"/>
                <a:gd name="T3" fmla="*/ 6 h 140"/>
                <a:gd name="T4" fmla="*/ 14 w 174"/>
                <a:gd name="T5" fmla="*/ 9 h 140"/>
                <a:gd name="T6" fmla="*/ 18 w 174"/>
                <a:gd name="T7" fmla="*/ 12 h 140"/>
                <a:gd name="T8" fmla="*/ 23 w 174"/>
                <a:gd name="T9" fmla="*/ 14 h 140"/>
                <a:gd name="T10" fmla="*/ 27 w 174"/>
                <a:gd name="T11" fmla="*/ 17 h 140"/>
                <a:gd name="T12" fmla="*/ 32 w 174"/>
                <a:gd name="T13" fmla="*/ 20 h 140"/>
                <a:gd name="T14" fmla="*/ 36 w 174"/>
                <a:gd name="T15" fmla="*/ 23 h 140"/>
                <a:gd name="T16" fmla="*/ 41 w 174"/>
                <a:gd name="T17" fmla="*/ 26 h 140"/>
                <a:gd name="T18" fmla="*/ 41 w 174"/>
                <a:gd name="T19" fmla="*/ 27 h 140"/>
                <a:gd name="T20" fmla="*/ 42 w 174"/>
                <a:gd name="T21" fmla="*/ 27 h 140"/>
                <a:gd name="T22" fmla="*/ 43 w 174"/>
                <a:gd name="T23" fmla="*/ 28 h 140"/>
                <a:gd name="T24" fmla="*/ 44 w 174"/>
                <a:gd name="T25" fmla="*/ 29 h 140"/>
                <a:gd name="T26" fmla="*/ 44 w 174"/>
                <a:gd name="T27" fmla="*/ 31 h 140"/>
                <a:gd name="T28" fmla="*/ 44 w 174"/>
                <a:gd name="T29" fmla="*/ 32 h 140"/>
                <a:gd name="T30" fmla="*/ 43 w 174"/>
                <a:gd name="T31" fmla="*/ 34 h 140"/>
                <a:gd name="T32" fmla="*/ 43 w 174"/>
                <a:gd name="T33" fmla="*/ 35 h 140"/>
                <a:gd name="T34" fmla="*/ 41 w 174"/>
                <a:gd name="T35" fmla="*/ 35 h 140"/>
                <a:gd name="T36" fmla="*/ 40 w 174"/>
                <a:gd name="T37" fmla="*/ 34 h 140"/>
                <a:gd name="T38" fmla="*/ 38 w 174"/>
                <a:gd name="T39" fmla="*/ 33 h 140"/>
                <a:gd name="T40" fmla="*/ 37 w 174"/>
                <a:gd name="T41" fmla="*/ 32 h 140"/>
                <a:gd name="T42" fmla="*/ 36 w 174"/>
                <a:gd name="T43" fmla="*/ 31 h 140"/>
                <a:gd name="T44" fmla="*/ 35 w 174"/>
                <a:gd name="T45" fmla="*/ 30 h 140"/>
                <a:gd name="T46" fmla="*/ 34 w 174"/>
                <a:gd name="T47" fmla="*/ 29 h 140"/>
                <a:gd name="T48" fmla="*/ 32 w 174"/>
                <a:gd name="T49" fmla="*/ 29 h 140"/>
                <a:gd name="T50" fmla="*/ 28 w 174"/>
                <a:gd name="T51" fmla="*/ 26 h 140"/>
                <a:gd name="T52" fmla="*/ 25 w 174"/>
                <a:gd name="T53" fmla="*/ 24 h 140"/>
                <a:gd name="T54" fmla="*/ 21 w 174"/>
                <a:gd name="T55" fmla="*/ 21 h 140"/>
                <a:gd name="T56" fmla="*/ 17 w 174"/>
                <a:gd name="T57" fmla="*/ 19 h 140"/>
                <a:gd name="T58" fmla="*/ 13 w 174"/>
                <a:gd name="T59" fmla="*/ 17 h 140"/>
                <a:gd name="T60" fmla="*/ 10 w 174"/>
                <a:gd name="T61" fmla="*/ 14 h 140"/>
                <a:gd name="T62" fmla="*/ 6 w 174"/>
                <a:gd name="T63" fmla="*/ 12 h 140"/>
                <a:gd name="T64" fmla="*/ 2 w 174"/>
                <a:gd name="T65" fmla="*/ 9 h 140"/>
                <a:gd name="T66" fmla="*/ 0 w 174"/>
                <a:gd name="T67" fmla="*/ 7 h 140"/>
                <a:gd name="T68" fmla="*/ 0 w 174"/>
                <a:gd name="T69" fmla="*/ 5 h 140"/>
                <a:gd name="T70" fmla="*/ 1 w 174"/>
                <a:gd name="T71" fmla="*/ 3 h 140"/>
                <a:gd name="T72" fmla="*/ 2 w 174"/>
                <a:gd name="T73" fmla="*/ 0 h 140"/>
                <a:gd name="T74" fmla="*/ 2 w 174"/>
                <a:gd name="T75" fmla="*/ 1 h 140"/>
                <a:gd name="T76" fmla="*/ 4 w 174"/>
                <a:gd name="T77" fmla="*/ 1 h 140"/>
                <a:gd name="T78" fmla="*/ 5 w 174"/>
                <a:gd name="T79" fmla="*/ 2 h 140"/>
                <a:gd name="T80" fmla="*/ 5 w 174"/>
                <a:gd name="T81" fmla="*/ 3 h 1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74" h="140">
                  <a:moveTo>
                    <a:pt x="19" y="11"/>
                  </a:moveTo>
                  <a:lnTo>
                    <a:pt x="36" y="23"/>
                  </a:lnTo>
                  <a:lnTo>
                    <a:pt x="53" y="34"/>
                  </a:lnTo>
                  <a:lnTo>
                    <a:pt x="72" y="46"/>
                  </a:lnTo>
                  <a:lnTo>
                    <a:pt x="90" y="56"/>
                  </a:lnTo>
                  <a:lnTo>
                    <a:pt x="108" y="67"/>
                  </a:lnTo>
                  <a:lnTo>
                    <a:pt x="126" y="78"/>
                  </a:lnTo>
                  <a:lnTo>
                    <a:pt x="144" y="90"/>
                  </a:lnTo>
                  <a:lnTo>
                    <a:pt x="162" y="101"/>
                  </a:lnTo>
                  <a:lnTo>
                    <a:pt x="163" y="106"/>
                  </a:lnTo>
                  <a:lnTo>
                    <a:pt x="167" y="107"/>
                  </a:lnTo>
                  <a:lnTo>
                    <a:pt x="171" y="109"/>
                  </a:lnTo>
                  <a:lnTo>
                    <a:pt x="174" y="113"/>
                  </a:lnTo>
                  <a:lnTo>
                    <a:pt x="174" y="121"/>
                  </a:lnTo>
                  <a:lnTo>
                    <a:pt x="174" y="128"/>
                  </a:lnTo>
                  <a:lnTo>
                    <a:pt x="172" y="135"/>
                  </a:lnTo>
                  <a:lnTo>
                    <a:pt x="169" y="140"/>
                  </a:lnTo>
                  <a:lnTo>
                    <a:pt x="163" y="137"/>
                  </a:lnTo>
                  <a:lnTo>
                    <a:pt x="158" y="135"/>
                  </a:lnTo>
                  <a:lnTo>
                    <a:pt x="152" y="130"/>
                  </a:lnTo>
                  <a:lnTo>
                    <a:pt x="148" y="127"/>
                  </a:lnTo>
                  <a:lnTo>
                    <a:pt x="143" y="123"/>
                  </a:lnTo>
                  <a:lnTo>
                    <a:pt x="137" y="118"/>
                  </a:lnTo>
                  <a:lnTo>
                    <a:pt x="133" y="116"/>
                  </a:lnTo>
                  <a:lnTo>
                    <a:pt x="127" y="113"/>
                  </a:lnTo>
                  <a:lnTo>
                    <a:pt x="112" y="104"/>
                  </a:lnTo>
                  <a:lnTo>
                    <a:pt x="97" y="93"/>
                  </a:lnTo>
                  <a:lnTo>
                    <a:pt x="82" y="84"/>
                  </a:lnTo>
                  <a:lnTo>
                    <a:pt x="67" y="75"/>
                  </a:lnTo>
                  <a:lnTo>
                    <a:pt x="52" y="66"/>
                  </a:lnTo>
                  <a:lnTo>
                    <a:pt x="37" y="55"/>
                  </a:lnTo>
                  <a:lnTo>
                    <a:pt x="22" y="46"/>
                  </a:lnTo>
                  <a:lnTo>
                    <a:pt x="7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3" y="9"/>
                  </a:lnTo>
                  <a:lnTo>
                    <a:pt x="5" y="0"/>
                  </a:lnTo>
                  <a:lnTo>
                    <a:pt x="8" y="2"/>
                  </a:lnTo>
                  <a:lnTo>
                    <a:pt x="13" y="4"/>
                  </a:lnTo>
                  <a:lnTo>
                    <a:pt x="17" y="7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3" name="Freeform 75"/>
            <p:cNvSpPr>
              <a:spLocks/>
            </p:cNvSpPr>
            <p:nvPr/>
          </p:nvSpPr>
          <p:spPr bwMode="auto">
            <a:xfrm>
              <a:off x="3342" y="3623"/>
              <a:ext cx="3" cy="9"/>
            </a:xfrm>
            <a:custGeom>
              <a:avLst/>
              <a:gdLst>
                <a:gd name="T0" fmla="*/ 1 w 7"/>
                <a:gd name="T1" fmla="*/ 4 h 18"/>
                <a:gd name="T2" fmla="*/ 1 w 7"/>
                <a:gd name="T3" fmla="*/ 4 h 18"/>
                <a:gd name="T4" fmla="*/ 1 w 7"/>
                <a:gd name="T5" fmla="*/ 4 h 18"/>
                <a:gd name="T6" fmla="*/ 1 w 7"/>
                <a:gd name="T7" fmla="*/ 5 h 18"/>
                <a:gd name="T8" fmla="*/ 1 w 7"/>
                <a:gd name="T9" fmla="*/ 5 h 18"/>
                <a:gd name="T10" fmla="*/ 0 w 7"/>
                <a:gd name="T11" fmla="*/ 5 h 18"/>
                <a:gd name="T12" fmla="*/ 0 w 7"/>
                <a:gd name="T13" fmla="*/ 4 h 18"/>
                <a:gd name="T14" fmla="*/ 0 w 7"/>
                <a:gd name="T15" fmla="*/ 3 h 18"/>
                <a:gd name="T16" fmla="*/ 0 w 7"/>
                <a:gd name="T17" fmla="*/ 1 h 18"/>
                <a:gd name="T18" fmla="*/ 1 w 7"/>
                <a:gd name="T19" fmla="*/ 0 h 18"/>
                <a:gd name="T20" fmla="*/ 1 w 7"/>
                <a:gd name="T21" fmla="*/ 1 h 18"/>
                <a:gd name="T22" fmla="*/ 1 w 7"/>
                <a:gd name="T23" fmla="*/ 2 h 18"/>
                <a:gd name="T24" fmla="*/ 1 w 7"/>
                <a:gd name="T25" fmla="*/ 3 h 18"/>
                <a:gd name="T26" fmla="*/ 1 w 7"/>
                <a:gd name="T27" fmla="*/ 4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" h="18">
                  <a:moveTo>
                    <a:pt x="6" y="14"/>
                  </a:moveTo>
                  <a:lnTo>
                    <a:pt x="5" y="15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11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4" name="Freeform 76"/>
            <p:cNvSpPr>
              <a:spLocks/>
            </p:cNvSpPr>
            <p:nvPr/>
          </p:nvSpPr>
          <p:spPr bwMode="auto">
            <a:xfrm>
              <a:off x="2682" y="3624"/>
              <a:ext cx="167" cy="25"/>
            </a:xfrm>
            <a:custGeom>
              <a:avLst/>
              <a:gdLst>
                <a:gd name="T0" fmla="*/ 2 w 335"/>
                <a:gd name="T1" fmla="*/ 2 h 49"/>
                <a:gd name="T2" fmla="*/ 5 w 335"/>
                <a:gd name="T3" fmla="*/ 2 h 49"/>
                <a:gd name="T4" fmla="*/ 8 w 335"/>
                <a:gd name="T5" fmla="*/ 2 h 49"/>
                <a:gd name="T6" fmla="*/ 12 w 335"/>
                <a:gd name="T7" fmla="*/ 3 h 49"/>
                <a:gd name="T8" fmla="*/ 15 w 335"/>
                <a:gd name="T9" fmla="*/ 3 h 49"/>
                <a:gd name="T10" fmla="*/ 18 w 335"/>
                <a:gd name="T11" fmla="*/ 4 h 49"/>
                <a:gd name="T12" fmla="*/ 21 w 335"/>
                <a:gd name="T13" fmla="*/ 5 h 49"/>
                <a:gd name="T14" fmla="*/ 24 w 335"/>
                <a:gd name="T15" fmla="*/ 5 h 49"/>
                <a:gd name="T16" fmla="*/ 27 w 335"/>
                <a:gd name="T17" fmla="*/ 5 h 49"/>
                <a:gd name="T18" fmla="*/ 32 w 335"/>
                <a:gd name="T19" fmla="*/ 5 h 49"/>
                <a:gd name="T20" fmla="*/ 37 w 335"/>
                <a:gd name="T21" fmla="*/ 6 h 49"/>
                <a:gd name="T22" fmla="*/ 41 w 335"/>
                <a:gd name="T23" fmla="*/ 6 h 49"/>
                <a:gd name="T24" fmla="*/ 46 w 335"/>
                <a:gd name="T25" fmla="*/ 7 h 49"/>
                <a:gd name="T26" fmla="*/ 50 w 335"/>
                <a:gd name="T27" fmla="*/ 7 h 49"/>
                <a:gd name="T28" fmla="*/ 55 w 335"/>
                <a:gd name="T29" fmla="*/ 8 h 49"/>
                <a:gd name="T30" fmla="*/ 59 w 335"/>
                <a:gd name="T31" fmla="*/ 8 h 49"/>
                <a:gd name="T32" fmla="*/ 64 w 335"/>
                <a:gd name="T33" fmla="*/ 9 h 49"/>
                <a:gd name="T34" fmla="*/ 66 w 335"/>
                <a:gd name="T35" fmla="*/ 9 h 49"/>
                <a:gd name="T36" fmla="*/ 69 w 335"/>
                <a:gd name="T37" fmla="*/ 9 h 49"/>
                <a:gd name="T38" fmla="*/ 71 w 335"/>
                <a:gd name="T39" fmla="*/ 9 h 49"/>
                <a:gd name="T40" fmla="*/ 74 w 335"/>
                <a:gd name="T41" fmla="*/ 10 h 49"/>
                <a:gd name="T42" fmla="*/ 76 w 335"/>
                <a:gd name="T43" fmla="*/ 10 h 49"/>
                <a:gd name="T44" fmla="*/ 78 w 335"/>
                <a:gd name="T45" fmla="*/ 10 h 49"/>
                <a:gd name="T46" fmla="*/ 81 w 335"/>
                <a:gd name="T47" fmla="*/ 11 h 49"/>
                <a:gd name="T48" fmla="*/ 83 w 335"/>
                <a:gd name="T49" fmla="*/ 11 h 49"/>
                <a:gd name="T50" fmla="*/ 83 w 335"/>
                <a:gd name="T51" fmla="*/ 12 h 49"/>
                <a:gd name="T52" fmla="*/ 83 w 335"/>
                <a:gd name="T53" fmla="*/ 12 h 49"/>
                <a:gd name="T54" fmla="*/ 83 w 335"/>
                <a:gd name="T55" fmla="*/ 12 h 49"/>
                <a:gd name="T56" fmla="*/ 83 w 335"/>
                <a:gd name="T57" fmla="*/ 12 h 49"/>
                <a:gd name="T58" fmla="*/ 83 w 335"/>
                <a:gd name="T59" fmla="*/ 13 h 49"/>
                <a:gd name="T60" fmla="*/ 77 w 335"/>
                <a:gd name="T61" fmla="*/ 12 h 49"/>
                <a:gd name="T62" fmla="*/ 72 w 335"/>
                <a:gd name="T63" fmla="*/ 12 h 49"/>
                <a:gd name="T64" fmla="*/ 67 w 335"/>
                <a:gd name="T65" fmla="*/ 11 h 49"/>
                <a:gd name="T66" fmla="*/ 62 w 335"/>
                <a:gd name="T67" fmla="*/ 10 h 49"/>
                <a:gd name="T68" fmla="*/ 57 w 335"/>
                <a:gd name="T69" fmla="*/ 10 h 49"/>
                <a:gd name="T70" fmla="*/ 52 w 335"/>
                <a:gd name="T71" fmla="*/ 9 h 49"/>
                <a:gd name="T72" fmla="*/ 47 w 335"/>
                <a:gd name="T73" fmla="*/ 9 h 49"/>
                <a:gd name="T74" fmla="*/ 42 w 335"/>
                <a:gd name="T75" fmla="*/ 8 h 49"/>
                <a:gd name="T76" fmla="*/ 37 w 335"/>
                <a:gd name="T77" fmla="*/ 8 h 49"/>
                <a:gd name="T78" fmla="*/ 31 w 335"/>
                <a:gd name="T79" fmla="*/ 7 h 49"/>
                <a:gd name="T80" fmla="*/ 26 w 335"/>
                <a:gd name="T81" fmla="*/ 7 h 49"/>
                <a:gd name="T82" fmla="*/ 21 w 335"/>
                <a:gd name="T83" fmla="*/ 6 h 49"/>
                <a:gd name="T84" fmla="*/ 16 w 335"/>
                <a:gd name="T85" fmla="*/ 5 h 49"/>
                <a:gd name="T86" fmla="*/ 11 w 335"/>
                <a:gd name="T87" fmla="*/ 5 h 49"/>
                <a:gd name="T88" fmla="*/ 6 w 335"/>
                <a:gd name="T89" fmla="*/ 4 h 49"/>
                <a:gd name="T90" fmla="*/ 1 w 335"/>
                <a:gd name="T91" fmla="*/ 3 h 49"/>
                <a:gd name="T92" fmla="*/ 0 w 335"/>
                <a:gd name="T93" fmla="*/ 3 h 49"/>
                <a:gd name="T94" fmla="*/ 0 w 335"/>
                <a:gd name="T95" fmla="*/ 2 h 49"/>
                <a:gd name="T96" fmla="*/ 0 w 335"/>
                <a:gd name="T97" fmla="*/ 1 h 49"/>
                <a:gd name="T98" fmla="*/ 0 w 335"/>
                <a:gd name="T99" fmla="*/ 0 h 49"/>
                <a:gd name="T100" fmla="*/ 2 w 335"/>
                <a:gd name="T101" fmla="*/ 2 h 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35" h="49">
                  <a:moveTo>
                    <a:pt x="8" y="7"/>
                  </a:moveTo>
                  <a:lnTo>
                    <a:pt x="22" y="7"/>
                  </a:lnTo>
                  <a:lnTo>
                    <a:pt x="35" y="8"/>
                  </a:lnTo>
                  <a:lnTo>
                    <a:pt x="48" y="10"/>
                  </a:lnTo>
                  <a:lnTo>
                    <a:pt x="60" y="12"/>
                  </a:lnTo>
                  <a:lnTo>
                    <a:pt x="73" y="15"/>
                  </a:lnTo>
                  <a:lnTo>
                    <a:pt x="86" y="17"/>
                  </a:lnTo>
                  <a:lnTo>
                    <a:pt x="98" y="18"/>
                  </a:lnTo>
                  <a:lnTo>
                    <a:pt x="111" y="18"/>
                  </a:lnTo>
                  <a:lnTo>
                    <a:pt x="129" y="19"/>
                  </a:lnTo>
                  <a:lnTo>
                    <a:pt x="148" y="22"/>
                  </a:lnTo>
                  <a:lnTo>
                    <a:pt x="166" y="23"/>
                  </a:lnTo>
                  <a:lnTo>
                    <a:pt x="185" y="25"/>
                  </a:lnTo>
                  <a:lnTo>
                    <a:pt x="203" y="27"/>
                  </a:lnTo>
                  <a:lnTo>
                    <a:pt x="221" y="30"/>
                  </a:lnTo>
                  <a:lnTo>
                    <a:pt x="239" y="32"/>
                  </a:lnTo>
                  <a:lnTo>
                    <a:pt x="257" y="35"/>
                  </a:lnTo>
                  <a:lnTo>
                    <a:pt x="266" y="35"/>
                  </a:lnTo>
                  <a:lnTo>
                    <a:pt x="277" y="36"/>
                  </a:lnTo>
                  <a:lnTo>
                    <a:pt x="286" y="36"/>
                  </a:lnTo>
                  <a:lnTo>
                    <a:pt x="296" y="38"/>
                  </a:lnTo>
                  <a:lnTo>
                    <a:pt x="305" y="38"/>
                  </a:lnTo>
                  <a:lnTo>
                    <a:pt x="315" y="40"/>
                  </a:lnTo>
                  <a:lnTo>
                    <a:pt x="324" y="41"/>
                  </a:lnTo>
                  <a:lnTo>
                    <a:pt x="333" y="43"/>
                  </a:lnTo>
                  <a:lnTo>
                    <a:pt x="334" y="45"/>
                  </a:lnTo>
                  <a:lnTo>
                    <a:pt x="335" y="46"/>
                  </a:lnTo>
                  <a:lnTo>
                    <a:pt x="335" y="47"/>
                  </a:lnTo>
                  <a:lnTo>
                    <a:pt x="332" y="49"/>
                  </a:lnTo>
                  <a:lnTo>
                    <a:pt x="311" y="47"/>
                  </a:lnTo>
                  <a:lnTo>
                    <a:pt x="291" y="45"/>
                  </a:lnTo>
                  <a:lnTo>
                    <a:pt x="271" y="42"/>
                  </a:lnTo>
                  <a:lnTo>
                    <a:pt x="250" y="40"/>
                  </a:lnTo>
                  <a:lnTo>
                    <a:pt x="229" y="39"/>
                  </a:lnTo>
                  <a:lnTo>
                    <a:pt x="209" y="36"/>
                  </a:lnTo>
                  <a:lnTo>
                    <a:pt x="188" y="34"/>
                  </a:lnTo>
                  <a:lnTo>
                    <a:pt x="168" y="32"/>
                  </a:lnTo>
                  <a:lnTo>
                    <a:pt x="148" y="30"/>
                  </a:lnTo>
                  <a:lnTo>
                    <a:pt x="127" y="27"/>
                  </a:lnTo>
                  <a:lnTo>
                    <a:pt x="106" y="25"/>
                  </a:lnTo>
                  <a:lnTo>
                    <a:pt x="87" y="23"/>
                  </a:lnTo>
                  <a:lnTo>
                    <a:pt x="66" y="20"/>
                  </a:lnTo>
                  <a:lnTo>
                    <a:pt x="45" y="17"/>
                  </a:lnTo>
                  <a:lnTo>
                    <a:pt x="26" y="15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5" name="Freeform 77"/>
            <p:cNvSpPr>
              <a:spLocks/>
            </p:cNvSpPr>
            <p:nvPr/>
          </p:nvSpPr>
          <p:spPr bwMode="auto">
            <a:xfrm>
              <a:off x="2685" y="3635"/>
              <a:ext cx="165" cy="21"/>
            </a:xfrm>
            <a:custGeom>
              <a:avLst/>
              <a:gdLst>
                <a:gd name="T0" fmla="*/ 31 w 332"/>
                <a:gd name="T1" fmla="*/ 5 h 42"/>
                <a:gd name="T2" fmla="*/ 33 w 332"/>
                <a:gd name="T3" fmla="*/ 4 h 42"/>
                <a:gd name="T4" fmla="*/ 37 w 332"/>
                <a:gd name="T5" fmla="*/ 5 h 42"/>
                <a:gd name="T6" fmla="*/ 42 w 332"/>
                <a:gd name="T7" fmla="*/ 5 h 42"/>
                <a:gd name="T8" fmla="*/ 47 w 332"/>
                <a:gd name="T9" fmla="*/ 6 h 42"/>
                <a:gd name="T10" fmla="*/ 51 w 332"/>
                <a:gd name="T11" fmla="*/ 6 h 42"/>
                <a:gd name="T12" fmla="*/ 56 w 332"/>
                <a:gd name="T13" fmla="*/ 7 h 42"/>
                <a:gd name="T14" fmla="*/ 61 w 332"/>
                <a:gd name="T15" fmla="*/ 7 h 42"/>
                <a:gd name="T16" fmla="*/ 65 w 332"/>
                <a:gd name="T17" fmla="*/ 8 h 42"/>
                <a:gd name="T18" fmla="*/ 70 w 332"/>
                <a:gd name="T19" fmla="*/ 9 h 42"/>
                <a:gd name="T20" fmla="*/ 71 w 332"/>
                <a:gd name="T21" fmla="*/ 9 h 42"/>
                <a:gd name="T22" fmla="*/ 73 w 332"/>
                <a:gd name="T23" fmla="*/ 9 h 42"/>
                <a:gd name="T24" fmla="*/ 75 w 332"/>
                <a:gd name="T25" fmla="*/ 9 h 42"/>
                <a:gd name="T26" fmla="*/ 76 w 332"/>
                <a:gd name="T27" fmla="*/ 9 h 42"/>
                <a:gd name="T28" fmla="*/ 78 w 332"/>
                <a:gd name="T29" fmla="*/ 9 h 42"/>
                <a:gd name="T30" fmla="*/ 79 w 332"/>
                <a:gd name="T31" fmla="*/ 9 h 42"/>
                <a:gd name="T32" fmla="*/ 81 w 332"/>
                <a:gd name="T33" fmla="*/ 10 h 42"/>
                <a:gd name="T34" fmla="*/ 82 w 332"/>
                <a:gd name="T35" fmla="*/ 10 h 42"/>
                <a:gd name="T36" fmla="*/ 82 w 332"/>
                <a:gd name="T37" fmla="*/ 11 h 42"/>
                <a:gd name="T38" fmla="*/ 78 w 332"/>
                <a:gd name="T39" fmla="*/ 11 h 42"/>
                <a:gd name="T40" fmla="*/ 73 w 332"/>
                <a:gd name="T41" fmla="*/ 10 h 42"/>
                <a:gd name="T42" fmla="*/ 68 w 332"/>
                <a:gd name="T43" fmla="*/ 10 h 42"/>
                <a:gd name="T44" fmla="*/ 63 w 332"/>
                <a:gd name="T45" fmla="*/ 9 h 42"/>
                <a:gd name="T46" fmla="*/ 59 w 332"/>
                <a:gd name="T47" fmla="*/ 9 h 42"/>
                <a:gd name="T48" fmla="*/ 54 w 332"/>
                <a:gd name="T49" fmla="*/ 8 h 42"/>
                <a:gd name="T50" fmla="*/ 49 w 332"/>
                <a:gd name="T51" fmla="*/ 8 h 42"/>
                <a:gd name="T52" fmla="*/ 45 w 332"/>
                <a:gd name="T53" fmla="*/ 7 h 42"/>
                <a:gd name="T54" fmla="*/ 40 w 332"/>
                <a:gd name="T55" fmla="*/ 7 h 42"/>
                <a:gd name="T56" fmla="*/ 36 w 332"/>
                <a:gd name="T57" fmla="*/ 6 h 42"/>
                <a:gd name="T58" fmla="*/ 31 w 332"/>
                <a:gd name="T59" fmla="*/ 6 h 42"/>
                <a:gd name="T60" fmla="*/ 26 w 332"/>
                <a:gd name="T61" fmla="*/ 5 h 42"/>
                <a:gd name="T62" fmla="*/ 22 w 332"/>
                <a:gd name="T63" fmla="*/ 5 h 42"/>
                <a:gd name="T64" fmla="*/ 17 w 332"/>
                <a:gd name="T65" fmla="*/ 5 h 42"/>
                <a:gd name="T66" fmla="*/ 12 w 332"/>
                <a:gd name="T67" fmla="*/ 4 h 42"/>
                <a:gd name="T68" fmla="*/ 7 w 332"/>
                <a:gd name="T69" fmla="*/ 4 h 42"/>
                <a:gd name="T70" fmla="*/ 0 w 332"/>
                <a:gd name="T71" fmla="*/ 2 h 42"/>
                <a:gd name="T72" fmla="*/ 0 w 332"/>
                <a:gd name="T73" fmla="*/ 0 h 42"/>
                <a:gd name="T74" fmla="*/ 4 w 332"/>
                <a:gd name="T75" fmla="*/ 1 h 42"/>
                <a:gd name="T76" fmla="*/ 8 w 332"/>
                <a:gd name="T77" fmla="*/ 1 h 42"/>
                <a:gd name="T78" fmla="*/ 12 w 332"/>
                <a:gd name="T79" fmla="*/ 2 h 42"/>
                <a:gd name="T80" fmla="*/ 16 w 332"/>
                <a:gd name="T81" fmla="*/ 3 h 42"/>
                <a:gd name="T82" fmla="*/ 20 w 332"/>
                <a:gd name="T83" fmla="*/ 3 h 42"/>
                <a:gd name="T84" fmla="*/ 24 w 332"/>
                <a:gd name="T85" fmla="*/ 3 h 42"/>
                <a:gd name="T86" fmla="*/ 28 w 332"/>
                <a:gd name="T87" fmla="*/ 4 h 42"/>
                <a:gd name="T88" fmla="*/ 31 w 332"/>
                <a:gd name="T89" fmla="*/ 5 h 4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2" h="42">
                  <a:moveTo>
                    <a:pt x="127" y="17"/>
                  </a:moveTo>
                  <a:lnTo>
                    <a:pt x="133" y="14"/>
                  </a:lnTo>
                  <a:lnTo>
                    <a:pt x="151" y="17"/>
                  </a:lnTo>
                  <a:lnTo>
                    <a:pt x="171" y="19"/>
                  </a:lnTo>
                  <a:lnTo>
                    <a:pt x="189" y="21"/>
                  </a:lnTo>
                  <a:lnTo>
                    <a:pt x="207" y="24"/>
                  </a:lnTo>
                  <a:lnTo>
                    <a:pt x="227" y="26"/>
                  </a:lnTo>
                  <a:lnTo>
                    <a:pt x="245" y="28"/>
                  </a:lnTo>
                  <a:lnTo>
                    <a:pt x="264" y="32"/>
                  </a:lnTo>
                  <a:lnTo>
                    <a:pt x="282" y="34"/>
                  </a:lnTo>
                  <a:lnTo>
                    <a:pt x="288" y="34"/>
                  </a:lnTo>
                  <a:lnTo>
                    <a:pt x="295" y="34"/>
                  </a:lnTo>
                  <a:lnTo>
                    <a:pt x="301" y="34"/>
                  </a:lnTo>
                  <a:lnTo>
                    <a:pt x="308" y="34"/>
                  </a:lnTo>
                  <a:lnTo>
                    <a:pt x="314" y="35"/>
                  </a:lnTo>
                  <a:lnTo>
                    <a:pt x="320" y="35"/>
                  </a:lnTo>
                  <a:lnTo>
                    <a:pt x="326" y="38"/>
                  </a:lnTo>
                  <a:lnTo>
                    <a:pt x="332" y="40"/>
                  </a:lnTo>
                  <a:lnTo>
                    <a:pt x="332" y="42"/>
                  </a:lnTo>
                  <a:lnTo>
                    <a:pt x="313" y="41"/>
                  </a:lnTo>
                  <a:lnTo>
                    <a:pt x="294" y="40"/>
                  </a:lnTo>
                  <a:lnTo>
                    <a:pt x="275" y="38"/>
                  </a:lnTo>
                  <a:lnTo>
                    <a:pt x="256" y="36"/>
                  </a:lnTo>
                  <a:lnTo>
                    <a:pt x="237" y="34"/>
                  </a:lnTo>
                  <a:lnTo>
                    <a:pt x="219" y="32"/>
                  </a:lnTo>
                  <a:lnTo>
                    <a:pt x="200" y="29"/>
                  </a:lnTo>
                  <a:lnTo>
                    <a:pt x="181" y="28"/>
                  </a:lnTo>
                  <a:lnTo>
                    <a:pt x="162" y="26"/>
                  </a:lnTo>
                  <a:lnTo>
                    <a:pt x="144" y="24"/>
                  </a:lnTo>
                  <a:lnTo>
                    <a:pt x="124" y="21"/>
                  </a:lnTo>
                  <a:lnTo>
                    <a:pt x="106" y="20"/>
                  </a:lnTo>
                  <a:lnTo>
                    <a:pt x="88" y="18"/>
                  </a:lnTo>
                  <a:lnTo>
                    <a:pt x="68" y="17"/>
                  </a:lnTo>
                  <a:lnTo>
                    <a:pt x="50" y="16"/>
                  </a:lnTo>
                  <a:lnTo>
                    <a:pt x="30" y="14"/>
                  </a:lnTo>
                  <a:lnTo>
                    <a:pt x="0" y="6"/>
                  </a:lnTo>
                  <a:lnTo>
                    <a:pt x="1" y="0"/>
                  </a:lnTo>
                  <a:lnTo>
                    <a:pt x="16" y="2"/>
                  </a:lnTo>
                  <a:lnTo>
                    <a:pt x="32" y="4"/>
                  </a:lnTo>
                  <a:lnTo>
                    <a:pt x="48" y="6"/>
                  </a:lnTo>
                  <a:lnTo>
                    <a:pt x="65" y="9"/>
                  </a:lnTo>
                  <a:lnTo>
                    <a:pt x="80" y="10"/>
                  </a:lnTo>
                  <a:lnTo>
                    <a:pt x="96" y="12"/>
                  </a:lnTo>
                  <a:lnTo>
                    <a:pt x="112" y="14"/>
                  </a:lnTo>
                  <a:lnTo>
                    <a:pt x="127" y="1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6" name="Freeform 78"/>
            <p:cNvSpPr>
              <a:spLocks/>
            </p:cNvSpPr>
            <p:nvPr/>
          </p:nvSpPr>
          <p:spPr bwMode="auto">
            <a:xfrm>
              <a:off x="2862" y="3635"/>
              <a:ext cx="19" cy="8"/>
            </a:xfrm>
            <a:custGeom>
              <a:avLst/>
              <a:gdLst>
                <a:gd name="T0" fmla="*/ 0 w 38"/>
                <a:gd name="T1" fmla="*/ 4 h 17"/>
                <a:gd name="T2" fmla="*/ 1 w 38"/>
                <a:gd name="T3" fmla="*/ 3 h 17"/>
                <a:gd name="T4" fmla="*/ 2 w 38"/>
                <a:gd name="T5" fmla="*/ 2 h 17"/>
                <a:gd name="T6" fmla="*/ 4 w 38"/>
                <a:gd name="T7" fmla="*/ 2 h 17"/>
                <a:gd name="T8" fmla="*/ 5 w 38"/>
                <a:gd name="T9" fmla="*/ 2 h 17"/>
                <a:gd name="T10" fmla="*/ 6 w 38"/>
                <a:gd name="T11" fmla="*/ 1 h 17"/>
                <a:gd name="T12" fmla="*/ 7 w 38"/>
                <a:gd name="T13" fmla="*/ 0 h 17"/>
                <a:gd name="T14" fmla="*/ 9 w 38"/>
                <a:gd name="T15" fmla="*/ 0 h 17"/>
                <a:gd name="T16" fmla="*/ 10 w 38"/>
                <a:gd name="T17" fmla="*/ 0 h 17"/>
                <a:gd name="T18" fmla="*/ 9 w 38"/>
                <a:gd name="T19" fmla="*/ 0 h 17"/>
                <a:gd name="T20" fmla="*/ 8 w 38"/>
                <a:gd name="T21" fmla="*/ 1 h 17"/>
                <a:gd name="T22" fmla="*/ 7 w 38"/>
                <a:gd name="T23" fmla="*/ 1 h 17"/>
                <a:gd name="T24" fmla="*/ 6 w 38"/>
                <a:gd name="T25" fmla="*/ 2 h 17"/>
                <a:gd name="T26" fmla="*/ 4 w 38"/>
                <a:gd name="T27" fmla="*/ 2 h 17"/>
                <a:gd name="T28" fmla="*/ 3 w 38"/>
                <a:gd name="T29" fmla="*/ 3 h 17"/>
                <a:gd name="T30" fmla="*/ 2 w 38"/>
                <a:gd name="T31" fmla="*/ 4 h 17"/>
                <a:gd name="T32" fmla="*/ 0 w 3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17">
                  <a:moveTo>
                    <a:pt x="0" y="17"/>
                  </a:moveTo>
                  <a:lnTo>
                    <a:pt x="3" y="14"/>
                  </a:lnTo>
                  <a:lnTo>
                    <a:pt x="8" y="11"/>
                  </a:lnTo>
                  <a:lnTo>
                    <a:pt x="13" y="9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33" y="2"/>
                  </a:lnTo>
                  <a:lnTo>
                    <a:pt x="30" y="4"/>
                  </a:lnTo>
                  <a:lnTo>
                    <a:pt x="25" y="6"/>
                  </a:lnTo>
                  <a:lnTo>
                    <a:pt x="21" y="9"/>
                  </a:lnTo>
                  <a:lnTo>
                    <a:pt x="15" y="11"/>
                  </a:lnTo>
                  <a:lnTo>
                    <a:pt x="10" y="13"/>
                  </a:lnTo>
                  <a:lnTo>
                    <a:pt x="5" y="1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7" name="Freeform 79"/>
            <p:cNvSpPr>
              <a:spLocks/>
            </p:cNvSpPr>
            <p:nvPr/>
          </p:nvSpPr>
          <p:spPr bwMode="auto">
            <a:xfrm>
              <a:off x="3160" y="3635"/>
              <a:ext cx="71" cy="46"/>
            </a:xfrm>
            <a:custGeom>
              <a:avLst/>
              <a:gdLst>
                <a:gd name="T0" fmla="*/ 36 w 142"/>
                <a:gd name="T1" fmla="*/ 23 h 92"/>
                <a:gd name="T2" fmla="*/ 34 w 142"/>
                <a:gd name="T3" fmla="*/ 23 h 92"/>
                <a:gd name="T4" fmla="*/ 32 w 142"/>
                <a:gd name="T5" fmla="*/ 22 h 92"/>
                <a:gd name="T6" fmla="*/ 30 w 142"/>
                <a:gd name="T7" fmla="*/ 20 h 92"/>
                <a:gd name="T8" fmla="*/ 28 w 142"/>
                <a:gd name="T9" fmla="*/ 19 h 92"/>
                <a:gd name="T10" fmla="*/ 24 w 142"/>
                <a:gd name="T11" fmla="*/ 17 h 92"/>
                <a:gd name="T12" fmla="*/ 21 w 142"/>
                <a:gd name="T13" fmla="*/ 14 h 92"/>
                <a:gd name="T14" fmla="*/ 18 w 142"/>
                <a:gd name="T15" fmla="*/ 12 h 92"/>
                <a:gd name="T16" fmla="*/ 14 w 142"/>
                <a:gd name="T17" fmla="*/ 10 h 92"/>
                <a:gd name="T18" fmla="*/ 11 w 142"/>
                <a:gd name="T19" fmla="*/ 8 h 92"/>
                <a:gd name="T20" fmla="*/ 7 w 142"/>
                <a:gd name="T21" fmla="*/ 6 h 92"/>
                <a:gd name="T22" fmla="*/ 4 w 142"/>
                <a:gd name="T23" fmla="*/ 4 h 92"/>
                <a:gd name="T24" fmla="*/ 1 w 142"/>
                <a:gd name="T25" fmla="*/ 2 h 92"/>
                <a:gd name="T26" fmla="*/ 0 w 142"/>
                <a:gd name="T27" fmla="*/ 0 h 92"/>
                <a:gd name="T28" fmla="*/ 5 w 142"/>
                <a:gd name="T29" fmla="*/ 3 h 92"/>
                <a:gd name="T30" fmla="*/ 9 w 142"/>
                <a:gd name="T31" fmla="*/ 6 h 92"/>
                <a:gd name="T32" fmla="*/ 14 w 142"/>
                <a:gd name="T33" fmla="*/ 9 h 92"/>
                <a:gd name="T34" fmla="*/ 19 w 142"/>
                <a:gd name="T35" fmla="*/ 11 h 92"/>
                <a:gd name="T36" fmla="*/ 23 w 142"/>
                <a:gd name="T37" fmla="*/ 14 h 92"/>
                <a:gd name="T38" fmla="*/ 27 w 142"/>
                <a:gd name="T39" fmla="*/ 17 h 92"/>
                <a:gd name="T40" fmla="*/ 32 w 142"/>
                <a:gd name="T41" fmla="*/ 20 h 92"/>
                <a:gd name="T42" fmla="*/ 36 w 142"/>
                <a:gd name="T43" fmla="*/ 23 h 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2" h="92">
                  <a:moveTo>
                    <a:pt x="142" y="92"/>
                  </a:moveTo>
                  <a:lnTo>
                    <a:pt x="134" y="89"/>
                  </a:lnTo>
                  <a:lnTo>
                    <a:pt x="126" y="85"/>
                  </a:lnTo>
                  <a:lnTo>
                    <a:pt x="118" y="79"/>
                  </a:lnTo>
                  <a:lnTo>
                    <a:pt x="110" y="74"/>
                  </a:lnTo>
                  <a:lnTo>
                    <a:pt x="96" y="65"/>
                  </a:lnTo>
                  <a:lnTo>
                    <a:pt x="83" y="56"/>
                  </a:lnTo>
                  <a:lnTo>
                    <a:pt x="69" y="48"/>
                  </a:lnTo>
                  <a:lnTo>
                    <a:pt x="56" y="40"/>
                  </a:lnTo>
                  <a:lnTo>
                    <a:pt x="42" y="31"/>
                  </a:lnTo>
                  <a:lnTo>
                    <a:pt x="28" y="23"/>
                  </a:lnTo>
                  <a:lnTo>
                    <a:pt x="15" y="14"/>
                  </a:lnTo>
                  <a:lnTo>
                    <a:pt x="1" y="5"/>
                  </a:lnTo>
                  <a:lnTo>
                    <a:pt x="0" y="0"/>
                  </a:lnTo>
                  <a:lnTo>
                    <a:pt x="19" y="10"/>
                  </a:lnTo>
                  <a:lnTo>
                    <a:pt x="36" y="21"/>
                  </a:lnTo>
                  <a:lnTo>
                    <a:pt x="54" y="33"/>
                  </a:lnTo>
                  <a:lnTo>
                    <a:pt x="73" y="44"/>
                  </a:lnTo>
                  <a:lnTo>
                    <a:pt x="90" y="56"/>
                  </a:lnTo>
                  <a:lnTo>
                    <a:pt x="107" y="67"/>
                  </a:lnTo>
                  <a:lnTo>
                    <a:pt x="125" y="80"/>
                  </a:lnTo>
                  <a:lnTo>
                    <a:pt x="14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8" name="Freeform 80"/>
            <p:cNvSpPr>
              <a:spLocks/>
            </p:cNvSpPr>
            <p:nvPr/>
          </p:nvSpPr>
          <p:spPr bwMode="auto">
            <a:xfrm>
              <a:off x="3358" y="3636"/>
              <a:ext cx="3" cy="7"/>
            </a:xfrm>
            <a:custGeom>
              <a:avLst/>
              <a:gdLst>
                <a:gd name="T0" fmla="*/ 2 w 6"/>
                <a:gd name="T1" fmla="*/ 4 h 13"/>
                <a:gd name="T2" fmla="*/ 1 w 6"/>
                <a:gd name="T3" fmla="*/ 3 h 13"/>
                <a:gd name="T4" fmla="*/ 1 w 6"/>
                <a:gd name="T5" fmla="*/ 2 h 13"/>
                <a:gd name="T6" fmla="*/ 0 w 6"/>
                <a:gd name="T7" fmla="*/ 1 h 13"/>
                <a:gd name="T8" fmla="*/ 1 w 6"/>
                <a:gd name="T9" fmla="*/ 0 h 13"/>
                <a:gd name="T10" fmla="*/ 1 w 6"/>
                <a:gd name="T11" fmla="*/ 1 h 13"/>
                <a:gd name="T12" fmla="*/ 2 w 6"/>
                <a:gd name="T13" fmla="*/ 2 h 13"/>
                <a:gd name="T14" fmla="*/ 2 w 6"/>
                <a:gd name="T15" fmla="*/ 3 h 13"/>
                <a:gd name="T16" fmla="*/ 2 w 6"/>
                <a:gd name="T17" fmla="*/ 4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13">
                  <a:moveTo>
                    <a:pt x="5" y="13"/>
                  </a:moveTo>
                  <a:lnTo>
                    <a:pt x="4" y="9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1"/>
                  </a:lnTo>
                  <a:lnTo>
                    <a:pt x="5" y="5"/>
                  </a:lnTo>
                  <a:lnTo>
                    <a:pt x="6" y="9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9" name="Freeform 81"/>
            <p:cNvSpPr>
              <a:spLocks/>
            </p:cNvSpPr>
            <p:nvPr/>
          </p:nvSpPr>
          <p:spPr bwMode="auto">
            <a:xfrm>
              <a:off x="3345" y="3639"/>
              <a:ext cx="9" cy="3"/>
            </a:xfrm>
            <a:custGeom>
              <a:avLst/>
              <a:gdLst>
                <a:gd name="T0" fmla="*/ 5 w 17"/>
                <a:gd name="T1" fmla="*/ 1 h 4"/>
                <a:gd name="T2" fmla="*/ 4 w 17"/>
                <a:gd name="T3" fmla="*/ 2 h 4"/>
                <a:gd name="T4" fmla="*/ 3 w 17"/>
                <a:gd name="T5" fmla="*/ 2 h 4"/>
                <a:gd name="T6" fmla="*/ 2 w 17"/>
                <a:gd name="T7" fmla="*/ 2 h 4"/>
                <a:gd name="T8" fmla="*/ 0 w 17"/>
                <a:gd name="T9" fmla="*/ 2 h 4"/>
                <a:gd name="T10" fmla="*/ 2 w 17"/>
                <a:gd name="T11" fmla="*/ 2 h 4"/>
                <a:gd name="T12" fmla="*/ 3 w 17"/>
                <a:gd name="T13" fmla="*/ 0 h 4"/>
                <a:gd name="T14" fmla="*/ 4 w 17"/>
                <a:gd name="T15" fmla="*/ 0 h 4"/>
                <a:gd name="T16" fmla="*/ 5 w 17"/>
                <a:gd name="T17" fmla="*/ 1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">
                  <a:moveTo>
                    <a:pt x="17" y="1"/>
                  </a:moveTo>
                  <a:lnTo>
                    <a:pt x="14" y="3"/>
                  </a:lnTo>
                  <a:lnTo>
                    <a:pt x="9" y="4"/>
                  </a:lnTo>
                  <a:lnTo>
                    <a:pt x="5" y="4"/>
                  </a:lnTo>
                  <a:lnTo>
                    <a:pt x="0" y="3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0" name="Freeform 82"/>
            <p:cNvSpPr>
              <a:spLocks/>
            </p:cNvSpPr>
            <p:nvPr/>
          </p:nvSpPr>
          <p:spPr bwMode="auto">
            <a:xfrm>
              <a:off x="3237" y="3642"/>
              <a:ext cx="107" cy="26"/>
            </a:xfrm>
            <a:custGeom>
              <a:avLst/>
              <a:gdLst>
                <a:gd name="T0" fmla="*/ 53 w 215"/>
                <a:gd name="T1" fmla="*/ 0 h 52"/>
                <a:gd name="T2" fmla="*/ 50 w 215"/>
                <a:gd name="T3" fmla="*/ 2 h 52"/>
                <a:gd name="T4" fmla="*/ 46 w 215"/>
                <a:gd name="T5" fmla="*/ 3 h 52"/>
                <a:gd name="T6" fmla="*/ 42 w 215"/>
                <a:gd name="T7" fmla="*/ 4 h 52"/>
                <a:gd name="T8" fmla="*/ 39 w 215"/>
                <a:gd name="T9" fmla="*/ 5 h 52"/>
                <a:gd name="T10" fmla="*/ 35 w 215"/>
                <a:gd name="T11" fmla="*/ 6 h 52"/>
                <a:gd name="T12" fmla="*/ 31 w 215"/>
                <a:gd name="T13" fmla="*/ 7 h 52"/>
                <a:gd name="T14" fmla="*/ 27 w 215"/>
                <a:gd name="T15" fmla="*/ 7 h 52"/>
                <a:gd name="T16" fmla="*/ 24 w 215"/>
                <a:gd name="T17" fmla="*/ 8 h 52"/>
                <a:gd name="T18" fmla="*/ 21 w 215"/>
                <a:gd name="T19" fmla="*/ 9 h 52"/>
                <a:gd name="T20" fmla="*/ 18 w 215"/>
                <a:gd name="T21" fmla="*/ 9 h 52"/>
                <a:gd name="T22" fmla="*/ 15 w 215"/>
                <a:gd name="T23" fmla="*/ 10 h 52"/>
                <a:gd name="T24" fmla="*/ 12 w 215"/>
                <a:gd name="T25" fmla="*/ 11 h 52"/>
                <a:gd name="T26" fmla="*/ 9 w 215"/>
                <a:gd name="T27" fmla="*/ 11 h 52"/>
                <a:gd name="T28" fmla="*/ 6 w 215"/>
                <a:gd name="T29" fmla="*/ 12 h 52"/>
                <a:gd name="T30" fmla="*/ 3 w 215"/>
                <a:gd name="T31" fmla="*/ 13 h 52"/>
                <a:gd name="T32" fmla="*/ 0 w 215"/>
                <a:gd name="T33" fmla="*/ 13 h 52"/>
                <a:gd name="T34" fmla="*/ 0 w 215"/>
                <a:gd name="T35" fmla="*/ 13 h 52"/>
                <a:gd name="T36" fmla="*/ 0 w 215"/>
                <a:gd name="T37" fmla="*/ 13 h 52"/>
                <a:gd name="T38" fmla="*/ 0 w 215"/>
                <a:gd name="T39" fmla="*/ 13 h 52"/>
                <a:gd name="T40" fmla="*/ 0 w 215"/>
                <a:gd name="T41" fmla="*/ 12 h 52"/>
                <a:gd name="T42" fmla="*/ 3 w 215"/>
                <a:gd name="T43" fmla="*/ 11 h 52"/>
                <a:gd name="T44" fmla="*/ 6 w 215"/>
                <a:gd name="T45" fmla="*/ 11 h 52"/>
                <a:gd name="T46" fmla="*/ 8 w 215"/>
                <a:gd name="T47" fmla="*/ 10 h 52"/>
                <a:gd name="T48" fmla="*/ 11 w 215"/>
                <a:gd name="T49" fmla="*/ 9 h 52"/>
                <a:gd name="T50" fmla="*/ 14 w 215"/>
                <a:gd name="T51" fmla="*/ 8 h 52"/>
                <a:gd name="T52" fmla="*/ 17 w 215"/>
                <a:gd name="T53" fmla="*/ 8 h 52"/>
                <a:gd name="T54" fmla="*/ 20 w 215"/>
                <a:gd name="T55" fmla="*/ 7 h 52"/>
                <a:gd name="T56" fmla="*/ 23 w 215"/>
                <a:gd name="T57" fmla="*/ 7 h 52"/>
                <a:gd name="T58" fmla="*/ 26 w 215"/>
                <a:gd name="T59" fmla="*/ 6 h 52"/>
                <a:gd name="T60" fmla="*/ 29 w 215"/>
                <a:gd name="T61" fmla="*/ 6 h 52"/>
                <a:gd name="T62" fmla="*/ 32 w 215"/>
                <a:gd name="T63" fmla="*/ 5 h 52"/>
                <a:gd name="T64" fmla="*/ 35 w 215"/>
                <a:gd name="T65" fmla="*/ 4 h 52"/>
                <a:gd name="T66" fmla="*/ 37 w 215"/>
                <a:gd name="T67" fmla="*/ 4 h 52"/>
                <a:gd name="T68" fmla="*/ 40 w 215"/>
                <a:gd name="T69" fmla="*/ 3 h 52"/>
                <a:gd name="T70" fmla="*/ 43 w 215"/>
                <a:gd name="T71" fmla="*/ 3 h 52"/>
                <a:gd name="T72" fmla="*/ 46 w 215"/>
                <a:gd name="T73" fmla="*/ 2 h 52"/>
                <a:gd name="T74" fmla="*/ 48 w 215"/>
                <a:gd name="T75" fmla="*/ 1 h 52"/>
                <a:gd name="T76" fmla="*/ 50 w 215"/>
                <a:gd name="T77" fmla="*/ 1 h 52"/>
                <a:gd name="T78" fmla="*/ 52 w 215"/>
                <a:gd name="T79" fmla="*/ 0 h 52"/>
                <a:gd name="T80" fmla="*/ 53 w 215"/>
                <a:gd name="T81" fmla="*/ 0 h 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" h="52">
                  <a:moveTo>
                    <a:pt x="215" y="0"/>
                  </a:moveTo>
                  <a:lnTo>
                    <a:pt x="201" y="5"/>
                  </a:lnTo>
                  <a:lnTo>
                    <a:pt x="186" y="10"/>
                  </a:lnTo>
                  <a:lnTo>
                    <a:pt x="171" y="13"/>
                  </a:lnTo>
                  <a:lnTo>
                    <a:pt x="157" y="18"/>
                  </a:lnTo>
                  <a:lnTo>
                    <a:pt x="142" y="21"/>
                  </a:lnTo>
                  <a:lnTo>
                    <a:pt x="127" y="25"/>
                  </a:lnTo>
                  <a:lnTo>
                    <a:pt x="111" y="28"/>
                  </a:lnTo>
                  <a:lnTo>
                    <a:pt x="96" y="30"/>
                  </a:lnTo>
                  <a:lnTo>
                    <a:pt x="85" y="33"/>
                  </a:lnTo>
                  <a:lnTo>
                    <a:pt x="73" y="36"/>
                  </a:lnTo>
                  <a:lnTo>
                    <a:pt x="62" y="38"/>
                  </a:lnTo>
                  <a:lnTo>
                    <a:pt x="50" y="42"/>
                  </a:lnTo>
                  <a:lnTo>
                    <a:pt x="37" y="44"/>
                  </a:lnTo>
                  <a:lnTo>
                    <a:pt x="26" y="48"/>
                  </a:lnTo>
                  <a:lnTo>
                    <a:pt x="14" y="50"/>
                  </a:lnTo>
                  <a:lnTo>
                    <a:pt x="3" y="52"/>
                  </a:lnTo>
                  <a:lnTo>
                    <a:pt x="2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12" y="44"/>
                  </a:lnTo>
                  <a:lnTo>
                    <a:pt x="24" y="41"/>
                  </a:lnTo>
                  <a:lnTo>
                    <a:pt x="35" y="37"/>
                  </a:lnTo>
                  <a:lnTo>
                    <a:pt x="47" y="35"/>
                  </a:lnTo>
                  <a:lnTo>
                    <a:pt x="58" y="31"/>
                  </a:lnTo>
                  <a:lnTo>
                    <a:pt x="70" y="29"/>
                  </a:lnTo>
                  <a:lnTo>
                    <a:pt x="81" y="27"/>
                  </a:lnTo>
                  <a:lnTo>
                    <a:pt x="93" y="25"/>
                  </a:lnTo>
                  <a:lnTo>
                    <a:pt x="104" y="23"/>
                  </a:lnTo>
                  <a:lnTo>
                    <a:pt x="116" y="21"/>
                  </a:lnTo>
                  <a:lnTo>
                    <a:pt x="128" y="19"/>
                  </a:lnTo>
                  <a:lnTo>
                    <a:pt x="140" y="16"/>
                  </a:lnTo>
                  <a:lnTo>
                    <a:pt x="151" y="14"/>
                  </a:lnTo>
                  <a:lnTo>
                    <a:pt x="163" y="12"/>
                  </a:lnTo>
                  <a:lnTo>
                    <a:pt x="174" y="10"/>
                  </a:lnTo>
                  <a:lnTo>
                    <a:pt x="186" y="6"/>
                  </a:lnTo>
                  <a:lnTo>
                    <a:pt x="193" y="4"/>
                  </a:lnTo>
                  <a:lnTo>
                    <a:pt x="201" y="3"/>
                  </a:lnTo>
                  <a:lnTo>
                    <a:pt x="208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" name="Freeform 83"/>
            <p:cNvSpPr>
              <a:spLocks/>
            </p:cNvSpPr>
            <p:nvPr/>
          </p:nvSpPr>
          <p:spPr bwMode="auto">
            <a:xfrm>
              <a:off x="2907" y="3642"/>
              <a:ext cx="10" cy="11"/>
            </a:xfrm>
            <a:custGeom>
              <a:avLst/>
              <a:gdLst>
                <a:gd name="T0" fmla="*/ 6 w 18"/>
                <a:gd name="T1" fmla="*/ 6 h 21"/>
                <a:gd name="T2" fmla="*/ 4 w 18"/>
                <a:gd name="T3" fmla="*/ 6 h 21"/>
                <a:gd name="T4" fmla="*/ 2 w 18"/>
                <a:gd name="T5" fmla="*/ 5 h 21"/>
                <a:gd name="T6" fmla="*/ 1 w 18"/>
                <a:gd name="T7" fmla="*/ 3 h 21"/>
                <a:gd name="T8" fmla="*/ 1 w 18"/>
                <a:gd name="T9" fmla="*/ 2 h 21"/>
                <a:gd name="T10" fmla="*/ 0 w 18"/>
                <a:gd name="T11" fmla="*/ 1 h 21"/>
                <a:gd name="T12" fmla="*/ 1 w 18"/>
                <a:gd name="T13" fmla="*/ 1 h 21"/>
                <a:gd name="T14" fmla="*/ 1 w 18"/>
                <a:gd name="T15" fmla="*/ 0 h 21"/>
                <a:gd name="T16" fmla="*/ 2 w 18"/>
                <a:gd name="T17" fmla="*/ 0 h 21"/>
                <a:gd name="T18" fmla="*/ 3 w 18"/>
                <a:gd name="T19" fmla="*/ 2 h 21"/>
                <a:gd name="T20" fmla="*/ 4 w 18"/>
                <a:gd name="T21" fmla="*/ 3 h 21"/>
                <a:gd name="T22" fmla="*/ 5 w 18"/>
                <a:gd name="T23" fmla="*/ 4 h 21"/>
                <a:gd name="T24" fmla="*/ 6 w 18"/>
                <a:gd name="T25" fmla="*/ 6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1">
                  <a:moveTo>
                    <a:pt x="18" y="21"/>
                  </a:moveTo>
                  <a:lnTo>
                    <a:pt x="12" y="21"/>
                  </a:lnTo>
                  <a:lnTo>
                    <a:pt x="8" y="17"/>
                  </a:lnTo>
                  <a:lnTo>
                    <a:pt x="4" y="11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4" y="11"/>
                  </a:lnTo>
                  <a:lnTo>
                    <a:pt x="17" y="15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2" name="Freeform 84"/>
            <p:cNvSpPr>
              <a:spLocks/>
            </p:cNvSpPr>
            <p:nvPr/>
          </p:nvSpPr>
          <p:spPr bwMode="auto">
            <a:xfrm>
              <a:off x="2919" y="3644"/>
              <a:ext cx="6" cy="6"/>
            </a:xfrm>
            <a:custGeom>
              <a:avLst/>
              <a:gdLst>
                <a:gd name="T0" fmla="*/ 3 w 12"/>
                <a:gd name="T1" fmla="*/ 1 h 13"/>
                <a:gd name="T2" fmla="*/ 3 w 12"/>
                <a:gd name="T3" fmla="*/ 2 h 13"/>
                <a:gd name="T4" fmla="*/ 3 w 12"/>
                <a:gd name="T5" fmla="*/ 2 h 13"/>
                <a:gd name="T6" fmla="*/ 3 w 12"/>
                <a:gd name="T7" fmla="*/ 2 h 13"/>
                <a:gd name="T8" fmla="*/ 3 w 12"/>
                <a:gd name="T9" fmla="*/ 3 h 13"/>
                <a:gd name="T10" fmla="*/ 2 w 12"/>
                <a:gd name="T11" fmla="*/ 2 h 13"/>
                <a:gd name="T12" fmla="*/ 1 w 12"/>
                <a:gd name="T13" fmla="*/ 1 h 13"/>
                <a:gd name="T14" fmla="*/ 0 w 12"/>
                <a:gd name="T15" fmla="*/ 0 h 13"/>
                <a:gd name="T16" fmla="*/ 0 w 12"/>
                <a:gd name="T17" fmla="*/ 0 h 13"/>
                <a:gd name="T18" fmla="*/ 1 w 12"/>
                <a:gd name="T19" fmla="*/ 0 h 13"/>
                <a:gd name="T20" fmla="*/ 2 w 12"/>
                <a:gd name="T21" fmla="*/ 0 h 13"/>
                <a:gd name="T22" fmla="*/ 3 w 12"/>
                <a:gd name="T23" fmla="*/ 1 h 13"/>
                <a:gd name="T24" fmla="*/ 3 w 12"/>
                <a:gd name="T25" fmla="*/ 1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9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9" y="13"/>
                  </a:lnTo>
                  <a:lnTo>
                    <a:pt x="6" y="10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0" y="5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3" name="Freeform 85"/>
            <p:cNvSpPr>
              <a:spLocks/>
            </p:cNvSpPr>
            <p:nvPr/>
          </p:nvSpPr>
          <p:spPr bwMode="auto">
            <a:xfrm>
              <a:off x="2931" y="3645"/>
              <a:ext cx="3" cy="2"/>
            </a:xfrm>
            <a:custGeom>
              <a:avLst/>
              <a:gdLst>
                <a:gd name="T0" fmla="*/ 2 w 6"/>
                <a:gd name="T1" fmla="*/ 1 h 4"/>
                <a:gd name="T2" fmla="*/ 2 w 6"/>
                <a:gd name="T3" fmla="*/ 1 h 4"/>
                <a:gd name="T4" fmla="*/ 1 w 6"/>
                <a:gd name="T5" fmla="*/ 1 h 4"/>
                <a:gd name="T6" fmla="*/ 1 w 6"/>
                <a:gd name="T7" fmla="*/ 1 h 4"/>
                <a:gd name="T8" fmla="*/ 0 w 6"/>
                <a:gd name="T9" fmla="*/ 1 h 4"/>
                <a:gd name="T10" fmla="*/ 0 w 6"/>
                <a:gd name="T11" fmla="*/ 0 h 4"/>
                <a:gd name="T12" fmla="*/ 1 w 6"/>
                <a:gd name="T13" fmla="*/ 0 h 4"/>
                <a:gd name="T14" fmla="*/ 1 w 6"/>
                <a:gd name="T15" fmla="*/ 0 h 4"/>
                <a:gd name="T16" fmla="*/ 2 w 6"/>
                <a:gd name="T17" fmla="*/ 1 h 4"/>
                <a:gd name="T18" fmla="*/ 2 w 6"/>
                <a:gd name="T19" fmla="*/ 1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5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4" name="Freeform 86"/>
            <p:cNvSpPr>
              <a:spLocks/>
            </p:cNvSpPr>
            <p:nvPr/>
          </p:nvSpPr>
          <p:spPr bwMode="auto">
            <a:xfrm>
              <a:off x="2899" y="3646"/>
              <a:ext cx="8" cy="13"/>
            </a:xfrm>
            <a:custGeom>
              <a:avLst/>
              <a:gdLst>
                <a:gd name="T0" fmla="*/ 4 w 18"/>
                <a:gd name="T1" fmla="*/ 5 h 25"/>
                <a:gd name="T2" fmla="*/ 2 w 18"/>
                <a:gd name="T3" fmla="*/ 7 h 25"/>
                <a:gd name="T4" fmla="*/ 2 w 18"/>
                <a:gd name="T5" fmla="*/ 5 h 25"/>
                <a:gd name="T6" fmla="*/ 1 w 18"/>
                <a:gd name="T7" fmla="*/ 4 h 25"/>
                <a:gd name="T8" fmla="*/ 0 w 18"/>
                <a:gd name="T9" fmla="*/ 3 h 25"/>
                <a:gd name="T10" fmla="*/ 0 w 18"/>
                <a:gd name="T11" fmla="*/ 1 h 25"/>
                <a:gd name="T12" fmla="*/ 1 w 18"/>
                <a:gd name="T13" fmla="*/ 0 h 25"/>
                <a:gd name="T14" fmla="*/ 2 w 18"/>
                <a:gd name="T15" fmla="*/ 1 h 25"/>
                <a:gd name="T16" fmla="*/ 2 w 18"/>
                <a:gd name="T17" fmla="*/ 2 h 25"/>
                <a:gd name="T18" fmla="*/ 3 w 18"/>
                <a:gd name="T19" fmla="*/ 4 h 25"/>
                <a:gd name="T20" fmla="*/ 4 w 18"/>
                <a:gd name="T21" fmla="*/ 5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25">
                  <a:moveTo>
                    <a:pt x="18" y="19"/>
                  </a:moveTo>
                  <a:lnTo>
                    <a:pt x="12" y="25"/>
                  </a:lnTo>
                  <a:lnTo>
                    <a:pt x="9" y="20"/>
                  </a:lnTo>
                  <a:lnTo>
                    <a:pt x="5" y="15"/>
                  </a:lnTo>
                  <a:lnTo>
                    <a:pt x="3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3"/>
                  </a:lnTo>
                  <a:lnTo>
                    <a:pt x="12" y="8"/>
                  </a:lnTo>
                  <a:lnTo>
                    <a:pt x="14" y="13"/>
                  </a:lnTo>
                  <a:lnTo>
                    <a:pt x="18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5" name="Freeform 87"/>
            <p:cNvSpPr>
              <a:spLocks/>
            </p:cNvSpPr>
            <p:nvPr/>
          </p:nvSpPr>
          <p:spPr bwMode="auto">
            <a:xfrm>
              <a:off x="3237" y="3646"/>
              <a:ext cx="123" cy="46"/>
            </a:xfrm>
            <a:custGeom>
              <a:avLst/>
              <a:gdLst>
                <a:gd name="T0" fmla="*/ 60 w 245"/>
                <a:gd name="T1" fmla="*/ 8 h 91"/>
                <a:gd name="T2" fmla="*/ 56 w 245"/>
                <a:gd name="T3" fmla="*/ 9 h 91"/>
                <a:gd name="T4" fmla="*/ 53 w 245"/>
                <a:gd name="T5" fmla="*/ 10 h 91"/>
                <a:gd name="T6" fmla="*/ 49 w 245"/>
                <a:gd name="T7" fmla="*/ 11 h 91"/>
                <a:gd name="T8" fmla="*/ 45 w 245"/>
                <a:gd name="T9" fmla="*/ 12 h 91"/>
                <a:gd name="T10" fmla="*/ 42 w 245"/>
                <a:gd name="T11" fmla="*/ 13 h 91"/>
                <a:gd name="T12" fmla="*/ 38 w 245"/>
                <a:gd name="T13" fmla="*/ 14 h 91"/>
                <a:gd name="T14" fmla="*/ 34 w 245"/>
                <a:gd name="T15" fmla="*/ 14 h 91"/>
                <a:gd name="T16" fmla="*/ 31 w 245"/>
                <a:gd name="T17" fmla="*/ 15 h 91"/>
                <a:gd name="T18" fmla="*/ 27 w 245"/>
                <a:gd name="T19" fmla="*/ 16 h 91"/>
                <a:gd name="T20" fmla="*/ 23 w 245"/>
                <a:gd name="T21" fmla="*/ 17 h 91"/>
                <a:gd name="T22" fmla="*/ 20 w 245"/>
                <a:gd name="T23" fmla="*/ 18 h 91"/>
                <a:gd name="T24" fmla="*/ 16 w 245"/>
                <a:gd name="T25" fmla="*/ 19 h 91"/>
                <a:gd name="T26" fmla="*/ 12 w 245"/>
                <a:gd name="T27" fmla="*/ 20 h 91"/>
                <a:gd name="T28" fmla="*/ 9 w 245"/>
                <a:gd name="T29" fmla="*/ 21 h 91"/>
                <a:gd name="T30" fmla="*/ 5 w 245"/>
                <a:gd name="T31" fmla="*/ 22 h 91"/>
                <a:gd name="T32" fmla="*/ 1 w 245"/>
                <a:gd name="T33" fmla="*/ 23 h 91"/>
                <a:gd name="T34" fmla="*/ 1 w 245"/>
                <a:gd name="T35" fmla="*/ 23 h 91"/>
                <a:gd name="T36" fmla="*/ 1 w 245"/>
                <a:gd name="T37" fmla="*/ 23 h 91"/>
                <a:gd name="T38" fmla="*/ 0 w 245"/>
                <a:gd name="T39" fmla="*/ 22 h 91"/>
                <a:gd name="T40" fmla="*/ 0 w 245"/>
                <a:gd name="T41" fmla="*/ 22 h 91"/>
                <a:gd name="T42" fmla="*/ 2 w 245"/>
                <a:gd name="T43" fmla="*/ 22 h 91"/>
                <a:gd name="T44" fmla="*/ 3 w 245"/>
                <a:gd name="T45" fmla="*/ 21 h 91"/>
                <a:gd name="T46" fmla="*/ 4 w 245"/>
                <a:gd name="T47" fmla="*/ 21 h 91"/>
                <a:gd name="T48" fmla="*/ 6 w 245"/>
                <a:gd name="T49" fmla="*/ 21 h 91"/>
                <a:gd name="T50" fmla="*/ 11 w 245"/>
                <a:gd name="T51" fmla="*/ 19 h 91"/>
                <a:gd name="T52" fmla="*/ 16 w 245"/>
                <a:gd name="T53" fmla="*/ 18 h 91"/>
                <a:gd name="T54" fmla="*/ 20 w 245"/>
                <a:gd name="T55" fmla="*/ 16 h 91"/>
                <a:gd name="T56" fmla="*/ 26 w 245"/>
                <a:gd name="T57" fmla="*/ 15 h 91"/>
                <a:gd name="T58" fmla="*/ 31 w 245"/>
                <a:gd name="T59" fmla="*/ 14 h 91"/>
                <a:gd name="T60" fmla="*/ 35 w 245"/>
                <a:gd name="T61" fmla="*/ 13 h 91"/>
                <a:gd name="T62" fmla="*/ 40 w 245"/>
                <a:gd name="T63" fmla="*/ 12 h 91"/>
                <a:gd name="T64" fmla="*/ 45 w 245"/>
                <a:gd name="T65" fmla="*/ 10 h 91"/>
                <a:gd name="T66" fmla="*/ 47 w 245"/>
                <a:gd name="T67" fmla="*/ 10 h 91"/>
                <a:gd name="T68" fmla="*/ 49 w 245"/>
                <a:gd name="T69" fmla="*/ 9 h 91"/>
                <a:gd name="T70" fmla="*/ 50 w 245"/>
                <a:gd name="T71" fmla="*/ 9 h 91"/>
                <a:gd name="T72" fmla="*/ 52 w 245"/>
                <a:gd name="T73" fmla="*/ 9 h 91"/>
                <a:gd name="T74" fmla="*/ 54 w 245"/>
                <a:gd name="T75" fmla="*/ 8 h 91"/>
                <a:gd name="T76" fmla="*/ 56 w 245"/>
                <a:gd name="T77" fmla="*/ 8 h 91"/>
                <a:gd name="T78" fmla="*/ 58 w 245"/>
                <a:gd name="T79" fmla="*/ 7 h 91"/>
                <a:gd name="T80" fmla="*/ 59 w 245"/>
                <a:gd name="T81" fmla="*/ 7 h 91"/>
                <a:gd name="T82" fmla="*/ 60 w 245"/>
                <a:gd name="T83" fmla="*/ 5 h 91"/>
                <a:gd name="T84" fmla="*/ 60 w 245"/>
                <a:gd name="T85" fmla="*/ 4 h 91"/>
                <a:gd name="T86" fmla="*/ 61 w 245"/>
                <a:gd name="T87" fmla="*/ 2 h 91"/>
                <a:gd name="T88" fmla="*/ 61 w 245"/>
                <a:gd name="T89" fmla="*/ 0 h 91"/>
                <a:gd name="T90" fmla="*/ 62 w 245"/>
                <a:gd name="T91" fmla="*/ 2 h 91"/>
                <a:gd name="T92" fmla="*/ 61 w 245"/>
                <a:gd name="T93" fmla="*/ 4 h 91"/>
                <a:gd name="T94" fmla="*/ 61 w 245"/>
                <a:gd name="T95" fmla="*/ 6 h 91"/>
                <a:gd name="T96" fmla="*/ 60 w 245"/>
                <a:gd name="T97" fmla="*/ 8 h 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" h="91">
                  <a:moveTo>
                    <a:pt x="239" y="31"/>
                  </a:moveTo>
                  <a:lnTo>
                    <a:pt x="224" y="34"/>
                  </a:lnTo>
                  <a:lnTo>
                    <a:pt x="209" y="38"/>
                  </a:lnTo>
                  <a:lnTo>
                    <a:pt x="194" y="41"/>
                  </a:lnTo>
                  <a:lnTo>
                    <a:pt x="179" y="46"/>
                  </a:lnTo>
                  <a:lnTo>
                    <a:pt x="165" y="49"/>
                  </a:lnTo>
                  <a:lnTo>
                    <a:pt x="150" y="53"/>
                  </a:lnTo>
                  <a:lnTo>
                    <a:pt x="136" y="56"/>
                  </a:lnTo>
                  <a:lnTo>
                    <a:pt x="121" y="59"/>
                  </a:lnTo>
                  <a:lnTo>
                    <a:pt x="107" y="63"/>
                  </a:lnTo>
                  <a:lnTo>
                    <a:pt x="92" y="67"/>
                  </a:lnTo>
                  <a:lnTo>
                    <a:pt x="77" y="71"/>
                  </a:lnTo>
                  <a:lnTo>
                    <a:pt x="62" y="74"/>
                  </a:lnTo>
                  <a:lnTo>
                    <a:pt x="48" y="79"/>
                  </a:lnTo>
                  <a:lnTo>
                    <a:pt x="33" y="82"/>
                  </a:lnTo>
                  <a:lnTo>
                    <a:pt x="19" y="86"/>
                  </a:lnTo>
                  <a:lnTo>
                    <a:pt x="4" y="91"/>
                  </a:lnTo>
                  <a:lnTo>
                    <a:pt x="2" y="91"/>
                  </a:lnTo>
                  <a:lnTo>
                    <a:pt x="1" y="89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5" y="86"/>
                  </a:lnTo>
                  <a:lnTo>
                    <a:pt x="11" y="84"/>
                  </a:lnTo>
                  <a:lnTo>
                    <a:pt x="16" y="82"/>
                  </a:lnTo>
                  <a:lnTo>
                    <a:pt x="22" y="81"/>
                  </a:lnTo>
                  <a:lnTo>
                    <a:pt x="41" y="74"/>
                  </a:lnTo>
                  <a:lnTo>
                    <a:pt x="61" y="70"/>
                  </a:lnTo>
                  <a:lnTo>
                    <a:pt x="80" y="64"/>
                  </a:lnTo>
                  <a:lnTo>
                    <a:pt x="101" y="59"/>
                  </a:lnTo>
                  <a:lnTo>
                    <a:pt x="121" y="56"/>
                  </a:lnTo>
                  <a:lnTo>
                    <a:pt x="140" y="50"/>
                  </a:lnTo>
                  <a:lnTo>
                    <a:pt x="160" y="46"/>
                  </a:lnTo>
                  <a:lnTo>
                    <a:pt x="179" y="39"/>
                  </a:lnTo>
                  <a:lnTo>
                    <a:pt x="186" y="38"/>
                  </a:lnTo>
                  <a:lnTo>
                    <a:pt x="193" y="36"/>
                  </a:lnTo>
                  <a:lnTo>
                    <a:pt x="200" y="34"/>
                  </a:lnTo>
                  <a:lnTo>
                    <a:pt x="208" y="33"/>
                  </a:lnTo>
                  <a:lnTo>
                    <a:pt x="215" y="31"/>
                  </a:lnTo>
                  <a:lnTo>
                    <a:pt x="222" y="29"/>
                  </a:lnTo>
                  <a:lnTo>
                    <a:pt x="229" y="27"/>
                  </a:lnTo>
                  <a:lnTo>
                    <a:pt x="236" y="26"/>
                  </a:lnTo>
                  <a:lnTo>
                    <a:pt x="239" y="20"/>
                  </a:lnTo>
                  <a:lnTo>
                    <a:pt x="240" y="13"/>
                  </a:lnTo>
                  <a:lnTo>
                    <a:pt x="241" y="6"/>
                  </a:lnTo>
                  <a:lnTo>
                    <a:pt x="244" y="0"/>
                  </a:lnTo>
                  <a:lnTo>
                    <a:pt x="245" y="8"/>
                  </a:lnTo>
                  <a:lnTo>
                    <a:pt x="244" y="16"/>
                  </a:lnTo>
                  <a:lnTo>
                    <a:pt x="241" y="24"/>
                  </a:lnTo>
                  <a:lnTo>
                    <a:pt x="239" y="3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6" name="Freeform 88"/>
            <p:cNvSpPr>
              <a:spLocks/>
            </p:cNvSpPr>
            <p:nvPr/>
          </p:nvSpPr>
          <p:spPr bwMode="auto">
            <a:xfrm>
              <a:off x="3240" y="3647"/>
              <a:ext cx="111" cy="29"/>
            </a:xfrm>
            <a:custGeom>
              <a:avLst/>
              <a:gdLst>
                <a:gd name="T0" fmla="*/ 56 w 222"/>
                <a:gd name="T1" fmla="*/ 1 h 56"/>
                <a:gd name="T2" fmla="*/ 53 w 222"/>
                <a:gd name="T3" fmla="*/ 1 h 56"/>
                <a:gd name="T4" fmla="*/ 49 w 222"/>
                <a:gd name="T5" fmla="*/ 3 h 56"/>
                <a:gd name="T6" fmla="*/ 46 w 222"/>
                <a:gd name="T7" fmla="*/ 4 h 56"/>
                <a:gd name="T8" fmla="*/ 43 w 222"/>
                <a:gd name="T9" fmla="*/ 4 h 56"/>
                <a:gd name="T10" fmla="*/ 40 w 222"/>
                <a:gd name="T11" fmla="*/ 5 h 56"/>
                <a:gd name="T12" fmla="*/ 36 w 222"/>
                <a:gd name="T13" fmla="*/ 6 h 56"/>
                <a:gd name="T14" fmla="*/ 33 w 222"/>
                <a:gd name="T15" fmla="*/ 6 h 56"/>
                <a:gd name="T16" fmla="*/ 30 w 222"/>
                <a:gd name="T17" fmla="*/ 7 h 56"/>
                <a:gd name="T18" fmla="*/ 26 w 222"/>
                <a:gd name="T19" fmla="*/ 8 h 56"/>
                <a:gd name="T20" fmla="*/ 23 w 222"/>
                <a:gd name="T21" fmla="*/ 9 h 56"/>
                <a:gd name="T22" fmla="*/ 20 w 222"/>
                <a:gd name="T23" fmla="*/ 10 h 56"/>
                <a:gd name="T24" fmla="*/ 16 w 222"/>
                <a:gd name="T25" fmla="*/ 10 h 56"/>
                <a:gd name="T26" fmla="*/ 13 w 222"/>
                <a:gd name="T27" fmla="*/ 11 h 56"/>
                <a:gd name="T28" fmla="*/ 10 w 222"/>
                <a:gd name="T29" fmla="*/ 12 h 56"/>
                <a:gd name="T30" fmla="*/ 7 w 222"/>
                <a:gd name="T31" fmla="*/ 13 h 56"/>
                <a:gd name="T32" fmla="*/ 4 w 222"/>
                <a:gd name="T33" fmla="*/ 15 h 56"/>
                <a:gd name="T34" fmla="*/ 3 w 222"/>
                <a:gd name="T35" fmla="*/ 15 h 56"/>
                <a:gd name="T36" fmla="*/ 2 w 222"/>
                <a:gd name="T37" fmla="*/ 15 h 56"/>
                <a:gd name="T38" fmla="*/ 1 w 222"/>
                <a:gd name="T39" fmla="*/ 15 h 56"/>
                <a:gd name="T40" fmla="*/ 0 w 222"/>
                <a:gd name="T41" fmla="*/ 15 h 56"/>
                <a:gd name="T42" fmla="*/ 0 w 222"/>
                <a:gd name="T43" fmla="*/ 13 h 56"/>
                <a:gd name="T44" fmla="*/ 4 w 222"/>
                <a:gd name="T45" fmla="*/ 12 h 56"/>
                <a:gd name="T46" fmla="*/ 7 w 222"/>
                <a:gd name="T47" fmla="*/ 12 h 56"/>
                <a:gd name="T48" fmla="*/ 11 w 222"/>
                <a:gd name="T49" fmla="*/ 11 h 56"/>
                <a:gd name="T50" fmla="*/ 14 w 222"/>
                <a:gd name="T51" fmla="*/ 10 h 56"/>
                <a:gd name="T52" fmla="*/ 18 w 222"/>
                <a:gd name="T53" fmla="*/ 9 h 56"/>
                <a:gd name="T54" fmla="*/ 21 w 222"/>
                <a:gd name="T55" fmla="*/ 8 h 56"/>
                <a:gd name="T56" fmla="*/ 25 w 222"/>
                <a:gd name="T57" fmla="*/ 7 h 56"/>
                <a:gd name="T58" fmla="*/ 28 w 222"/>
                <a:gd name="T59" fmla="*/ 6 h 56"/>
                <a:gd name="T60" fmla="*/ 32 w 222"/>
                <a:gd name="T61" fmla="*/ 6 h 56"/>
                <a:gd name="T62" fmla="*/ 35 w 222"/>
                <a:gd name="T63" fmla="*/ 5 h 56"/>
                <a:gd name="T64" fmla="*/ 39 w 222"/>
                <a:gd name="T65" fmla="*/ 4 h 56"/>
                <a:gd name="T66" fmla="*/ 42 w 222"/>
                <a:gd name="T67" fmla="*/ 4 h 56"/>
                <a:gd name="T68" fmla="*/ 46 w 222"/>
                <a:gd name="T69" fmla="*/ 3 h 56"/>
                <a:gd name="T70" fmla="*/ 49 w 222"/>
                <a:gd name="T71" fmla="*/ 2 h 56"/>
                <a:gd name="T72" fmla="*/ 53 w 222"/>
                <a:gd name="T73" fmla="*/ 1 h 56"/>
                <a:gd name="T74" fmla="*/ 56 w 222"/>
                <a:gd name="T75" fmla="*/ 0 h 56"/>
                <a:gd name="T76" fmla="*/ 56 w 222"/>
                <a:gd name="T77" fmla="*/ 1 h 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2" h="56">
                  <a:moveTo>
                    <a:pt x="222" y="1"/>
                  </a:moveTo>
                  <a:lnTo>
                    <a:pt x="210" y="4"/>
                  </a:lnTo>
                  <a:lnTo>
                    <a:pt x="196" y="9"/>
                  </a:lnTo>
                  <a:lnTo>
                    <a:pt x="183" y="13"/>
                  </a:lnTo>
                  <a:lnTo>
                    <a:pt x="170" y="15"/>
                  </a:lnTo>
                  <a:lnTo>
                    <a:pt x="157" y="18"/>
                  </a:lnTo>
                  <a:lnTo>
                    <a:pt x="143" y="22"/>
                  </a:lnTo>
                  <a:lnTo>
                    <a:pt x="130" y="24"/>
                  </a:lnTo>
                  <a:lnTo>
                    <a:pt x="117" y="27"/>
                  </a:lnTo>
                  <a:lnTo>
                    <a:pt x="104" y="30"/>
                  </a:lnTo>
                  <a:lnTo>
                    <a:pt x="90" y="33"/>
                  </a:lnTo>
                  <a:lnTo>
                    <a:pt x="77" y="37"/>
                  </a:lnTo>
                  <a:lnTo>
                    <a:pt x="64" y="39"/>
                  </a:lnTo>
                  <a:lnTo>
                    <a:pt x="51" y="42"/>
                  </a:lnTo>
                  <a:lnTo>
                    <a:pt x="38" y="47"/>
                  </a:lnTo>
                  <a:lnTo>
                    <a:pt x="26" y="51"/>
                  </a:lnTo>
                  <a:lnTo>
                    <a:pt x="13" y="55"/>
                  </a:lnTo>
                  <a:lnTo>
                    <a:pt x="9" y="55"/>
                  </a:lnTo>
                  <a:lnTo>
                    <a:pt x="6" y="55"/>
                  </a:lnTo>
                  <a:lnTo>
                    <a:pt x="3" y="56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4" y="47"/>
                  </a:lnTo>
                  <a:lnTo>
                    <a:pt x="28" y="44"/>
                  </a:lnTo>
                  <a:lnTo>
                    <a:pt x="42" y="40"/>
                  </a:lnTo>
                  <a:lnTo>
                    <a:pt x="56" y="37"/>
                  </a:lnTo>
                  <a:lnTo>
                    <a:pt x="69" y="33"/>
                  </a:lnTo>
                  <a:lnTo>
                    <a:pt x="83" y="30"/>
                  </a:lnTo>
                  <a:lnTo>
                    <a:pt x="97" y="27"/>
                  </a:lnTo>
                  <a:lnTo>
                    <a:pt x="111" y="24"/>
                  </a:lnTo>
                  <a:lnTo>
                    <a:pt x="125" y="22"/>
                  </a:lnTo>
                  <a:lnTo>
                    <a:pt x="138" y="18"/>
                  </a:lnTo>
                  <a:lnTo>
                    <a:pt x="153" y="16"/>
                  </a:lnTo>
                  <a:lnTo>
                    <a:pt x="167" y="13"/>
                  </a:lnTo>
                  <a:lnTo>
                    <a:pt x="181" y="9"/>
                  </a:lnTo>
                  <a:lnTo>
                    <a:pt x="195" y="7"/>
                  </a:lnTo>
                  <a:lnTo>
                    <a:pt x="209" y="3"/>
                  </a:lnTo>
                  <a:lnTo>
                    <a:pt x="222" y="0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7" name="Freeform 89"/>
            <p:cNvSpPr>
              <a:spLocks/>
            </p:cNvSpPr>
            <p:nvPr/>
          </p:nvSpPr>
          <p:spPr bwMode="auto">
            <a:xfrm>
              <a:off x="2681" y="3651"/>
              <a:ext cx="9" cy="4"/>
            </a:xfrm>
            <a:custGeom>
              <a:avLst/>
              <a:gdLst>
                <a:gd name="T0" fmla="*/ 4 w 20"/>
                <a:gd name="T1" fmla="*/ 2 h 8"/>
                <a:gd name="T2" fmla="*/ 4 w 20"/>
                <a:gd name="T3" fmla="*/ 2 h 8"/>
                <a:gd name="T4" fmla="*/ 3 w 20"/>
                <a:gd name="T5" fmla="*/ 2 h 8"/>
                <a:gd name="T6" fmla="*/ 2 w 20"/>
                <a:gd name="T7" fmla="*/ 2 h 8"/>
                <a:gd name="T8" fmla="*/ 1 w 20"/>
                <a:gd name="T9" fmla="*/ 2 h 8"/>
                <a:gd name="T10" fmla="*/ 0 w 20"/>
                <a:gd name="T11" fmla="*/ 1 h 8"/>
                <a:gd name="T12" fmla="*/ 1 w 20"/>
                <a:gd name="T13" fmla="*/ 0 h 8"/>
                <a:gd name="T14" fmla="*/ 2 w 20"/>
                <a:gd name="T15" fmla="*/ 0 h 8"/>
                <a:gd name="T16" fmla="*/ 3 w 20"/>
                <a:gd name="T17" fmla="*/ 1 h 8"/>
                <a:gd name="T18" fmla="*/ 4 w 20"/>
                <a:gd name="T19" fmla="*/ 2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8">
                  <a:moveTo>
                    <a:pt x="20" y="7"/>
                  </a:moveTo>
                  <a:lnTo>
                    <a:pt x="20" y="8"/>
                  </a:lnTo>
                  <a:lnTo>
                    <a:pt x="15" y="8"/>
                  </a:lnTo>
                  <a:lnTo>
                    <a:pt x="9" y="7"/>
                  </a:lnTo>
                  <a:lnTo>
                    <a:pt x="5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8" name="Freeform 90"/>
            <p:cNvSpPr>
              <a:spLocks/>
            </p:cNvSpPr>
            <p:nvPr/>
          </p:nvSpPr>
          <p:spPr bwMode="auto">
            <a:xfrm>
              <a:off x="2890" y="3651"/>
              <a:ext cx="8" cy="12"/>
            </a:xfrm>
            <a:custGeom>
              <a:avLst/>
              <a:gdLst>
                <a:gd name="T0" fmla="*/ 4 w 16"/>
                <a:gd name="T1" fmla="*/ 6 h 24"/>
                <a:gd name="T2" fmla="*/ 4 w 16"/>
                <a:gd name="T3" fmla="*/ 6 h 24"/>
                <a:gd name="T4" fmla="*/ 3 w 16"/>
                <a:gd name="T5" fmla="*/ 6 h 24"/>
                <a:gd name="T6" fmla="*/ 2 w 16"/>
                <a:gd name="T7" fmla="*/ 5 h 24"/>
                <a:gd name="T8" fmla="*/ 2 w 16"/>
                <a:gd name="T9" fmla="*/ 4 h 24"/>
                <a:gd name="T10" fmla="*/ 1 w 16"/>
                <a:gd name="T11" fmla="*/ 3 h 24"/>
                <a:gd name="T12" fmla="*/ 1 w 16"/>
                <a:gd name="T13" fmla="*/ 2 h 24"/>
                <a:gd name="T14" fmla="*/ 0 w 16"/>
                <a:gd name="T15" fmla="*/ 1 h 24"/>
                <a:gd name="T16" fmla="*/ 1 w 16"/>
                <a:gd name="T17" fmla="*/ 0 h 24"/>
                <a:gd name="T18" fmla="*/ 2 w 16"/>
                <a:gd name="T19" fmla="*/ 1 h 24"/>
                <a:gd name="T20" fmla="*/ 3 w 16"/>
                <a:gd name="T21" fmla="*/ 3 h 24"/>
                <a:gd name="T22" fmla="*/ 4 w 16"/>
                <a:gd name="T23" fmla="*/ 4 h 24"/>
                <a:gd name="T24" fmla="*/ 4 w 16"/>
                <a:gd name="T25" fmla="*/ 6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24">
                  <a:moveTo>
                    <a:pt x="16" y="22"/>
                  </a:moveTo>
                  <a:lnTo>
                    <a:pt x="13" y="24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3"/>
                  </a:lnTo>
                  <a:lnTo>
                    <a:pt x="10" y="9"/>
                  </a:lnTo>
                  <a:lnTo>
                    <a:pt x="14" y="15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9" name="Freeform 91"/>
            <p:cNvSpPr>
              <a:spLocks/>
            </p:cNvSpPr>
            <p:nvPr/>
          </p:nvSpPr>
          <p:spPr bwMode="auto">
            <a:xfrm>
              <a:off x="2698" y="3652"/>
              <a:ext cx="9" cy="7"/>
            </a:xfrm>
            <a:custGeom>
              <a:avLst/>
              <a:gdLst>
                <a:gd name="T0" fmla="*/ 5 w 17"/>
                <a:gd name="T1" fmla="*/ 3 h 14"/>
                <a:gd name="T2" fmla="*/ 5 w 17"/>
                <a:gd name="T3" fmla="*/ 4 h 14"/>
                <a:gd name="T4" fmla="*/ 3 w 17"/>
                <a:gd name="T5" fmla="*/ 4 h 14"/>
                <a:gd name="T6" fmla="*/ 2 w 17"/>
                <a:gd name="T7" fmla="*/ 3 h 14"/>
                <a:gd name="T8" fmla="*/ 1 w 17"/>
                <a:gd name="T9" fmla="*/ 2 h 14"/>
                <a:gd name="T10" fmla="*/ 0 w 17"/>
                <a:gd name="T11" fmla="*/ 1 h 14"/>
                <a:gd name="T12" fmla="*/ 2 w 17"/>
                <a:gd name="T13" fmla="*/ 0 h 14"/>
                <a:gd name="T14" fmla="*/ 3 w 17"/>
                <a:gd name="T15" fmla="*/ 1 h 14"/>
                <a:gd name="T16" fmla="*/ 4 w 17"/>
                <a:gd name="T17" fmla="*/ 2 h 14"/>
                <a:gd name="T18" fmla="*/ 5 w 17"/>
                <a:gd name="T19" fmla="*/ 3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14">
                  <a:moveTo>
                    <a:pt x="17" y="12"/>
                  </a:moveTo>
                  <a:lnTo>
                    <a:pt x="17" y="14"/>
                  </a:lnTo>
                  <a:lnTo>
                    <a:pt x="11" y="14"/>
                  </a:lnTo>
                  <a:lnTo>
                    <a:pt x="7" y="12"/>
                  </a:lnTo>
                  <a:lnTo>
                    <a:pt x="2" y="7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14" y="7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" name="Freeform 92"/>
            <p:cNvSpPr>
              <a:spLocks/>
            </p:cNvSpPr>
            <p:nvPr/>
          </p:nvSpPr>
          <p:spPr bwMode="auto">
            <a:xfrm>
              <a:off x="2712" y="3653"/>
              <a:ext cx="11" cy="11"/>
            </a:xfrm>
            <a:custGeom>
              <a:avLst/>
              <a:gdLst>
                <a:gd name="T0" fmla="*/ 6 w 22"/>
                <a:gd name="T1" fmla="*/ 5 h 22"/>
                <a:gd name="T2" fmla="*/ 5 w 22"/>
                <a:gd name="T3" fmla="*/ 6 h 22"/>
                <a:gd name="T4" fmla="*/ 5 w 22"/>
                <a:gd name="T5" fmla="*/ 6 h 22"/>
                <a:gd name="T6" fmla="*/ 4 w 22"/>
                <a:gd name="T7" fmla="*/ 6 h 22"/>
                <a:gd name="T8" fmla="*/ 4 w 22"/>
                <a:gd name="T9" fmla="*/ 5 h 22"/>
                <a:gd name="T10" fmla="*/ 2 w 22"/>
                <a:gd name="T11" fmla="*/ 4 h 22"/>
                <a:gd name="T12" fmla="*/ 2 w 22"/>
                <a:gd name="T13" fmla="*/ 3 h 22"/>
                <a:gd name="T14" fmla="*/ 1 w 22"/>
                <a:gd name="T15" fmla="*/ 2 h 22"/>
                <a:gd name="T16" fmla="*/ 0 w 22"/>
                <a:gd name="T17" fmla="*/ 0 h 22"/>
                <a:gd name="T18" fmla="*/ 2 w 22"/>
                <a:gd name="T19" fmla="*/ 1 h 22"/>
                <a:gd name="T20" fmla="*/ 4 w 22"/>
                <a:gd name="T21" fmla="*/ 2 h 22"/>
                <a:gd name="T22" fmla="*/ 5 w 22"/>
                <a:gd name="T23" fmla="*/ 4 h 22"/>
                <a:gd name="T24" fmla="*/ 6 w 22"/>
                <a:gd name="T25" fmla="*/ 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22">
                  <a:moveTo>
                    <a:pt x="22" y="20"/>
                  </a:moveTo>
                  <a:lnTo>
                    <a:pt x="20" y="22"/>
                  </a:lnTo>
                  <a:lnTo>
                    <a:pt x="18" y="22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8" y="16"/>
                  </a:lnTo>
                  <a:lnTo>
                    <a:pt x="5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7" y="3"/>
                  </a:lnTo>
                  <a:lnTo>
                    <a:pt x="13" y="7"/>
                  </a:lnTo>
                  <a:lnTo>
                    <a:pt x="18" y="14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1" name="Freeform 93"/>
            <p:cNvSpPr>
              <a:spLocks/>
            </p:cNvSpPr>
            <p:nvPr/>
          </p:nvSpPr>
          <p:spPr bwMode="auto">
            <a:xfrm>
              <a:off x="2878" y="3653"/>
              <a:ext cx="57" cy="24"/>
            </a:xfrm>
            <a:custGeom>
              <a:avLst/>
              <a:gdLst>
                <a:gd name="T0" fmla="*/ 29 w 114"/>
                <a:gd name="T1" fmla="*/ 0 h 49"/>
                <a:gd name="T2" fmla="*/ 29 w 114"/>
                <a:gd name="T3" fmla="*/ 1 h 49"/>
                <a:gd name="T4" fmla="*/ 28 w 114"/>
                <a:gd name="T5" fmla="*/ 2 h 49"/>
                <a:gd name="T6" fmla="*/ 27 w 114"/>
                <a:gd name="T7" fmla="*/ 3 h 49"/>
                <a:gd name="T8" fmla="*/ 26 w 114"/>
                <a:gd name="T9" fmla="*/ 3 h 49"/>
                <a:gd name="T10" fmla="*/ 23 w 114"/>
                <a:gd name="T11" fmla="*/ 4 h 49"/>
                <a:gd name="T12" fmla="*/ 20 w 114"/>
                <a:gd name="T13" fmla="*/ 5 h 49"/>
                <a:gd name="T14" fmla="*/ 17 w 114"/>
                <a:gd name="T15" fmla="*/ 7 h 49"/>
                <a:gd name="T16" fmla="*/ 14 w 114"/>
                <a:gd name="T17" fmla="*/ 8 h 49"/>
                <a:gd name="T18" fmla="*/ 10 w 114"/>
                <a:gd name="T19" fmla="*/ 9 h 49"/>
                <a:gd name="T20" fmla="*/ 7 w 114"/>
                <a:gd name="T21" fmla="*/ 10 h 49"/>
                <a:gd name="T22" fmla="*/ 4 w 114"/>
                <a:gd name="T23" fmla="*/ 11 h 49"/>
                <a:gd name="T24" fmla="*/ 0 w 114"/>
                <a:gd name="T25" fmla="*/ 12 h 49"/>
                <a:gd name="T26" fmla="*/ 2 w 114"/>
                <a:gd name="T27" fmla="*/ 10 h 49"/>
                <a:gd name="T28" fmla="*/ 5 w 114"/>
                <a:gd name="T29" fmla="*/ 9 h 49"/>
                <a:gd name="T30" fmla="*/ 8 w 114"/>
                <a:gd name="T31" fmla="*/ 7 h 49"/>
                <a:gd name="T32" fmla="*/ 12 w 114"/>
                <a:gd name="T33" fmla="*/ 6 h 49"/>
                <a:gd name="T34" fmla="*/ 15 w 114"/>
                <a:gd name="T35" fmla="*/ 5 h 49"/>
                <a:gd name="T36" fmla="*/ 19 w 114"/>
                <a:gd name="T37" fmla="*/ 4 h 49"/>
                <a:gd name="T38" fmla="*/ 22 w 114"/>
                <a:gd name="T39" fmla="*/ 3 h 49"/>
                <a:gd name="T40" fmla="*/ 25 w 114"/>
                <a:gd name="T41" fmla="*/ 1 h 49"/>
                <a:gd name="T42" fmla="*/ 29 w 114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4" h="49">
                  <a:moveTo>
                    <a:pt x="113" y="0"/>
                  </a:moveTo>
                  <a:lnTo>
                    <a:pt x="114" y="5"/>
                  </a:lnTo>
                  <a:lnTo>
                    <a:pt x="112" y="9"/>
                  </a:lnTo>
                  <a:lnTo>
                    <a:pt x="108" y="13"/>
                  </a:lnTo>
                  <a:lnTo>
                    <a:pt x="104" y="14"/>
                  </a:lnTo>
                  <a:lnTo>
                    <a:pt x="91" y="19"/>
                  </a:lnTo>
                  <a:lnTo>
                    <a:pt x="78" y="23"/>
                  </a:lnTo>
                  <a:lnTo>
                    <a:pt x="66" y="29"/>
                  </a:lnTo>
                  <a:lnTo>
                    <a:pt x="53" y="34"/>
                  </a:lnTo>
                  <a:lnTo>
                    <a:pt x="40" y="38"/>
                  </a:lnTo>
                  <a:lnTo>
                    <a:pt x="28" y="43"/>
                  </a:lnTo>
                  <a:lnTo>
                    <a:pt x="14" y="46"/>
                  </a:lnTo>
                  <a:lnTo>
                    <a:pt x="0" y="49"/>
                  </a:lnTo>
                  <a:lnTo>
                    <a:pt x="6" y="43"/>
                  </a:lnTo>
                  <a:lnTo>
                    <a:pt x="18" y="37"/>
                  </a:lnTo>
                  <a:lnTo>
                    <a:pt x="32" y="31"/>
                  </a:lnTo>
                  <a:lnTo>
                    <a:pt x="46" y="27"/>
                  </a:lnTo>
                  <a:lnTo>
                    <a:pt x="60" y="21"/>
                  </a:lnTo>
                  <a:lnTo>
                    <a:pt x="73" y="16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2" name="Freeform 94"/>
            <p:cNvSpPr>
              <a:spLocks/>
            </p:cNvSpPr>
            <p:nvPr/>
          </p:nvSpPr>
          <p:spPr bwMode="auto">
            <a:xfrm>
              <a:off x="2725" y="3654"/>
              <a:ext cx="13" cy="13"/>
            </a:xfrm>
            <a:custGeom>
              <a:avLst/>
              <a:gdLst>
                <a:gd name="T0" fmla="*/ 7 w 24"/>
                <a:gd name="T1" fmla="*/ 7 h 25"/>
                <a:gd name="T2" fmla="*/ 5 w 24"/>
                <a:gd name="T3" fmla="*/ 6 h 25"/>
                <a:gd name="T4" fmla="*/ 3 w 24"/>
                <a:gd name="T5" fmla="*/ 4 h 25"/>
                <a:gd name="T6" fmla="*/ 2 w 24"/>
                <a:gd name="T7" fmla="*/ 3 h 25"/>
                <a:gd name="T8" fmla="*/ 0 w 24"/>
                <a:gd name="T9" fmla="*/ 1 h 25"/>
                <a:gd name="T10" fmla="*/ 1 w 24"/>
                <a:gd name="T11" fmla="*/ 0 h 25"/>
                <a:gd name="T12" fmla="*/ 2 w 24"/>
                <a:gd name="T13" fmla="*/ 1 h 25"/>
                <a:gd name="T14" fmla="*/ 4 w 24"/>
                <a:gd name="T15" fmla="*/ 3 h 25"/>
                <a:gd name="T16" fmla="*/ 5 w 24"/>
                <a:gd name="T17" fmla="*/ 5 h 25"/>
                <a:gd name="T18" fmla="*/ 7 w 24"/>
                <a:gd name="T19" fmla="*/ 7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5">
                  <a:moveTo>
                    <a:pt x="24" y="25"/>
                  </a:moveTo>
                  <a:lnTo>
                    <a:pt x="16" y="23"/>
                  </a:lnTo>
                  <a:lnTo>
                    <a:pt x="11" y="16"/>
                  </a:lnTo>
                  <a:lnTo>
                    <a:pt x="7" y="9"/>
                  </a:lnTo>
                  <a:lnTo>
                    <a:pt x="0" y="2"/>
                  </a:lnTo>
                  <a:lnTo>
                    <a:pt x="1" y="0"/>
                  </a:lnTo>
                  <a:lnTo>
                    <a:pt x="8" y="4"/>
                  </a:lnTo>
                  <a:lnTo>
                    <a:pt x="15" y="11"/>
                  </a:lnTo>
                  <a:lnTo>
                    <a:pt x="19" y="1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3" name="Freeform 95"/>
            <p:cNvSpPr>
              <a:spLocks/>
            </p:cNvSpPr>
            <p:nvPr/>
          </p:nvSpPr>
          <p:spPr bwMode="auto">
            <a:xfrm>
              <a:off x="2880" y="3655"/>
              <a:ext cx="9" cy="11"/>
            </a:xfrm>
            <a:custGeom>
              <a:avLst/>
              <a:gdLst>
                <a:gd name="T0" fmla="*/ 4 w 19"/>
                <a:gd name="T1" fmla="*/ 5 h 23"/>
                <a:gd name="T2" fmla="*/ 4 w 19"/>
                <a:gd name="T3" fmla="*/ 5 h 23"/>
                <a:gd name="T4" fmla="*/ 3 w 19"/>
                <a:gd name="T5" fmla="*/ 5 h 23"/>
                <a:gd name="T6" fmla="*/ 3 w 19"/>
                <a:gd name="T7" fmla="*/ 5 h 23"/>
                <a:gd name="T8" fmla="*/ 3 w 19"/>
                <a:gd name="T9" fmla="*/ 5 h 23"/>
                <a:gd name="T10" fmla="*/ 1 w 19"/>
                <a:gd name="T11" fmla="*/ 4 h 23"/>
                <a:gd name="T12" fmla="*/ 0 w 19"/>
                <a:gd name="T13" fmla="*/ 2 h 23"/>
                <a:gd name="T14" fmla="*/ 0 w 19"/>
                <a:gd name="T15" fmla="*/ 1 h 23"/>
                <a:gd name="T16" fmla="*/ 0 w 19"/>
                <a:gd name="T17" fmla="*/ 0 h 23"/>
                <a:gd name="T18" fmla="*/ 1 w 19"/>
                <a:gd name="T19" fmla="*/ 0 h 23"/>
                <a:gd name="T20" fmla="*/ 3 w 19"/>
                <a:gd name="T21" fmla="*/ 2 h 23"/>
                <a:gd name="T22" fmla="*/ 4 w 19"/>
                <a:gd name="T23" fmla="*/ 3 h 23"/>
                <a:gd name="T24" fmla="*/ 4 w 19"/>
                <a:gd name="T25" fmla="*/ 5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23">
                  <a:moveTo>
                    <a:pt x="19" y="21"/>
                  </a:moveTo>
                  <a:lnTo>
                    <a:pt x="18" y="23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7" y="17"/>
                  </a:lnTo>
                  <a:lnTo>
                    <a:pt x="3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2"/>
                  </a:lnTo>
                  <a:lnTo>
                    <a:pt x="12" y="8"/>
                  </a:lnTo>
                  <a:lnTo>
                    <a:pt x="17" y="14"/>
                  </a:lnTo>
                  <a:lnTo>
                    <a:pt x="19" y="2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4" name="Freeform 96"/>
            <p:cNvSpPr>
              <a:spLocks/>
            </p:cNvSpPr>
            <p:nvPr/>
          </p:nvSpPr>
          <p:spPr bwMode="auto">
            <a:xfrm>
              <a:off x="3240" y="3655"/>
              <a:ext cx="111" cy="30"/>
            </a:xfrm>
            <a:custGeom>
              <a:avLst/>
              <a:gdLst>
                <a:gd name="T0" fmla="*/ 52 w 224"/>
                <a:gd name="T1" fmla="*/ 2 h 60"/>
                <a:gd name="T2" fmla="*/ 49 w 224"/>
                <a:gd name="T3" fmla="*/ 3 h 60"/>
                <a:gd name="T4" fmla="*/ 45 w 224"/>
                <a:gd name="T5" fmla="*/ 3 h 60"/>
                <a:gd name="T6" fmla="*/ 42 w 224"/>
                <a:gd name="T7" fmla="*/ 4 h 60"/>
                <a:gd name="T8" fmla="*/ 39 w 224"/>
                <a:gd name="T9" fmla="*/ 5 h 60"/>
                <a:gd name="T10" fmla="*/ 35 w 224"/>
                <a:gd name="T11" fmla="*/ 6 h 60"/>
                <a:gd name="T12" fmla="*/ 32 w 224"/>
                <a:gd name="T13" fmla="*/ 7 h 60"/>
                <a:gd name="T14" fmla="*/ 29 w 224"/>
                <a:gd name="T15" fmla="*/ 8 h 60"/>
                <a:gd name="T16" fmla="*/ 26 w 224"/>
                <a:gd name="T17" fmla="*/ 8 h 60"/>
                <a:gd name="T18" fmla="*/ 23 w 224"/>
                <a:gd name="T19" fmla="*/ 9 h 60"/>
                <a:gd name="T20" fmla="*/ 19 w 224"/>
                <a:gd name="T21" fmla="*/ 10 h 60"/>
                <a:gd name="T22" fmla="*/ 16 w 224"/>
                <a:gd name="T23" fmla="*/ 11 h 60"/>
                <a:gd name="T24" fmla="*/ 13 w 224"/>
                <a:gd name="T25" fmla="*/ 12 h 60"/>
                <a:gd name="T26" fmla="*/ 9 w 224"/>
                <a:gd name="T27" fmla="*/ 13 h 60"/>
                <a:gd name="T28" fmla="*/ 6 w 224"/>
                <a:gd name="T29" fmla="*/ 14 h 60"/>
                <a:gd name="T30" fmla="*/ 3 w 224"/>
                <a:gd name="T31" fmla="*/ 14 h 60"/>
                <a:gd name="T32" fmla="*/ 0 w 224"/>
                <a:gd name="T33" fmla="*/ 15 h 60"/>
                <a:gd name="T34" fmla="*/ 0 w 224"/>
                <a:gd name="T35" fmla="*/ 14 h 60"/>
                <a:gd name="T36" fmla="*/ 2 w 224"/>
                <a:gd name="T37" fmla="*/ 13 h 60"/>
                <a:gd name="T38" fmla="*/ 4 w 224"/>
                <a:gd name="T39" fmla="*/ 13 h 60"/>
                <a:gd name="T40" fmla="*/ 6 w 224"/>
                <a:gd name="T41" fmla="*/ 12 h 60"/>
                <a:gd name="T42" fmla="*/ 8 w 224"/>
                <a:gd name="T43" fmla="*/ 12 h 60"/>
                <a:gd name="T44" fmla="*/ 10 w 224"/>
                <a:gd name="T45" fmla="*/ 11 h 60"/>
                <a:gd name="T46" fmla="*/ 12 w 224"/>
                <a:gd name="T47" fmla="*/ 10 h 60"/>
                <a:gd name="T48" fmla="*/ 14 w 224"/>
                <a:gd name="T49" fmla="*/ 10 h 60"/>
                <a:gd name="T50" fmla="*/ 16 w 224"/>
                <a:gd name="T51" fmla="*/ 9 h 60"/>
                <a:gd name="T52" fmla="*/ 21 w 224"/>
                <a:gd name="T53" fmla="*/ 8 h 60"/>
                <a:gd name="T54" fmla="*/ 26 w 224"/>
                <a:gd name="T55" fmla="*/ 6 h 60"/>
                <a:gd name="T56" fmla="*/ 31 w 224"/>
                <a:gd name="T57" fmla="*/ 5 h 60"/>
                <a:gd name="T58" fmla="*/ 35 w 224"/>
                <a:gd name="T59" fmla="*/ 4 h 60"/>
                <a:gd name="T60" fmla="*/ 40 w 224"/>
                <a:gd name="T61" fmla="*/ 3 h 60"/>
                <a:gd name="T62" fmla="*/ 45 w 224"/>
                <a:gd name="T63" fmla="*/ 2 h 60"/>
                <a:gd name="T64" fmla="*/ 50 w 224"/>
                <a:gd name="T65" fmla="*/ 1 h 60"/>
                <a:gd name="T66" fmla="*/ 55 w 224"/>
                <a:gd name="T67" fmla="*/ 0 h 60"/>
                <a:gd name="T68" fmla="*/ 52 w 224"/>
                <a:gd name="T69" fmla="*/ 2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24" h="60">
                  <a:moveTo>
                    <a:pt x="210" y="7"/>
                  </a:moveTo>
                  <a:lnTo>
                    <a:pt x="197" y="9"/>
                  </a:lnTo>
                  <a:lnTo>
                    <a:pt x="183" y="12"/>
                  </a:lnTo>
                  <a:lnTo>
                    <a:pt x="171" y="16"/>
                  </a:lnTo>
                  <a:lnTo>
                    <a:pt x="157" y="19"/>
                  </a:lnTo>
                  <a:lnTo>
                    <a:pt x="144" y="22"/>
                  </a:lnTo>
                  <a:lnTo>
                    <a:pt x="132" y="25"/>
                  </a:lnTo>
                  <a:lnTo>
                    <a:pt x="118" y="29"/>
                  </a:lnTo>
                  <a:lnTo>
                    <a:pt x="105" y="32"/>
                  </a:lnTo>
                  <a:lnTo>
                    <a:pt x="92" y="36"/>
                  </a:lnTo>
                  <a:lnTo>
                    <a:pt x="79" y="39"/>
                  </a:lnTo>
                  <a:lnTo>
                    <a:pt x="66" y="42"/>
                  </a:lnTo>
                  <a:lnTo>
                    <a:pt x="53" y="46"/>
                  </a:lnTo>
                  <a:lnTo>
                    <a:pt x="39" y="49"/>
                  </a:lnTo>
                  <a:lnTo>
                    <a:pt x="27" y="53"/>
                  </a:lnTo>
                  <a:lnTo>
                    <a:pt x="13" y="56"/>
                  </a:lnTo>
                  <a:lnTo>
                    <a:pt x="0" y="60"/>
                  </a:lnTo>
                  <a:lnTo>
                    <a:pt x="0" y="53"/>
                  </a:lnTo>
                  <a:lnTo>
                    <a:pt x="8" y="52"/>
                  </a:lnTo>
                  <a:lnTo>
                    <a:pt x="18" y="50"/>
                  </a:lnTo>
                  <a:lnTo>
                    <a:pt x="26" y="48"/>
                  </a:lnTo>
                  <a:lnTo>
                    <a:pt x="34" y="46"/>
                  </a:lnTo>
                  <a:lnTo>
                    <a:pt x="43" y="42"/>
                  </a:lnTo>
                  <a:lnTo>
                    <a:pt x="51" y="40"/>
                  </a:lnTo>
                  <a:lnTo>
                    <a:pt x="59" y="37"/>
                  </a:lnTo>
                  <a:lnTo>
                    <a:pt x="67" y="34"/>
                  </a:lnTo>
                  <a:lnTo>
                    <a:pt x="87" y="30"/>
                  </a:lnTo>
                  <a:lnTo>
                    <a:pt x="105" y="24"/>
                  </a:lnTo>
                  <a:lnTo>
                    <a:pt x="125" y="19"/>
                  </a:lnTo>
                  <a:lnTo>
                    <a:pt x="144" y="15"/>
                  </a:lnTo>
                  <a:lnTo>
                    <a:pt x="164" y="10"/>
                  </a:lnTo>
                  <a:lnTo>
                    <a:pt x="183" y="7"/>
                  </a:lnTo>
                  <a:lnTo>
                    <a:pt x="203" y="3"/>
                  </a:lnTo>
                  <a:lnTo>
                    <a:pt x="224" y="0"/>
                  </a:lnTo>
                  <a:lnTo>
                    <a:pt x="210" y="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5" name="Freeform 97"/>
            <p:cNvSpPr>
              <a:spLocks/>
            </p:cNvSpPr>
            <p:nvPr/>
          </p:nvSpPr>
          <p:spPr bwMode="auto">
            <a:xfrm>
              <a:off x="2738" y="3656"/>
              <a:ext cx="16" cy="16"/>
            </a:xfrm>
            <a:custGeom>
              <a:avLst/>
              <a:gdLst>
                <a:gd name="T0" fmla="*/ 8 w 32"/>
                <a:gd name="T1" fmla="*/ 8 h 31"/>
                <a:gd name="T2" fmla="*/ 6 w 32"/>
                <a:gd name="T3" fmla="*/ 8 h 31"/>
                <a:gd name="T4" fmla="*/ 4 w 32"/>
                <a:gd name="T5" fmla="*/ 6 h 31"/>
                <a:gd name="T6" fmla="*/ 2 w 32"/>
                <a:gd name="T7" fmla="*/ 4 h 31"/>
                <a:gd name="T8" fmla="*/ 0 w 32"/>
                <a:gd name="T9" fmla="*/ 1 h 31"/>
                <a:gd name="T10" fmla="*/ 0 w 32"/>
                <a:gd name="T11" fmla="*/ 0 h 31"/>
                <a:gd name="T12" fmla="*/ 1 w 32"/>
                <a:gd name="T13" fmla="*/ 0 h 31"/>
                <a:gd name="T14" fmla="*/ 2 w 32"/>
                <a:gd name="T15" fmla="*/ 0 h 31"/>
                <a:gd name="T16" fmla="*/ 2 w 32"/>
                <a:gd name="T17" fmla="*/ 1 h 31"/>
                <a:gd name="T18" fmla="*/ 8 w 32"/>
                <a:gd name="T19" fmla="*/ 8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" h="31">
                  <a:moveTo>
                    <a:pt x="32" y="31"/>
                  </a:moveTo>
                  <a:lnTo>
                    <a:pt x="22" y="29"/>
                  </a:lnTo>
                  <a:lnTo>
                    <a:pt x="14" y="22"/>
                  </a:lnTo>
                  <a:lnTo>
                    <a:pt x="7" y="13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6" name="Freeform 98"/>
            <p:cNvSpPr>
              <a:spLocks/>
            </p:cNvSpPr>
            <p:nvPr/>
          </p:nvSpPr>
          <p:spPr bwMode="auto">
            <a:xfrm>
              <a:off x="2660" y="3657"/>
              <a:ext cx="142" cy="63"/>
            </a:xfrm>
            <a:custGeom>
              <a:avLst/>
              <a:gdLst>
                <a:gd name="T0" fmla="*/ 13 w 284"/>
                <a:gd name="T1" fmla="*/ 2 h 126"/>
                <a:gd name="T2" fmla="*/ 21 w 284"/>
                <a:gd name="T3" fmla="*/ 4 h 126"/>
                <a:gd name="T4" fmla="*/ 29 w 284"/>
                <a:gd name="T5" fmla="*/ 6 h 126"/>
                <a:gd name="T6" fmla="*/ 37 w 284"/>
                <a:gd name="T7" fmla="*/ 8 h 126"/>
                <a:gd name="T8" fmla="*/ 44 w 284"/>
                <a:gd name="T9" fmla="*/ 11 h 126"/>
                <a:gd name="T10" fmla="*/ 52 w 284"/>
                <a:gd name="T11" fmla="*/ 13 h 126"/>
                <a:gd name="T12" fmla="*/ 60 w 284"/>
                <a:gd name="T13" fmla="*/ 15 h 126"/>
                <a:gd name="T14" fmla="*/ 67 w 284"/>
                <a:gd name="T15" fmla="*/ 17 h 126"/>
                <a:gd name="T16" fmla="*/ 71 w 284"/>
                <a:gd name="T17" fmla="*/ 19 h 126"/>
                <a:gd name="T18" fmla="*/ 71 w 284"/>
                <a:gd name="T19" fmla="*/ 19 h 126"/>
                <a:gd name="T20" fmla="*/ 71 w 284"/>
                <a:gd name="T21" fmla="*/ 20 h 126"/>
                <a:gd name="T22" fmla="*/ 62 w 284"/>
                <a:gd name="T23" fmla="*/ 18 h 126"/>
                <a:gd name="T24" fmla="*/ 54 w 284"/>
                <a:gd name="T25" fmla="*/ 16 h 126"/>
                <a:gd name="T26" fmla="*/ 46 w 284"/>
                <a:gd name="T27" fmla="*/ 14 h 126"/>
                <a:gd name="T28" fmla="*/ 37 w 284"/>
                <a:gd name="T29" fmla="*/ 11 h 126"/>
                <a:gd name="T30" fmla="*/ 29 w 284"/>
                <a:gd name="T31" fmla="*/ 9 h 126"/>
                <a:gd name="T32" fmla="*/ 21 w 284"/>
                <a:gd name="T33" fmla="*/ 7 h 126"/>
                <a:gd name="T34" fmla="*/ 13 w 284"/>
                <a:gd name="T35" fmla="*/ 5 h 126"/>
                <a:gd name="T36" fmla="*/ 5 w 284"/>
                <a:gd name="T37" fmla="*/ 2 h 126"/>
                <a:gd name="T38" fmla="*/ 2 w 284"/>
                <a:gd name="T39" fmla="*/ 5 h 126"/>
                <a:gd name="T40" fmla="*/ 1 w 284"/>
                <a:gd name="T41" fmla="*/ 10 h 126"/>
                <a:gd name="T42" fmla="*/ 1 w 284"/>
                <a:gd name="T43" fmla="*/ 13 h 126"/>
                <a:gd name="T44" fmla="*/ 3 w 284"/>
                <a:gd name="T45" fmla="*/ 15 h 126"/>
                <a:gd name="T46" fmla="*/ 7 w 284"/>
                <a:gd name="T47" fmla="*/ 15 h 126"/>
                <a:gd name="T48" fmla="*/ 11 w 284"/>
                <a:gd name="T49" fmla="*/ 17 h 126"/>
                <a:gd name="T50" fmla="*/ 17 w 284"/>
                <a:gd name="T51" fmla="*/ 18 h 126"/>
                <a:gd name="T52" fmla="*/ 23 w 284"/>
                <a:gd name="T53" fmla="*/ 20 h 126"/>
                <a:gd name="T54" fmla="*/ 29 w 284"/>
                <a:gd name="T55" fmla="*/ 21 h 126"/>
                <a:gd name="T56" fmla="*/ 35 w 284"/>
                <a:gd name="T57" fmla="*/ 23 h 126"/>
                <a:gd name="T58" fmla="*/ 41 w 284"/>
                <a:gd name="T59" fmla="*/ 25 h 126"/>
                <a:gd name="T60" fmla="*/ 47 w 284"/>
                <a:gd name="T61" fmla="*/ 27 h 126"/>
                <a:gd name="T62" fmla="*/ 54 w 284"/>
                <a:gd name="T63" fmla="*/ 28 h 126"/>
                <a:gd name="T64" fmla="*/ 60 w 284"/>
                <a:gd name="T65" fmla="*/ 30 h 126"/>
                <a:gd name="T66" fmla="*/ 59 w 284"/>
                <a:gd name="T67" fmla="*/ 31 h 126"/>
                <a:gd name="T68" fmla="*/ 58 w 284"/>
                <a:gd name="T69" fmla="*/ 32 h 126"/>
                <a:gd name="T70" fmla="*/ 52 w 284"/>
                <a:gd name="T71" fmla="*/ 30 h 126"/>
                <a:gd name="T72" fmla="*/ 47 w 284"/>
                <a:gd name="T73" fmla="*/ 28 h 126"/>
                <a:gd name="T74" fmla="*/ 41 w 284"/>
                <a:gd name="T75" fmla="*/ 27 h 126"/>
                <a:gd name="T76" fmla="*/ 35 w 284"/>
                <a:gd name="T77" fmla="*/ 25 h 126"/>
                <a:gd name="T78" fmla="*/ 29 w 284"/>
                <a:gd name="T79" fmla="*/ 23 h 126"/>
                <a:gd name="T80" fmla="*/ 23 w 284"/>
                <a:gd name="T81" fmla="*/ 21 h 126"/>
                <a:gd name="T82" fmla="*/ 18 w 284"/>
                <a:gd name="T83" fmla="*/ 19 h 126"/>
                <a:gd name="T84" fmla="*/ 12 w 284"/>
                <a:gd name="T85" fmla="*/ 17 h 126"/>
                <a:gd name="T86" fmla="*/ 9 w 284"/>
                <a:gd name="T87" fmla="*/ 17 h 126"/>
                <a:gd name="T88" fmla="*/ 6 w 284"/>
                <a:gd name="T89" fmla="*/ 17 h 126"/>
                <a:gd name="T90" fmla="*/ 3 w 284"/>
                <a:gd name="T91" fmla="*/ 16 h 126"/>
                <a:gd name="T92" fmla="*/ 0 w 284"/>
                <a:gd name="T93" fmla="*/ 14 h 126"/>
                <a:gd name="T94" fmla="*/ 1 w 284"/>
                <a:gd name="T95" fmla="*/ 6 h 126"/>
                <a:gd name="T96" fmla="*/ 4 w 284"/>
                <a:gd name="T97" fmla="*/ 0 h 126"/>
                <a:gd name="T98" fmla="*/ 7 w 284"/>
                <a:gd name="T99" fmla="*/ 2 h 126"/>
                <a:gd name="T100" fmla="*/ 9 w 284"/>
                <a:gd name="T101" fmla="*/ 1 h 1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126">
                  <a:moveTo>
                    <a:pt x="35" y="4"/>
                  </a:moveTo>
                  <a:lnTo>
                    <a:pt x="51" y="7"/>
                  </a:lnTo>
                  <a:lnTo>
                    <a:pt x="66" y="12"/>
                  </a:lnTo>
                  <a:lnTo>
                    <a:pt x="82" y="15"/>
                  </a:lnTo>
                  <a:lnTo>
                    <a:pt x="97" y="19"/>
                  </a:lnTo>
                  <a:lnTo>
                    <a:pt x="114" y="23"/>
                  </a:lnTo>
                  <a:lnTo>
                    <a:pt x="129" y="28"/>
                  </a:lnTo>
                  <a:lnTo>
                    <a:pt x="145" y="32"/>
                  </a:lnTo>
                  <a:lnTo>
                    <a:pt x="160" y="36"/>
                  </a:lnTo>
                  <a:lnTo>
                    <a:pt x="176" y="41"/>
                  </a:lnTo>
                  <a:lnTo>
                    <a:pt x="191" y="45"/>
                  </a:lnTo>
                  <a:lnTo>
                    <a:pt x="206" y="49"/>
                  </a:lnTo>
                  <a:lnTo>
                    <a:pt x="222" y="53"/>
                  </a:lnTo>
                  <a:lnTo>
                    <a:pt x="237" y="58"/>
                  </a:lnTo>
                  <a:lnTo>
                    <a:pt x="252" y="63"/>
                  </a:lnTo>
                  <a:lnTo>
                    <a:pt x="268" y="67"/>
                  </a:lnTo>
                  <a:lnTo>
                    <a:pt x="283" y="72"/>
                  </a:lnTo>
                  <a:lnTo>
                    <a:pt x="284" y="73"/>
                  </a:lnTo>
                  <a:lnTo>
                    <a:pt x="284" y="74"/>
                  </a:lnTo>
                  <a:lnTo>
                    <a:pt x="284" y="76"/>
                  </a:lnTo>
                  <a:lnTo>
                    <a:pt x="283" y="78"/>
                  </a:lnTo>
                  <a:lnTo>
                    <a:pt x="281" y="80"/>
                  </a:lnTo>
                  <a:lnTo>
                    <a:pt x="264" y="75"/>
                  </a:lnTo>
                  <a:lnTo>
                    <a:pt x="247" y="71"/>
                  </a:lnTo>
                  <a:lnTo>
                    <a:pt x="231" y="66"/>
                  </a:lnTo>
                  <a:lnTo>
                    <a:pt x="215" y="63"/>
                  </a:lnTo>
                  <a:lnTo>
                    <a:pt x="198" y="58"/>
                  </a:lnTo>
                  <a:lnTo>
                    <a:pt x="182" y="53"/>
                  </a:lnTo>
                  <a:lnTo>
                    <a:pt x="165" y="49"/>
                  </a:lnTo>
                  <a:lnTo>
                    <a:pt x="148" y="44"/>
                  </a:lnTo>
                  <a:lnTo>
                    <a:pt x="132" y="41"/>
                  </a:lnTo>
                  <a:lnTo>
                    <a:pt x="116" y="36"/>
                  </a:lnTo>
                  <a:lnTo>
                    <a:pt x="100" y="32"/>
                  </a:lnTo>
                  <a:lnTo>
                    <a:pt x="84" y="27"/>
                  </a:lnTo>
                  <a:lnTo>
                    <a:pt x="68" y="21"/>
                  </a:lnTo>
                  <a:lnTo>
                    <a:pt x="51" y="17"/>
                  </a:lnTo>
                  <a:lnTo>
                    <a:pt x="35" y="12"/>
                  </a:lnTo>
                  <a:lnTo>
                    <a:pt x="19" y="6"/>
                  </a:lnTo>
                  <a:lnTo>
                    <a:pt x="12" y="12"/>
                  </a:lnTo>
                  <a:lnTo>
                    <a:pt x="6" y="20"/>
                  </a:lnTo>
                  <a:lnTo>
                    <a:pt x="3" y="30"/>
                  </a:lnTo>
                  <a:lnTo>
                    <a:pt x="1" y="40"/>
                  </a:lnTo>
                  <a:lnTo>
                    <a:pt x="3" y="44"/>
                  </a:lnTo>
                  <a:lnTo>
                    <a:pt x="4" y="50"/>
                  </a:lnTo>
                  <a:lnTo>
                    <a:pt x="6" y="55"/>
                  </a:lnTo>
                  <a:lnTo>
                    <a:pt x="10" y="59"/>
                  </a:lnTo>
                  <a:lnTo>
                    <a:pt x="18" y="58"/>
                  </a:lnTo>
                  <a:lnTo>
                    <a:pt x="26" y="60"/>
                  </a:lnTo>
                  <a:lnTo>
                    <a:pt x="34" y="63"/>
                  </a:lnTo>
                  <a:lnTo>
                    <a:pt x="42" y="66"/>
                  </a:lnTo>
                  <a:lnTo>
                    <a:pt x="55" y="70"/>
                  </a:lnTo>
                  <a:lnTo>
                    <a:pt x="66" y="72"/>
                  </a:lnTo>
                  <a:lnTo>
                    <a:pt x="79" y="75"/>
                  </a:lnTo>
                  <a:lnTo>
                    <a:pt x="92" y="79"/>
                  </a:lnTo>
                  <a:lnTo>
                    <a:pt x="103" y="81"/>
                  </a:lnTo>
                  <a:lnTo>
                    <a:pt x="116" y="84"/>
                  </a:lnTo>
                  <a:lnTo>
                    <a:pt x="127" y="88"/>
                  </a:lnTo>
                  <a:lnTo>
                    <a:pt x="140" y="91"/>
                  </a:lnTo>
                  <a:lnTo>
                    <a:pt x="152" y="95"/>
                  </a:lnTo>
                  <a:lnTo>
                    <a:pt x="164" y="98"/>
                  </a:lnTo>
                  <a:lnTo>
                    <a:pt x="176" y="102"/>
                  </a:lnTo>
                  <a:lnTo>
                    <a:pt x="188" y="105"/>
                  </a:lnTo>
                  <a:lnTo>
                    <a:pt x="200" y="109"/>
                  </a:lnTo>
                  <a:lnTo>
                    <a:pt x="213" y="112"/>
                  </a:lnTo>
                  <a:lnTo>
                    <a:pt x="224" y="117"/>
                  </a:lnTo>
                  <a:lnTo>
                    <a:pt x="237" y="120"/>
                  </a:lnTo>
                  <a:lnTo>
                    <a:pt x="237" y="122"/>
                  </a:lnTo>
                  <a:lnTo>
                    <a:pt x="234" y="124"/>
                  </a:lnTo>
                  <a:lnTo>
                    <a:pt x="233" y="125"/>
                  </a:lnTo>
                  <a:lnTo>
                    <a:pt x="231" y="126"/>
                  </a:lnTo>
                  <a:lnTo>
                    <a:pt x="220" y="122"/>
                  </a:lnTo>
                  <a:lnTo>
                    <a:pt x="208" y="119"/>
                  </a:lnTo>
                  <a:lnTo>
                    <a:pt x="196" y="116"/>
                  </a:lnTo>
                  <a:lnTo>
                    <a:pt x="185" y="112"/>
                  </a:lnTo>
                  <a:lnTo>
                    <a:pt x="173" y="109"/>
                  </a:lnTo>
                  <a:lnTo>
                    <a:pt x="162" y="105"/>
                  </a:lnTo>
                  <a:lnTo>
                    <a:pt x="150" y="102"/>
                  </a:lnTo>
                  <a:lnTo>
                    <a:pt x="139" y="98"/>
                  </a:lnTo>
                  <a:lnTo>
                    <a:pt x="126" y="95"/>
                  </a:lnTo>
                  <a:lnTo>
                    <a:pt x="115" y="91"/>
                  </a:lnTo>
                  <a:lnTo>
                    <a:pt x="103" y="88"/>
                  </a:lnTo>
                  <a:lnTo>
                    <a:pt x="92" y="84"/>
                  </a:lnTo>
                  <a:lnTo>
                    <a:pt x="80" y="80"/>
                  </a:lnTo>
                  <a:lnTo>
                    <a:pt x="69" y="76"/>
                  </a:lnTo>
                  <a:lnTo>
                    <a:pt x="57" y="73"/>
                  </a:lnTo>
                  <a:lnTo>
                    <a:pt x="46" y="68"/>
                  </a:lnTo>
                  <a:lnTo>
                    <a:pt x="40" y="68"/>
                  </a:lnTo>
                  <a:lnTo>
                    <a:pt x="33" y="68"/>
                  </a:lnTo>
                  <a:lnTo>
                    <a:pt x="27" y="67"/>
                  </a:lnTo>
                  <a:lnTo>
                    <a:pt x="21" y="66"/>
                  </a:lnTo>
                  <a:lnTo>
                    <a:pt x="16" y="64"/>
                  </a:lnTo>
                  <a:lnTo>
                    <a:pt x="10" y="61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38"/>
                  </a:lnTo>
                  <a:lnTo>
                    <a:pt x="1" y="23"/>
                  </a:lnTo>
                  <a:lnTo>
                    <a:pt x="6" y="1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5"/>
                  </a:lnTo>
                  <a:lnTo>
                    <a:pt x="29" y="7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7" name="Freeform 99"/>
            <p:cNvSpPr>
              <a:spLocks/>
            </p:cNvSpPr>
            <p:nvPr/>
          </p:nvSpPr>
          <p:spPr bwMode="auto">
            <a:xfrm>
              <a:off x="2754" y="3658"/>
              <a:ext cx="16" cy="19"/>
            </a:xfrm>
            <a:custGeom>
              <a:avLst/>
              <a:gdLst>
                <a:gd name="T0" fmla="*/ 1 w 34"/>
                <a:gd name="T1" fmla="*/ 1 h 37"/>
                <a:gd name="T2" fmla="*/ 3 w 34"/>
                <a:gd name="T3" fmla="*/ 3 h 37"/>
                <a:gd name="T4" fmla="*/ 5 w 34"/>
                <a:gd name="T5" fmla="*/ 5 h 37"/>
                <a:gd name="T6" fmla="*/ 6 w 34"/>
                <a:gd name="T7" fmla="*/ 7 h 37"/>
                <a:gd name="T8" fmla="*/ 8 w 34"/>
                <a:gd name="T9" fmla="*/ 10 h 37"/>
                <a:gd name="T10" fmla="*/ 5 w 34"/>
                <a:gd name="T11" fmla="*/ 8 h 37"/>
                <a:gd name="T12" fmla="*/ 3 w 34"/>
                <a:gd name="T13" fmla="*/ 6 h 37"/>
                <a:gd name="T14" fmla="*/ 2 w 34"/>
                <a:gd name="T15" fmla="*/ 3 h 37"/>
                <a:gd name="T16" fmla="*/ 0 w 34"/>
                <a:gd name="T17" fmla="*/ 1 h 37"/>
                <a:gd name="T18" fmla="*/ 0 w 34"/>
                <a:gd name="T19" fmla="*/ 0 h 37"/>
                <a:gd name="T20" fmla="*/ 0 w 34"/>
                <a:gd name="T21" fmla="*/ 0 h 37"/>
                <a:gd name="T22" fmla="*/ 1 w 34"/>
                <a:gd name="T23" fmla="*/ 0 h 37"/>
                <a:gd name="T24" fmla="*/ 1 w 34"/>
                <a:gd name="T25" fmla="*/ 1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37">
                  <a:moveTo>
                    <a:pt x="7" y="1"/>
                  </a:moveTo>
                  <a:lnTo>
                    <a:pt x="15" y="10"/>
                  </a:lnTo>
                  <a:lnTo>
                    <a:pt x="22" y="18"/>
                  </a:lnTo>
                  <a:lnTo>
                    <a:pt x="28" y="27"/>
                  </a:lnTo>
                  <a:lnTo>
                    <a:pt x="34" y="37"/>
                  </a:lnTo>
                  <a:lnTo>
                    <a:pt x="23" y="32"/>
                  </a:lnTo>
                  <a:lnTo>
                    <a:pt x="15" y="23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8" name="Freeform 100"/>
            <p:cNvSpPr>
              <a:spLocks/>
            </p:cNvSpPr>
            <p:nvPr/>
          </p:nvSpPr>
          <p:spPr bwMode="auto">
            <a:xfrm>
              <a:off x="2869" y="3658"/>
              <a:ext cx="10" cy="12"/>
            </a:xfrm>
            <a:custGeom>
              <a:avLst/>
              <a:gdLst>
                <a:gd name="T0" fmla="*/ 6 w 18"/>
                <a:gd name="T1" fmla="*/ 6 h 23"/>
                <a:gd name="T2" fmla="*/ 4 w 18"/>
                <a:gd name="T3" fmla="*/ 6 h 23"/>
                <a:gd name="T4" fmla="*/ 2 w 18"/>
                <a:gd name="T5" fmla="*/ 5 h 23"/>
                <a:gd name="T6" fmla="*/ 1 w 18"/>
                <a:gd name="T7" fmla="*/ 3 h 23"/>
                <a:gd name="T8" fmla="*/ 0 w 18"/>
                <a:gd name="T9" fmla="*/ 1 h 23"/>
                <a:gd name="T10" fmla="*/ 1 w 18"/>
                <a:gd name="T11" fmla="*/ 0 h 23"/>
                <a:gd name="T12" fmla="*/ 3 w 18"/>
                <a:gd name="T13" fmla="*/ 1 h 23"/>
                <a:gd name="T14" fmla="*/ 4 w 18"/>
                <a:gd name="T15" fmla="*/ 3 h 23"/>
                <a:gd name="T16" fmla="*/ 5 w 18"/>
                <a:gd name="T17" fmla="*/ 4 h 23"/>
                <a:gd name="T18" fmla="*/ 6 w 18"/>
                <a:gd name="T19" fmla="*/ 6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23">
                  <a:moveTo>
                    <a:pt x="18" y="23"/>
                  </a:moveTo>
                  <a:lnTo>
                    <a:pt x="12" y="23"/>
                  </a:lnTo>
                  <a:lnTo>
                    <a:pt x="8" y="17"/>
                  </a:lnTo>
                  <a:lnTo>
                    <a:pt x="4" y="10"/>
                  </a:lnTo>
                  <a:lnTo>
                    <a:pt x="0" y="4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4" y="9"/>
                  </a:lnTo>
                  <a:lnTo>
                    <a:pt x="16" y="16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9" name="Freeform 101"/>
            <p:cNvSpPr>
              <a:spLocks/>
            </p:cNvSpPr>
            <p:nvPr/>
          </p:nvSpPr>
          <p:spPr bwMode="auto">
            <a:xfrm>
              <a:off x="2766" y="3659"/>
              <a:ext cx="20" cy="21"/>
            </a:xfrm>
            <a:custGeom>
              <a:avLst/>
              <a:gdLst>
                <a:gd name="T0" fmla="*/ 10 w 40"/>
                <a:gd name="T1" fmla="*/ 11 h 42"/>
                <a:gd name="T2" fmla="*/ 10 w 40"/>
                <a:gd name="T3" fmla="*/ 11 h 42"/>
                <a:gd name="T4" fmla="*/ 9 w 40"/>
                <a:gd name="T5" fmla="*/ 11 h 42"/>
                <a:gd name="T6" fmla="*/ 7 w 40"/>
                <a:gd name="T7" fmla="*/ 10 h 42"/>
                <a:gd name="T8" fmla="*/ 6 w 40"/>
                <a:gd name="T9" fmla="*/ 9 h 42"/>
                <a:gd name="T10" fmla="*/ 5 w 40"/>
                <a:gd name="T11" fmla="*/ 7 h 42"/>
                <a:gd name="T12" fmla="*/ 3 w 40"/>
                <a:gd name="T13" fmla="*/ 6 h 42"/>
                <a:gd name="T14" fmla="*/ 3 w 40"/>
                <a:gd name="T15" fmla="*/ 4 h 42"/>
                <a:gd name="T16" fmla="*/ 1 w 40"/>
                <a:gd name="T17" fmla="*/ 2 h 42"/>
                <a:gd name="T18" fmla="*/ 0 w 40"/>
                <a:gd name="T19" fmla="*/ 1 h 42"/>
                <a:gd name="T20" fmla="*/ 1 w 40"/>
                <a:gd name="T21" fmla="*/ 0 h 42"/>
                <a:gd name="T22" fmla="*/ 1 w 40"/>
                <a:gd name="T23" fmla="*/ 0 h 42"/>
                <a:gd name="T24" fmla="*/ 2 w 40"/>
                <a:gd name="T25" fmla="*/ 1 h 42"/>
                <a:gd name="T26" fmla="*/ 3 w 40"/>
                <a:gd name="T27" fmla="*/ 1 h 42"/>
                <a:gd name="T28" fmla="*/ 10 w 40"/>
                <a:gd name="T29" fmla="*/ 11 h 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" h="42">
                  <a:moveTo>
                    <a:pt x="40" y="41"/>
                  </a:moveTo>
                  <a:lnTo>
                    <a:pt x="40" y="42"/>
                  </a:lnTo>
                  <a:lnTo>
                    <a:pt x="33" y="41"/>
                  </a:lnTo>
                  <a:lnTo>
                    <a:pt x="27" y="38"/>
                  </a:lnTo>
                  <a:lnTo>
                    <a:pt x="21" y="33"/>
                  </a:lnTo>
                  <a:lnTo>
                    <a:pt x="17" y="28"/>
                  </a:lnTo>
                  <a:lnTo>
                    <a:pt x="12" y="21"/>
                  </a:lnTo>
                  <a:lnTo>
                    <a:pt x="9" y="15"/>
                  </a:lnTo>
                  <a:lnTo>
                    <a:pt x="4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0" y="2"/>
                  </a:lnTo>
                  <a:lnTo>
                    <a:pt x="40" y="4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0" name="Freeform 102"/>
            <p:cNvSpPr>
              <a:spLocks/>
            </p:cNvSpPr>
            <p:nvPr/>
          </p:nvSpPr>
          <p:spPr bwMode="auto">
            <a:xfrm>
              <a:off x="2781" y="3661"/>
              <a:ext cx="22" cy="23"/>
            </a:xfrm>
            <a:custGeom>
              <a:avLst/>
              <a:gdLst>
                <a:gd name="T0" fmla="*/ 3 w 42"/>
                <a:gd name="T1" fmla="*/ 0 h 48"/>
                <a:gd name="T2" fmla="*/ 5 w 42"/>
                <a:gd name="T3" fmla="*/ 3 h 48"/>
                <a:gd name="T4" fmla="*/ 7 w 42"/>
                <a:gd name="T5" fmla="*/ 6 h 48"/>
                <a:gd name="T6" fmla="*/ 9 w 42"/>
                <a:gd name="T7" fmla="*/ 8 h 48"/>
                <a:gd name="T8" fmla="*/ 12 w 42"/>
                <a:gd name="T9" fmla="*/ 11 h 48"/>
                <a:gd name="T10" fmla="*/ 10 w 42"/>
                <a:gd name="T11" fmla="*/ 11 h 48"/>
                <a:gd name="T12" fmla="*/ 9 w 42"/>
                <a:gd name="T13" fmla="*/ 11 h 48"/>
                <a:gd name="T14" fmla="*/ 7 w 42"/>
                <a:gd name="T15" fmla="*/ 10 h 48"/>
                <a:gd name="T16" fmla="*/ 7 w 42"/>
                <a:gd name="T17" fmla="*/ 9 h 48"/>
                <a:gd name="T18" fmla="*/ 5 w 42"/>
                <a:gd name="T19" fmla="*/ 7 h 48"/>
                <a:gd name="T20" fmla="*/ 3 w 42"/>
                <a:gd name="T21" fmla="*/ 5 h 48"/>
                <a:gd name="T22" fmla="*/ 2 w 42"/>
                <a:gd name="T23" fmla="*/ 3 h 48"/>
                <a:gd name="T24" fmla="*/ 0 w 42"/>
                <a:gd name="T25" fmla="*/ 1 h 48"/>
                <a:gd name="T26" fmla="*/ 1 w 42"/>
                <a:gd name="T27" fmla="*/ 0 h 48"/>
                <a:gd name="T28" fmla="*/ 1 w 42"/>
                <a:gd name="T29" fmla="*/ 0 h 48"/>
                <a:gd name="T30" fmla="*/ 2 w 42"/>
                <a:gd name="T31" fmla="*/ 0 h 48"/>
                <a:gd name="T32" fmla="*/ 3 w 42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8">
                  <a:moveTo>
                    <a:pt x="9" y="1"/>
                  </a:moveTo>
                  <a:lnTo>
                    <a:pt x="17" y="13"/>
                  </a:lnTo>
                  <a:lnTo>
                    <a:pt x="26" y="25"/>
                  </a:lnTo>
                  <a:lnTo>
                    <a:pt x="34" y="36"/>
                  </a:lnTo>
                  <a:lnTo>
                    <a:pt x="42" y="48"/>
                  </a:lnTo>
                  <a:lnTo>
                    <a:pt x="38" y="48"/>
                  </a:lnTo>
                  <a:lnTo>
                    <a:pt x="32" y="46"/>
                  </a:lnTo>
                  <a:lnTo>
                    <a:pt x="27" y="44"/>
                  </a:lnTo>
                  <a:lnTo>
                    <a:pt x="25" y="38"/>
                  </a:lnTo>
                  <a:lnTo>
                    <a:pt x="19" y="29"/>
                  </a:lnTo>
                  <a:lnTo>
                    <a:pt x="12" y="21"/>
                  </a:lnTo>
                  <a:lnTo>
                    <a:pt x="6" y="12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" name="Freeform 103"/>
            <p:cNvSpPr>
              <a:spLocks/>
            </p:cNvSpPr>
            <p:nvPr/>
          </p:nvSpPr>
          <p:spPr bwMode="auto">
            <a:xfrm>
              <a:off x="2902" y="3661"/>
              <a:ext cx="32" cy="15"/>
            </a:xfrm>
            <a:custGeom>
              <a:avLst/>
              <a:gdLst>
                <a:gd name="T0" fmla="*/ 16 w 66"/>
                <a:gd name="T1" fmla="*/ 2 h 29"/>
                <a:gd name="T2" fmla="*/ 16 w 66"/>
                <a:gd name="T3" fmla="*/ 3 h 29"/>
                <a:gd name="T4" fmla="*/ 15 w 66"/>
                <a:gd name="T5" fmla="*/ 4 h 29"/>
                <a:gd name="T6" fmla="*/ 14 w 66"/>
                <a:gd name="T7" fmla="*/ 4 h 29"/>
                <a:gd name="T8" fmla="*/ 12 w 66"/>
                <a:gd name="T9" fmla="*/ 5 h 29"/>
                <a:gd name="T10" fmla="*/ 11 w 66"/>
                <a:gd name="T11" fmla="*/ 5 h 29"/>
                <a:gd name="T12" fmla="*/ 10 w 66"/>
                <a:gd name="T13" fmla="*/ 5 h 29"/>
                <a:gd name="T14" fmla="*/ 8 w 66"/>
                <a:gd name="T15" fmla="*/ 6 h 29"/>
                <a:gd name="T16" fmla="*/ 7 w 66"/>
                <a:gd name="T17" fmla="*/ 7 h 29"/>
                <a:gd name="T18" fmla="*/ 0 w 66"/>
                <a:gd name="T19" fmla="*/ 8 h 29"/>
                <a:gd name="T20" fmla="*/ 1 w 66"/>
                <a:gd name="T21" fmla="*/ 7 h 29"/>
                <a:gd name="T22" fmla="*/ 3 w 66"/>
                <a:gd name="T23" fmla="*/ 6 h 29"/>
                <a:gd name="T24" fmla="*/ 5 w 66"/>
                <a:gd name="T25" fmla="*/ 5 h 29"/>
                <a:gd name="T26" fmla="*/ 7 w 66"/>
                <a:gd name="T27" fmla="*/ 4 h 29"/>
                <a:gd name="T28" fmla="*/ 9 w 66"/>
                <a:gd name="T29" fmla="*/ 3 h 29"/>
                <a:gd name="T30" fmla="*/ 11 w 66"/>
                <a:gd name="T31" fmla="*/ 2 h 29"/>
                <a:gd name="T32" fmla="*/ 13 w 66"/>
                <a:gd name="T33" fmla="*/ 1 h 29"/>
                <a:gd name="T34" fmla="*/ 15 w 66"/>
                <a:gd name="T35" fmla="*/ 0 h 29"/>
                <a:gd name="T36" fmla="*/ 16 w 66"/>
                <a:gd name="T37" fmla="*/ 2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29">
                  <a:moveTo>
                    <a:pt x="66" y="5"/>
                  </a:moveTo>
                  <a:lnTo>
                    <a:pt x="65" y="11"/>
                  </a:lnTo>
                  <a:lnTo>
                    <a:pt x="61" y="13"/>
                  </a:lnTo>
                  <a:lnTo>
                    <a:pt x="57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41" y="20"/>
                  </a:lnTo>
                  <a:lnTo>
                    <a:pt x="35" y="24"/>
                  </a:lnTo>
                  <a:lnTo>
                    <a:pt x="29" y="25"/>
                  </a:lnTo>
                  <a:lnTo>
                    <a:pt x="0" y="29"/>
                  </a:lnTo>
                  <a:lnTo>
                    <a:pt x="7" y="25"/>
                  </a:lnTo>
                  <a:lnTo>
                    <a:pt x="14" y="21"/>
                  </a:lnTo>
                  <a:lnTo>
                    <a:pt x="22" y="17"/>
                  </a:lnTo>
                  <a:lnTo>
                    <a:pt x="30" y="13"/>
                  </a:lnTo>
                  <a:lnTo>
                    <a:pt x="39" y="11"/>
                  </a:lnTo>
                  <a:lnTo>
                    <a:pt x="47" y="7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66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2" name="Freeform 104"/>
            <p:cNvSpPr>
              <a:spLocks/>
            </p:cNvSpPr>
            <p:nvPr/>
          </p:nvSpPr>
          <p:spPr bwMode="auto">
            <a:xfrm>
              <a:off x="2796" y="3662"/>
              <a:ext cx="18" cy="23"/>
            </a:xfrm>
            <a:custGeom>
              <a:avLst/>
              <a:gdLst>
                <a:gd name="T0" fmla="*/ 9 w 36"/>
                <a:gd name="T1" fmla="*/ 11 h 46"/>
                <a:gd name="T2" fmla="*/ 9 w 36"/>
                <a:gd name="T3" fmla="*/ 12 h 46"/>
                <a:gd name="T4" fmla="*/ 7 w 36"/>
                <a:gd name="T5" fmla="*/ 9 h 46"/>
                <a:gd name="T6" fmla="*/ 4 w 36"/>
                <a:gd name="T7" fmla="*/ 6 h 46"/>
                <a:gd name="T8" fmla="*/ 2 w 36"/>
                <a:gd name="T9" fmla="*/ 3 h 46"/>
                <a:gd name="T10" fmla="*/ 0 w 36"/>
                <a:gd name="T11" fmla="*/ 1 h 46"/>
                <a:gd name="T12" fmla="*/ 1 w 36"/>
                <a:gd name="T13" fmla="*/ 0 h 46"/>
                <a:gd name="T14" fmla="*/ 2 w 36"/>
                <a:gd name="T15" fmla="*/ 0 h 46"/>
                <a:gd name="T16" fmla="*/ 2 w 36"/>
                <a:gd name="T17" fmla="*/ 1 h 46"/>
                <a:gd name="T18" fmla="*/ 3 w 36"/>
                <a:gd name="T19" fmla="*/ 1 h 46"/>
                <a:gd name="T20" fmla="*/ 5 w 36"/>
                <a:gd name="T21" fmla="*/ 3 h 46"/>
                <a:gd name="T22" fmla="*/ 7 w 36"/>
                <a:gd name="T23" fmla="*/ 6 h 46"/>
                <a:gd name="T24" fmla="*/ 9 w 36"/>
                <a:gd name="T25" fmla="*/ 9 h 46"/>
                <a:gd name="T26" fmla="*/ 9 w 36"/>
                <a:gd name="T27" fmla="*/ 11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" h="46">
                  <a:moveTo>
                    <a:pt x="36" y="44"/>
                  </a:moveTo>
                  <a:lnTo>
                    <a:pt x="34" y="46"/>
                  </a:lnTo>
                  <a:lnTo>
                    <a:pt x="26" y="35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2" y="3"/>
                  </a:lnTo>
                  <a:lnTo>
                    <a:pt x="20" y="12"/>
                  </a:lnTo>
                  <a:lnTo>
                    <a:pt x="27" y="23"/>
                  </a:lnTo>
                  <a:lnTo>
                    <a:pt x="33" y="33"/>
                  </a:lnTo>
                  <a:lnTo>
                    <a:pt x="36" y="4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3" name="Freeform 105"/>
            <p:cNvSpPr>
              <a:spLocks/>
            </p:cNvSpPr>
            <p:nvPr/>
          </p:nvSpPr>
          <p:spPr bwMode="auto">
            <a:xfrm>
              <a:off x="2861" y="3662"/>
              <a:ext cx="9" cy="12"/>
            </a:xfrm>
            <a:custGeom>
              <a:avLst/>
              <a:gdLst>
                <a:gd name="T0" fmla="*/ 4 w 19"/>
                <a:gd name="T1" fmla="*/ 6 h 24"/>
                <a:gd name="T2" fmla="*/ 4 w 19"/>
                <a:gd name="T3" fmla="*/ 6 h 24"/>
                <a:gd name="T4" fmla="*/ 4 w 19"/>
                <a:gd name="T5" fmla="*/ 6 h 24"/>
                <a:gd name="T6" fmla="*/ 3 w 19"/>
                <a:gd name="T7" fmla="*/ 6 h 24"/>
                <a:gd name="T8" fmla="*/ 3 w 19"/>
                <a:gd name="T9" fmla="*/ 6 h 24"/>
                <a:gd name="T10" fmla="*/ 2 w 19"/>
                <a:gd name="T11" fmla="*/ 5 h 24"/>
                <a:gd name="T12" fmla="*/ 1 w 19"/>
                <a:gd name="T13" fmla="*/ 3 h 24"/>
                <a:gd name="T14" fmla="*/ 0 w 19"/>
                <a:gd name="T15" fmla="*/ 2 h 24"/>
                <a:gd name="T16" fmla="*/ 0 w 19"/>
                <a:gd name="T17" fmla="*/ 0 h 24"/>
                <a:gd name="T18" fmla="*/ 1 w 19"/>
                <a:gd name="T19" fmla="*/ 1 h 24"/>
                <a:gd name="T20" fmla="*/ 3 w 19"/>
                <a:gd name="T21" fmla="*/ 3 h 24"/>
                <a:gd name="T22" fmla="*/ 3 w 19"/>
                <a:gd name="T23" fmla="*/ 4 h 24"/>
                <a:gd name="T24" fmla="*/ 4 w 19"/>
                <a:gd name="T25" fmla="*/ 6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24">
                  <a:moveTo>
                    <a:pt x="19" y="22"/>
                  </a:moveTo>
                  <a:lnTo>
                    <a:pt x="18" y="24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3"/>
                  </a:lnTo>
                  <a:lnTo>
                    <a:pt x="12" y="9"/>
                  </a:lnTo>
                  <a:lnTo>
                    <a:pt x="15" y="16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4" name="Freeform 106"/>
            <p:cNvSpPr>
              <a:spLocks/>
            </p:cNvSpPr>
            <p:nvPr/>
          </p:nvSpPr>
          <p:spPr bwMode="auto">
            <a:xfrm>
              <a:off x="2811" y="3664"/>
              <a:ext cx="10" cy="13"/>
            </a:xfrm>
            <a:custGeom>
              <a:avLst/>
              <a:gdLst>
                <a:gd name="T0" fmla="*/ 5 w 21"/>
                <a:gd name="T1" fmla="*/ 4 h 28"/>
                <a:gd name="T2" fmla="*/ 5 w 21"/>
                <a:gd name="T3" fmla="*/ 5 h 28"/>
                <a:gd name="T4" fmla="*/ 5 w 21"/>
                <a:gd name="T5" fmla="*/ 6 h 28"/>
                <a:gd name="T6" fmla="*/ 4 w 21"/>
                <a:gd name="T7" fmla="*/ 6 h 28"/>
                <a:gd name="T8" fmla="*/ 3 w 21"/>
                <a:gd name="T9" fmla="*/ 6 h 28"/>
                <a:gd name="T10" fmla="*/ 3 w 21"/>
                <a:gd name="T11" fmla="*/ 5 h 28"/>
                <a:gd name="T12" fmla="*/ 1 w 21"/>
                <a:gd name="T13" fmla="*/ 3 h 28"/>
                <a:gd name="T14" fmla="*/ 0 w 21"/>
                <a:gd name="T15" fmla="*/ 1 h 28"/>
                <a:gd name="T16" fmla="*/ 0 w 21"/>
                <a:gd name="T17" fmla="*/ 0 h 28"/>
                <a:gd name="T18" fmla="*/ 1 w 21"/>
                <a:gd name="T19" fmla="*/ 0 h 28"/>
                <a:gd name="T20" fmla="*/ 2 w 21"/>
                <a:gd name="T21" fmla="*/ 2 h 28"/>
                <a:gd name="T22" fmla="*/ 3 w 21"/>
                <a:gd name="T23" fmla="*/ 3 h 28"/>
                <a:gd name="T24" fmla="*/ 5 w 21"/>
                <a:gd name="T25" fmla="*/ 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28">
                  <a:moveTo>
                    <a:pt x="21" y="20"/>
                  </a:moveTo>
                  <a:lnTo>
                    <a:pt x="21" y="23"/>
                  </a:lnTo>
                  <a:lnTo>
                    <a:pt x="20" y="25"/>
                  </a:lnTo>
                  <a:lnTo>
                    <a:pt x="18" y="28"/>
                  </a:lnTo>
                  <a:lnTo>
                    <a:pt x="15" y="28"/>
                  </a:lnTo>
                  <a:lnTo>
                    <a:pt x="12" y="21"/>
                  </a:lnTo>
                  <a:lnTo>
                    <a:pt x="6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6" y="2"/>
                  </a:lnTo>
                  <a:lnTo>
                    <a:pt x="11" y="8"/>
                  </a:lnTo>
                  <a:lnTo>
                    <a:pt x="15" y="14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5" name="Freeform 107"/>
            <p:cNvSpPr>
              <a:spLocks/>
            </p:cNvSpPr>
            <p:nvPr/>
          </p:nvSpPr>
          <p:spPr bwMode="auto">
            <a:xfrm>
              <a:off x="2823" y="3665"/>
              <a:ext cx="11" cy="10"/>
            </a:xfrm>
            <a:custGeom>
              <a:avLst/>
              <a:gdLst>
                <a:gd name="T0" fmla="*/ 5 w 23"/>
                <a:gd name="T1" fmla="*/ 5 h 19"/>
                <a:gd name="T2" fmla="*/ 4 w 23"/>
                <a:gd name="T3" fmla="*/ 5 h 19"/>
                <a:gd name="T4" fmla="*/ 3 w 23"/>
                <a:gd name="T5" fmla="*/ 4 h 19"/>
                <a:gd name="T6" fmla="*/ 2 w 23"/>
                <a:gd name="T7" fmla="*/ 3 h 19"/>
                <a:gd name="T8" fmla="*/ 1 w 23"/>
                <a:gd name="T9" fmla="*/ 2 h 19"/>
                <a:gd name="T10" fmla="*/ 0 w 23"/>
                <a:gd name="T11" fmla="*/ 0 h 19"/>
                <a:gd name="T12" fmla="*/ 2 w 23"/>
                <a:gd name="T13" fmla="*/ 1 h 19"/>
                <a:gd name="T14" fmla="*/ 3 w 23"/>
                <a:gd name="T15" fmla="*/ 2 h 19"/>
                <a:gd name="T16" fmla="*/ 4 w 23"/>
                <a:gd name="T17" fmla="*/ 4 h 19"/>
                <a:gd name="T18" fmla="*/ 5 w 23"/>
                <a:gd name="T19" fmla="*/ 5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19">
                  <a:moveTo>
                    <a:pt x="23" y="19"/>
                  </a:moveTo>
                  <a:lnTo>
                    <a:pt x="18" y="19"/>
                  </a:lnTo>
                  <a:lnTo>
                    <a:pt x="12" y="16"/>
                  </a:lnTo>
                  <a:lnTo>
                    <a:pt x="9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9" y="1"/>
                  </a:lnTo>
                  <a:lnTo>
                    <a:pt x="14" y="6"/>
                  </a:lnTo>
                  <a:lnTo>
                    <a:pt x="19" y="13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6" name="Freeform 108"/>
            <p:cNvSpPr>
              <a:spLocks/>
            </p:cNvSpPr>
            <p:nvPr/>
          </p:nvSpPr>
          <p:spPr bwMode="auto">
            <a:xfrm>
              <a:off x="2837" y="3666"/>
              <a:ext cx="9" cy="10"/>
            </a:xfrm>
            <a:custGeom>
              <a:avLst/>
              <a:gdLst>
                <a:gd name="T0" fmla="*/ 4 w 19"/>
                <a:gd name="T1" fmla="*/ 5 h 20"/>
                <a:gd name="T2" fmla="*/ 4 w 19"/>
                <a:gd name="T3" fmla="*/ 5 h 20"/>
                <a:gd name="T4" fmla="*/ 3 w 19"/>
                <a:gd name="T5" fmla="*/ 5 h 20"/>
                <a:gd name="T6" fmla="*/ 3 w 19"/>
                <a:gd name="T7" fmla="*/ 5 h 20"/>
                <a:gd name="T8" fmla="*/ 2 w 19"/>
                <a:gd name="T9" fmla="*/ 5 h 20"/>
                <a:gd name="T10" fmla="*/ 2 w 19"/>
                <a:gd name="T11" fmla="*/ 3 h 20"/>
                <a:gd name="T12" fmla="*/ 1 w 19"/>
                <a:gd name="T13" fmla="*/ 2 h 20"/>
                <a:gd name="T14" fmla="*/ 0 w 19"/>
                <a:gd name="T15" fmla="*/ 2 h 20"/>
                <a:gd name="T16" fmla="*/ 0 w 19"/>
                <a:gd name="T17" fmla="*/ 0 h 20"/>
                <a:gd name="T18" fmla="*/ 1 w 19"/>
                <a:gd name="T19" fmla="*/ 1 h 20"/>
                <a:gd name="T20" fmla="*/ 2 w 19"/>
                <a:gd name="T21" fmla="*/ 3 h 20"/>
                <a:gd name="T22" fmla="*/ 3 w 19"/>
                <a:gd name="T23" fmla="*/ 4 h 20"/>
                <a:gd name="T24" fmla="*/ 4 w 19"/>
                <a:gd name="T25" fmla="*/ 5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20">
                  <a:moveTo>
                    <a:pt x="19" y="19"/>
                  </a:moveTo>
                  <a:lnTo>
                    <a:pt x="16" y="20"/>
                  </a:lnTo>
                  <a:lnTo>
                    <a:pt x="14" y="19"/>
                  </a:lnTo>
                  <a:lnTo>
                    <a:pt x="12" y="18"/>
                  </a:lnTo>
                  <a:lnTo>
                    <a:pt x="9" y="17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1" y="5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9"/>
                  </a:lnTo>
                  <a:lnTo>
                    <a:pt x="15" y="14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" name="Freeform 109"/>
            <p:cNvSpPr>
              <a:spLocks/>
            </p:cNvSpPr>
            <p:nvPr/>
          </p:nvSpPr>
          <p:spPr bwMode="auto">
            <a:xfrm>
              <a:off x="2670" y="3666"/>
              <a:ext cx="124" cy="40"/>
            </a:xfrm>
            <a:custGeom>
              <a:avLst/>
              <a:gdLst>
                <a:gd name="T0" fmla="*/ 62 w 248"/>
                <a:gd name="T1" fmla="*/ 18 h 78"/>
                <a:gd name="T2" fmla="*/ 62 w 248"/>
                <a:gd name="T3" fmla="*/ 19 h 78"/>
                <a:gd name="T4" fmla="*/ 62 w 248"/>
                <a:gd name="T5" fmla="*/ 19 h 78"/>
                <a:gd name="T6" fmla="*/ 61 w 248"/>
                <a:gd name="T7" fmla="*/ 20 h 78"/>
                <a:gd name="T8" fmla="*/ 61 w 248"/>
                <a:gd name="T9" fmla="*/ 21 h 78"/>
                <a:gd name="T10" fmla="*/ 57 w 248"/>
                <a:gd name="T11" fmla="*/ 19 h 78"/>
                <a:gd name="T12" fmla="*/ 53 w 248"/>
                <a:gd name="T13" fmla="*/ 18 h 78"/>
                <a:gd name="T14" fmla="*/ 49 w 248"/>
                <a:gd name="T15" fmla="*/ 17 h 78"/>
                <a:gd name="T16" fmla="*/ 45 w 248"/>
                <a:gd name="T17" fmla="*/ 16 h 78"/>
                <a:gd name="T18" fmla="*/ 42 w 248"/>
                <a:gd name="T19" fmla="*/ 16 h 78"/>
                <a:gd name="T20" fmla="*/ 38 w 248"/>
                <a:gd name="T21" fmla="*/ 14 h 78"/>
                <a:gd name="T22" fmla="*/ 34 w 248"/>
                <a:gd name="T23" fmla="*/ 14 h 78"/>
                <a:gd name="T24" fmla="*/ 30 w 248"/>
                <a:gd name="T25" fmla="*/ 12 h 78"/>
                <a:gd name="T26" fmla="*/ 26 w 248"/>
                <a:gd name="T27" fmla="*/ 11 h 78"/>
                <a:gd name="T28" fmla="*/ 23 w 248"/>
                <a:gd name="T29" fmla="*/ 10 h 78"/>
                <a:gd name="T30" fmla="*/ 19 w 248"/>
                <a:gd name="T31" fmla="*/ 9 h 78"/>
                <a:gd name="T32" fmla="*/ 15 w 248"/>
                <a:gd name="T33" fmla="*/ 8 h 78"/>
                <a:gd name="T34" fmla="*/ 11 w 248"/>
                <a:gd name="T35" fmla="*/ 6 h 78"/>
                <a:gd name="T36" fmla="*/ 8 w 248"/>
                <a:gd name="T37" fmla="*/ 5 h 78"/>
                <a:gd name="T38" fmla="*/ 4 w 248"/>
                <a:gd name="T39" fmla="*/ 4 h 78"/>
                <a:gd name="T40" fmla="*/ 0 w 248"/>
                <a:gd name="T41" fmla="*/ 2 h 78"/>
                <a:gd name="T42" fmla="*/ 1 w 248"/>
                <a:gd name="T43" fmla="*/ 0 h 78"/>
                <a:gd name="T44" fmla="*/ 4 w 248"/>
                <a:gd name="T45" fmla="*/ 1 h 78"/>
                <a:gd name="T46" fmla="*/ 9 w 248"/>
                <a:gd name="T47" fmla="*/ 3 h 78"/>
                <a:gd name="T48" fmla="*/ 12 w 248"/>
                <a:gd name="T49" fmla="*/ 4 h 78"/>
                <a:gd name="T50" fmla="*/ 16 w 248"/>
                <a:gd name="T51" fmla="*/ 5 h 78"/>
                <a:gd name="T52" fmla="*/ 20 w 248"/>
                <a:gd name="T53" fmla="*/ 6 h 78"/>
                <a:gd name="T54" fmla="*/ 24 w 248"/>
                <a:gd name="T55" fmla="*/ 7 h 78"/>
                <a:gd name="T56" fmla="*/ 28 w 248"/>
                <a:gd name="T57" fmla="*/ 8 h 78"/>
                <a:gd name="T58" fmla="*/ 32 w 248"/>
                <a:gd name="T59" fmla="*/ 9 h 78"/>
                <a:gd name="T60" fmla="*/ 36 w 248"/>
                <a:gd name="T61" fmla="*/ 11 h 78"/>
                <a:gd name="T62" fmla="*/ 39 w 248"/>
                <a:gd name="T63" fmla="*/ 12 h 78"/>
                <a:gd name="T64" fmla="*/ 43 w 248"/>
                <a:gd name="T65" fmla="*/ 13 h 78"/>
                <a:gd name="T66" fmla="*/ 47 w 248"/>
                <a:gd name="T67" fmla="*/ 14 h 78"/>
                <a:gd name="T68" fmla="*/ 51 w 248"/>
                <a:gd name="T69" fmla="*/ 15 h 78"/>
                <a:gd name="T70" fmla="*/ 55 w 248"/>
                <a:gd name="T71" fmla="*/ 16 h 78"/>
                <a:gd name="T72" fmla="*/ 59 w 248"/>
                <a:gd name="T73" fmla="*/ 17 h 78"/>
                <a:gd name="T74" fmla="*/ 62 w 248"/>
                <a:gd name="T75" fmla="*/ 18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8" h="78">
                  <a:moveTo>
                    <a:pt x="248" y="71"/>
                  </a:moveTo>
                  <a:lnTo>
                    <a:pt x="247" y="74"/>
                  </a:lnTo>
                  <a:lnTo>
                    <a:pt x="246" y="75"/>
                  </a:lnTo>
                  <a:lnTo>
                    <a:pt x="243" y="77"/>
                  </a:lnTo>
                  <a:lnTo>
                    <a:pt x="241" y="78"/>
                  </a:lnTo>
                  <a:lnTo>
                    <a:pt x="226" y="75"/>
                  </a:lnTo>
                  <a:lnTo>
                    <a:pt x="210" y="71"/>
                  </a:lnTo>
                  <a:lnTo>
                    <a:pt x="195" y="67"/>
                  </a:lnTo>
                  <a:lnTo>
                    <a:pt x="180" y="63"/>
                  </a:lnTo>
                  <a:lnTo>
                    <a:pt x="165" y="60"/>
                  </a:lnTo>
                  <a:lnTo>
                    <a:pt x="150" y="55"/>
                  </a:lnTo>
                  <a:lnTo>
                    <a:pt x="134" y="52"/>
                  </a:lnTo>
                  <a:lnTo>
                    <a:pt x="119" y="47"/>
                  </a:lnTo>
                  <a:lnTo>
                    <a:pt x="104" y="42"/>
                  </a:lnTo>
                  <a:lnTo>
                    <a:pt x="89" y="38"/>
                  </a:lnTo>
                  <a:lnTo>
                    <a:pt x="74" y="33"/>
                  </a:lnTo>
                  <a:lnTo>
                    <a:pt x="59" y="29"/>
                  </a:lnTo>
                  <a:lnTo>
                    <a:pt x="44" y="24"/>
                  </a:lnTo>
                  <a:lnTo>
                    <a:pt x="30" y="18"/>
                  </a:lnTo>
                  <a:lnTo>
                    <a:pt x="15" y="14"/>
                  </a:lnTo>
                  <a:lnTo>
                    <a:pt x="0" y="8"/>
                  </a:lnTo>
                  <a:lnTo>
                    <a:pt x="1" y="0"/>
                  </a:lnTo>
                  <a:lnTo>
                    <a:pt x="16" y="4"/>
                  </a:lnTo>
                  <a:lnTo>
                    <a:pt x="33" y="9"/>
                  </a:lnTo>
                  <a:lnTo>
                    <a:pt x="48" y="14"/>
                  </a:lnTo>
                  <a:lnTo>
                    <a:pt x="64" y="18"/>
                  </a:lnTo>
                  <a:lnTo>
                    <a:pt x="79" y="23"/>
                  </a:lnTo>
                  <a:lnTo>
                    <a:pt x="94" y="26"/>
                  </a:lnTo>
                  <a:lnTo>
                    <a:pt x="110" y="31"/>
                  </a:lnTo>
                  <a:lnTo>
                    <a:pt x="125" y="36"/>
                  </a:lnTo>
                  <a:lnTo>
                    <a:pt x="141" y="40"/>
                  </a:lnTo>
                  <a:lnTo>
                    <a:pt x="156" y="45"/>
                  </a:lnTo>
                  <a:lnTo>
                    <a:pt x="172" y="48"/>
                  </a:lnTo>
                  <a:lnTo>
                    <a:pt x="187" y="53"/>
                  </a:lnTo>
                  <a:lnTo>
                    <a:pt x="202" y="57"/>
                  </a:lnTo>
                  <a:lnTo>
                    <a:pt x="218" y="62"/>
                  </a:lnTo>
                  <a:lnTo>
                    <a:pt x="233" y="67"/>
                  </a:lnTo>
                  <a:lnTo>
                    <a:pt x="248" y="7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8" name="Freeform 110"/>
            <p:cNvSpPr>
              <a:spLocks/>
            </p:cNvSpPr>
            <p:nvPr/>
          </p:nvSpPr>
          <p:spPr bwMode="auto">
            <a:xfrm>
              <a:off x="2851" y="3666"/>
              <a:ext cx="9" cy="11"/>
            </a:xfrm>
            <a:custGeom>
              <a:avLst/>
              <a:gdLst>
                <a:gd name="T0" fmla="*/ 5 w 18"/>
                <a:gd name="T1" fmla="*/ 5 h 21"/>
                <a:gd name="T2" fmla="*/ 4 w 18"/>
                <a:gd name="T3" fmla="*/ 5 h 21"/>
                <a:gd name="T4" fmla="*/ 4 w 18"/>
                <a:gd name="T5" fmla="*/ 5 h 21"/>
                <a:gd name="T6" fmla="*/ 3 w 18"/>
                <a:gd name="T7" fmla="*/ 6 h 21"/>
                <a:gd name="T8" fmla="*/ 2 w 18"/>
                <a:gd name="T9" fmla="*/ 6 h 21"/>
                <a:gd name="T10" fmla="*/ 2 w 18"/>
                <a:gd name="T11" fmla="*/ 4 h 21"/>
                <a:gd name="T12" fmla="*/ 1 w 18"/>
                <a:gd name="T13" fmla="*/ 3 h 21"/>
                <a:gd name="T14" fmla="*/ 0 w 18"/>
                <a:gd name="T15" fmla="*/ 1 h 21"/>
                <a:gd name="T16" fmla="*/ 0 w 18"/>
                <a:gd name="T17" fmla="*/ 0 h 21"/>
                <a:gd name="T18" fmla="*/ 2 w 18"/>
                <a:gd name="T19" fmla="*/ 1 h 21"/>
                <a:gd name="T20" fmla="*/ 3 w 18"/>
                <a:gd name="T21" fmla="*/ 2 h 21"/>
                <a:gd name="T22" fmla="*/ 4 w 18"/>
                <a:gd name="T23" fmla="*/ 4 h 21"/>
                <a:gd name="T24" fmla="*/ 5 w 18"/>
                <a:gd name="T25" fmla="*/ 5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1">
                  <a:moveTo>
                    <a:pt x="18" y="19"/>
                  </a:moveTo>
                  <a:lnTo>
                    <a:pt x="16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6" y="15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2"/>
                  </a:lnTo>
                  <a:lnTo>
                    <a:pt x="11" y="8"/>
                  </a:lnTo>
                  <a:lnTo>
                    <a:pt x="15" y="14"/>
                  </a:lnTo>
                  <a:lnTo>
                    <a:pt x="18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9" name="Freeform 111"/>
            <p:cNvSpPr>
              <a:spLocks/>
            </p:cNvSpPr>
            <p:nvPr/>
          </p:nvSpPr>
          <p:spPr bwMode="auto">
            <a:xfrm>
              <a:off x="2668" y="3677"/>
              <a:ext cx="117" cy="35"/>
            </a:xfrm>
            <a:custGeom>
              <a:avLst/>
              <a:gdLst>
                <a:gd name="T0" fmla="*/ 59 w 233"/>
                <a:gd name="T1" fmla="*/ 17 h 70"/>
                <a:gd name="T2" fmla="*/ 59 w 233"/>
                <a:gd name="T3" fmla="*/ 18 h 70"/>
                <a:gd name="T4" fmla="*/ 56 w 233"/>
                <a:gd name="T5" fmla="*/ 17 h 70"/>
                <a:gd name="T6" fmla="*/ 52 w 233"/>
                <a:gd name="T7" fmla="*/ 17 h 70"/>
                <a:gd name="T8" fmla="*/ 49 w 233"/>
                <a:gd name="T9" fmla="*/ 16 h 70"/>
                <a:gd name="T10" fmla="*/ 46 w 233"/>
                <a:gd name="T11" fmla="*/ 15 h 70"/>
                <a:gd name="T12" fmla="*/ 43 w 233"/>
                <a:gd name="T13" fmla="*/ 14 h 70"/>
                <a:gd name="T14" fmla="*/ 40 w 233"/>
                <a:gd name="T15" fmla="*/ 13 h 70"/>
                <a:gd name="T16" fmla="*/ 37 w 233"/>
                <a:gd name="T17" fmla="*/ 12 h 70"/>
                <a:gd name="T18" fmla="*/ 34 w 233"/>
                <a:gd name="T19" fmla="*/ 11 h 70"/>
                <a:gd name="T20" fmla="*/ 30 w 233"/>
                <a:gd name="T21" fmla="*/ 10 h 70"/>
                <a:gd name="T22" fmla="*/ 26 w 233"/>
                <a:gd name="T23" fmla="*/ 9 h 70"/>
                <a:gd name="T24" fmla="*/ 21 w 233"/>
                <a:gd name="T25" fmla="*/ 8 h 70"/>
                <a:gd name="T26" fmla="*/ 17 w 233"/>
                <a:gd name="T27" fmla="*/ 7 h 70"/>
                <a:gd name="T28" fmla="*/ 13 w 233"/>
                <a:gd name="T29" fmla="*/ 6 h 70"/>
                <a:gd name="T30" fmla="*/ 9 w 233"/>
                <a:gd name="T31" fmla="*/ 5 h 70"/>
                <a:gd name="T32" fmla="*/ 4 w 233"/>
                <a:gd name="T33" fmla="*/ 3 h 70"/>
                <a:gd name="T34" fmla="*/ 0 w 233"/>
                <a:gd name="T35" fmla="*/ 1 h 70"/>
                <a:gd name="T36" fmla="*/ 0 w 233"/>
                <a:gd name="T37" fmla="*/ 0 h 70"/>
                <a:gd name="T38" fmla="*/ 4 w 233"/>
                <a:gd name="T39" fmla="*/ 1 h 70"/>
                <a:gd name="T40" fmla="*/ 7 w 233"/>
                <a:gd name="T41" fmla="*/ 2 h 70"/>
                <a:gd name="T42" fmla="*/ 11 w 233"/>
                <a:gd name="T43" fmla="*/ 3 h 70"/>
                <a:gd name="T44" fmla="*/ 15 w 233"/>
                <a:gd name="T45" fmla="*/ 4 h 70"/>
                <a:gd name="T46" fmla="*/ 19 w 233"/>
                <a:gd name="T47" fmla="*/ 5 h 70"/>
                <a:gd name="T48" fmla="*/ 22 w 233"/>
                <a:gd name="T49" fmla="*/ 6 h 70"/>
                <a:gd name="T50" fmla="*/ 26 w 233"/>
                <a:gd name="T51" fmla="*/ 7 h 70"/>
                <a:gd name="T52" fmla="*/ 30 w 233"/>
                <a:gd name="T53" fmla="*/ 8 h 70"/>
                <a:gd name="T54" fmla="*/ 33 w 233"/>
                <a:gd name="T55" fmla="*/ 9 h 70"/>
                <a:gd name="T56" fmla="*/ 37 w 233"/>
                <a:gd name="T57" fmla="*/ 10 h 70"/>
                <a:gd name="T58" fmla="*/ 41 w 233"/>
                <a:gd name="T59" fmla="*/ 11 h 70"/>
                <a:gd name="T60" fmla="*/ 44 w 233"/>
                <a:gd name="T61" fmla="*/ 12 h 70"/>
                <a:gd name="T62" fmla="*/ 48 w 233"/>
                <a:gd name="T63" fmla="*/ 14 h 70"/>
                <a:gd name="T64" fmla="*/ 52 w 233"/>
                <a:gd name="T65" fmla="*/ 15 h 70"/>
                <a:gd name="T66" fmla="*/ 55 w 233"/>
                <a:gd name="T67" fmla="*/ 16 h 70"/>
                <a:gd name="T68" fmla="*/ 59 w 233"/>
                <a:gd name="T69" fmla="*/ 17 h 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3" h="70">
                  <a:moveTo>
                    <a:pt x="233" y="65"/>
                  </a:moveTo>
                  <a:lnTo>
                    <a:pt x="233" y="70"/>
                  </a:lnTo>
                  <a:lnTo>
                    <a:pt x="221" y="68"/>
                  </a:lnTo>
                  <a:lnTo>
                    <a:pt x="208" y="65"/>
                  </a:lnTo>
                  <a:lnTo>
                    <a:pt x="195" y="63"/>
                  </a:lnTo>
                  <a:lnTo>
                    <a:pt x="184" y="58"/>
                  </a:lnTo>
                  <a:lnTo>
                    <a:pt x="171" y="55"/>
                  </a:lnTo>
                  <a:lnTo>
                    <a:pt x="159" y="51"/>
                  </a:lnTo>
                  <a:lnTo>
                    <a:pt x="147" y="48"/>
                  </a:lnTo>
                  <a:lnTo>
                    <a:pt x="134" y="44"/>
                  </a:lnTo>
                  <a:lnTo>
                    <a:pt x="117" y="40"/>
                  </a:lnTo>
                  <a:lnTo>
                    <a:pt x="101" y="36"/>
                  </a:lnTo>
                  <a:lnTo>
                    <a:pt x="84" y="32"/>
                  </a:lnTo>
                  <a:lnTo>
                    <a:pt x="66" y="27"/>
                  </a:lnTo>
                  <a:lnTo>
                    <a:pt x="49" y="21"/>
                  </a:lnTo>
                  <a:lnTo>
                    <a:pt x="33" y="17"/>
                  </a:lnTo>
                  <a:lnTo>
                    <a:pt x="16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15" y="4"/>
                  </a:lnTo>
                  <a:lnTo>
                    <a:pt x="28" y="8"/>
                  </a:lnTo>
                  <a:lnTo>
                    <a:pt x="43" y="12"/>
                  </a:lnTo>
                  <a:lnTo>
                    <a:pt x="58" y="16"/>
                  </a:lnTo>
                  <a:lnTo>
                    <a:pt x="73" y="20"/>
                  </a:lnTo>
                  <a:lnTo>
                    <a:pt x="87" y="24"/>
                  </a:lnTo>
                  <a:lnTo>
                    <a:pt x="102" y="28"/>
                  </a:lnTo>
                  <a:lnTo>
                    <a:pt x="117" y="32"/>
                  </a:lnTo>
                  <a:lnTo>
                    <a:pt x="132" y="36"/>
                  </a:lnTo>
                  <a:lnTo>
                    <a:pt x="146" y="40"/>
                  </a:lnTo>
                  <a:lnTo>
                    <a:pt x="161" y="44"/>
                  </a:lnTo>
                  <a:lnTo>
                    <a:pt x="176" y="48"/>
                  </a:lnTo>
                  <a:lnTo>
                    <a:pt x="190" y="53"/>
                  </a:lnTo>
                  <a:lnTo>
                    <a:pt x="205" y="57"/>
                  </a:lnTo>
                  <a:lnTo>
                    <a:pt x="218" y="61"/>
                  </a:lnTo>
                  <a:lnTo>
                    <a:pt x="233" y="6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0" name="Freeform 112"/>
            <p:cNvSpPr>
              <a:spLocks/>
            </p:cNvSpPr>
            <p:nvPr/>
          </p:nvSpPr>
          <p:spPr bwMode="auto">
            <a:xfrm>
              <a:off x="2616" y="3679"/>
              <a:ext cx="457" cy="259"/>
            </a:xfrm>
            <a:custGeom>
              <a:avLst/>
              <a:gdLst>
                <a:gd name="T0" fmla="*/ 223 w 914"/>
                <a:gd name="T1" fmla="*/ 18 h 517"/>
                <a:gd name="T2" fmla="*/ 227 w 914"/>
                <a:gd name="T3" fmla="*/ 24 h 517"/>
                <a:gd name="T4" fmla="*/ 229 w 914"/>
                <a:gd name="T5" fmla="*/ 29 h 517"/>
                <a:gd name="T6" fmla="*/ 227 w 914"/>
                <a:gd name="T7" fmla="*/ 34 h 517"/>
                <a:gd name="T8" fmla="*/ 224 w 914"/>
                <a:gd name="T9" fmla="*/ 39 h 517"/>
                <a:gd name="T10" fmla="*/ 222 w 914"/>
                <a:gd name="T11" fmla="*/ 44 h 517"/>
                <a:gd name="T12" fmla="*/ 220 w 914"/>
                <a:gd name="T13" fmla="*/ 48 h 517"/>
                <a:gd name="T14" fmla="*/ 218 w 914"/>
                <a:gd name="T15" fmla="*/ 53 h 517"/>
                <a:gd name="T16" fmla="*/ 215 w 914"/>
                <a:gd name="T17" fmla="*/ 57 h 517"/>
                <a:gd name="T18" fmla="*/ 210 w 914"/>
                <a:gd name="T19" fmla="*/ 69 h 517"/>
                <a:gd name="T20" fmla="*/ 201 w 914"/>
                <a:gd name="T21" fmla="*/ 86 h 517"/>
                <a:gd name="T22" fmla="*/ 192 w 914"/>
                <a:gd name="T23" fmla="*/ 103 h 517"/>
                <a:gd name="T24" fmla="*/ 182 w 914"/>
                <a:gd name="T25" fmla="*/ 121 h 517"/>
                <a:gd name="T26" fmla="*/ 176 w 914"/>
                <a:gd name="T27" fmla="*/ 129 h 517"/>
                <a:gd name="T28" fmla="*/ 173 w 914"/>
                <a:gd name="T29" fmla="*/ 127 h 517"/>
                <a:gd name="T30" fmla="*/ 163 w 914"/>
                <a:gd name="T31" fmla="*/ 119 h 517"/>
                <a:gd name="T32" fmla="*/ 145 w 914"/>
                <a:gd name="T33" fmla="*/ 110 h 517"/>
                <a:gd name="T34" fmla="*/ 126 w 914"/>
                <a:gd name="T35" fmla="*/ 103 h 517"/>
                <a:gd name="T36" fmla="*/ 107 w 914"/>
                <a:gd name="T37" fmla="*/ 99 h 517"/>
                <a:gd name="T38" fmla="*/ 86 w 914"/>
                <a:gd name="T39" fmla="*/ 97 h 517"/>
                <a:gd name="T40" fmla="*/ 65 w 914"/>
                <a:gd name="T41" fmla="*/ 97 h 517"/>
                <a:gd name="T42" fmla="*/ 44 w 914"/>
                <a:gd name="T43" fmla="*/ 96 h 517"/>
                <a:gd name="T44" fmla="*/ 23 w 914"/>
                <a:gd name="T45" fmla="*/ 95 h 517"/>
                <a:gd name="T46" fmla="*/ 11 w 914"/>
                <a:gd name="T47" fmla="*/ 94 h 517"/>
                <a:gd name="T48" fmla="*/ 8 w 914"/>
                <a:gd name="T49" fmla="*/ 93 h 517"/>
                <a:gd name="T50" fmla="*/ 5 w 914"/>
                <a:gd name="T51" fmla="*/ 93 h 517"/>
                <a:gd name="T52" fmla="*/ 2 w 914"/>
                <a:gd name="T53" fmla="*/ 92 h 517"/>
                <a:gd name="T54" fmla="*/ 1 w 914"/>
                <a:gd name="T55" fmla="*/ 90 h 517"/>
                <a:gd name="T56" fmla="*/ 4 w 914"/>
                <a:gd name="T57" fmla="*/ 88 h 517"/>
                <a:gd name="T58" fmla="*/ 12 w 914"/>
                <a:gd name="T59" fmla="*/ 82 h 517"/>
                <a:gd name="T60" fmla="*/ 24 w 914"/>
                <a:gd name="T61" fmla="*/ 73 h 517"/>
                <a:gd name="T62" fmla="*/ 36 w 914"/>
                <a:gd name="T63" fmla="*/ 63 h 517"/>
                <a:gd name="T64" fmla="*/ 48 w 914"/>
                <a:gd name="T65" fmla="*/ 53 h 517"/>
                <a:gd name="T66" fmla="*/ 60 w 914"/>
                <a:gd name="T67" fmla="*/ 43 h 517"/>
                <a:gd name="T68" fmla="*/ 72 w 914"/>
                <a:gd name="T69" fmla="*/ 32 h 517"/>
                <a:gd name="T70" fmla="*/ 84 w 914"/>
                <a:gd name="T71" fmla="*/ 22 h 517"/>
                <a:gd name="T72" fmla="*/ 95 w 914"/>
                <a:gd name="T73" fmla="*/ 10 h 517"/>
                <a:gd name="T74" fmla="*/ 105 w 914"/>
                <a:gd name="T75" fmla="*/ 3 h 517"/>
                <a:gd name="T76" fmla="*/ 111 w 914"/>
                <a:gd name="T77" fmla="*/ 2 h 517"/>
                <a:gd name="T78" fmla="*/ 117 w 914"/>
                <a:gd name="T79" fmla="*/ 2 h 517"/>
                <a:gd name="T80" fmla="*/ 123 w 914"/>
                <a:gd name="T81" fmla="*/ 2 h 517"/>
                <a:gd name="T82" fmla="*/ 129 w 914"/>
                <a:gd name="T83" fmla="*/ 2 h 517"/>
                <a:gd name="T84" fmla="*/ 135 w 914"/>
                <a:gd name="T85" fmla="*/ 2 h 517"/>
                <a:gd name="T86" fmla="*/ 141 w 914"/>
                <a:gd name="T87" fmla="*/ 2 h 517"/>
                <a:gd name="T88" fmla="*/ 147 w 914"/>
                <a:gd name="T89" fmla="*/ 2 h 517"/>
                <a:gd name="T90" fmla="*/ 152 w 914"/>
                <a:gd name="T91" fmla="*/ 1 h 517"/>
                <a:gd name="T92" fmla="*/ 162 w 914"/>
                <a:gd name="T93" fmla="*/ 0 h 517"/>
                <a:gd name="T94" fmla="*/ 171 w 914"/>
                <a:gd name="T95" fmla="*/ 1 h 517"/>
                <a:gd name="T96" fmla="*/ 180 w 914"/>
                <a:gd name="T97" fmla="*/ 1 h 517"/>
                <a:gd name="T98" fmla="*/ 189 w 914"/>
                <a:gd name="T99" fmla="*/ 2 h 517"/>
                <a:gd name="T100" fmla="*/ 197 w 914"/>
                <a:gd name="T101" fmla="*/ 4 h 517"/>
                <a:gd name="T102" fmla="*/ 205 w 914"/>
                <a:gd name="T103" fmla="*/ 6 h 517"/>
                <a:gd name="T104" fmla="*/ 213 w 914"/>
                <a:gd name="T105" fmla="*/ 10 h 517"/>
                <a:gd name="T106" fmla="*/ 220 w 914"/>
                <a:gd name="T107" fmla="*/ 15 h 5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14" h="517">
                  <a:moveTo>
                    <a:pt x="880" y="59"/>
                  </a:moveTo>
                  <a:lnTo>
                    <a:pt x="890" y="70"/>
                  </a:lnTo>
                  <a:lnTo>
                    <a:pt x="899" y="83"/>
                  </a:lnTo>
                  <a:lnTo>
                    <a:pt x="906" y="96"/>
                  </a:lnTo>
                  <a:lnTo>
                    <a:pt x="911" y="111"/>
                  </a:lnTo>
                  <a:lnTo>
                    <a:pt x="914" y="114"/>
                  </a:lnTo>
                  <a:lnTo>
                    <a:pt x="909" y="125"/>
                  </a:lnTo>
                  <a:lnTo>
                    <a:pt x="905" y="135"/>
                  </a:lnTo>
                  <a:lnTo>
                    <a:pt x="901" y="144"/>
                  </a:lnTo>
                  <a:lnTo>
                    <a:pt x="894" y="153"/>
                  </a:lnTo>
                  <a:lnTo>
                    <a:pt x="890" y="164"/>
                  </a:lnTo>
                  <a:lnTo>
                    <a:pt x="887" y="173"/>
                  </a:lnTo>
                  <a:lnTo>
                    <a:pt x="883" y="182"/>
                  </a:lnTo>
                  <a:lnTo>
                    <a:pt x="879" y="191"/>
                  </a:lnTo>
                  <a:lnTo>
                    <a:pt x="874" y="201"/>
                  </a:lnTo>
                  <a:lnTo>
                    <a:pt x="870" y="210"/>
                  </a:lnTo>
                  <a:lnTo>
                    <a:pt x="864" y="218"/>
                  </a:lnTo>
                  <a:lnTo>
                    <a:pt x="859" y="227"/>
                  </a:lnTo>
                  <a:lnTo>
                    <a:pt x="857" y="239"/>
                  </a:lnTo>
                  <a:lnTo>
                    <a:pt x="838" y="273"/>
                  </a:lnTo>
                  <a:lnTo>
                    <a:pt x="820" y="309"/>
                  </a:lnTo>
                  <a:lnTo>
                    <a:pt x="802" y="343"/>
                  </a:lnTo>
                  <a:lnTo>
                    <a:pt x="783" y="378"/>
                  </a:lnTo>
                  <a:lnTo>
                    <a:pt x="765" y="412"/>
                  </a:lnTo>
                  <a:lnTo>
                    <a:pt x="746" y="447"/>
                  </a:lnTo>
                  <a:lnTo>
                    <a:pt x="728" y="483"/>
                  </a:lnTo>
                  <a:lnTo>
                    <a:pt x="709" y="517"/>
                  </a:lnTo>
                  <a:lnTo>
                    <a:pt x="703" y="516"/>
                  </a:lnTo>
                  <a:lnTo>
                    <a:pt x="697" y="510"/>
                  </a:lnTo>
                  <a:lnTo>
                    <a:pt x="690" y="505"/>
                  </a:lnTo>
                  <a:lnTo>
                    <a:pt x="683" y="500"/>
                  </a:lnTo>
                  <a:lnTo>
                    <a:pt x="651" y="475"/>
                  </a:lnTo>
                  <a:lnTo>
                    <a:pt x="616" y="454"/>
                  </a:lnTo>
                  <a:lnTo>
                    <a:pt x="580" y="437"/>
                  </a:lnTo>
                  <a:lnTo>
                    <a:pt x="544" y="422"/>
                  </a:lnTo>
                  <a:lnTo>
                    <a:pt x="504" y="411"/>
                  </a:lnTo>
                  <a:lnTo>
                    <a:pt x="465" y="403"/>
                  </a:lnTo>
                  <a:lnTo>
                    <a:pt x="425" y="396"/>
                  </a:lnTo>
                  <a:lnTo>
                    <a:pt x="385" y="392"/>
                  </a:lnTo>
                  <a:lnTo>
                    <a:pt x="343" y="388"/>
                  </a:lnTo>
                  <a:lnTo>
                    <a:pt x="301" y="387"/>
                  </a:lnTo>
                  <a:lnTo>
                    <a:pt x="258" y="385"/>
                  </a:lnTo>
                  <a:lnTo>
                    <a:pt x="217" y="384"/>
                  </a:lnTo>
                  <a:lnTo>
                    <a:pt x="174" y="383"/>
                  </a:lnTo>
                  <a:lnTo>
                    <a:pt x="131" y="381"/>
                  </a:lnTo>
                  <a:lnTo>
                    <a:pt x="90" y="378"/>
                  </a:lnTo>
                  <a:lnTo>
                    <a:pt x="48" y="374"/>
                  </a:lnTo>
                  <a:lnTo>
                    <a:pt x="43" y="373"/>
                  </a:lnTo>
                  <a:lnTo>
                    <a:pt x="36" y="373"/>
                  </a:lnTo>
                  <a:lnTo>
                    <a:pt x="30" y="372"/>
                  </a:lnTo>
                  <a:lnTo>
                    <a:pt x="24" y="371"/>
                  </a:lnTo>
                  <a:lnTo>
                    <a:pt x="17" y="370"/>
                  </a:lnTo>
                  <a:lnTo>
                    <a:pt x="12" y="369"/>
                  </a:lnTo>
                  <a:lnTo>
                    <a:pt x="6" y="366"/>
                  </a:lnTo>
                  <a:lnTo>
                    <a:pt x="0" y="364"/>
                  </a:lnTo>
                  <a:lnTo>
                    <a:pt x="3" y="358"/>
                  </a:lnTo>
                  <a:lnTo>
                    <a:pt x="8" y="354"/>
                  </a:lnTo>
                  <a:lnTo>
                    <a:pt x="14" y="350"/>
                  </a:lnTo>
                  <a:lnTo>
                    <a:pt x="20" y="347"/>
                  </a:lnTo>
                  <a:lnTo>
                    <a:pt x="45" y="328"/>
                  </a:lnTo>
                  <a:lnTo>
                    <a:pt x="69" y="310"/>
                  </a:lnTo>
                  <a:lnTo>
                    <a:pt x="94" y="292"/>
                  </a:lnTo>
                  <a:lnTo>
                    <a:pt x="119" y="272"/>
                  </a:lnTo>
                  <a:lnTo>
                    <a:pt x="143" y="252"/>
                  </a:lnTo>
                  <a:lnTo>
                    <a:pt x="167" y="233"/>
                  </a:lnTo>
                  <a:lnTo>
                    <a:pt x="191" y="212"/>
                  </a:lnTo>
                  <a:lnTo>
                    <a:pt x="215" y="191"/>
                  </a:lnTo>
                  <a:lnTo>
                    <a:pt x="240" y="171"/>
                  </a:lnTo>
                  <a:lnTo>
                    <a:pt x="264" y="150"/>
                  </a:lnTo>
                  <a:lnTo>
                    <a:pt x="287" y="128"/>
                  </a:lnTo>
                  <a:lnTo>
                    <a:pt x="311" y="107"/>
                  </a:lnTo>
                  <a:lnTo>
                    <a:pt x="334" y="85"/>
                  </a:lnTo>
                  <a:lnTo>
                    <a:pt x="357" y="64"/>
                  </a:lnTo>
                  <a:lnTo>
                    <a:pt x="380" y="40"/>
                  </a:lnTo>
                  <a:lnTo>
                    <a:pt x="403" y="19"/>
                  </a:lnTo>
                  <a:lnTo>
                    <a:pt x="417" y="9"/>
                  </a:lnTo>
                  <a:lnTo>
                    <a:pt x="428" y="9"/>
                  </a:lnTo>
                  <a:lnTo>
                    <a:pt x="441" y="8"/>
                  </a:lnTo>
                  <a:lnTo>
                    <a:pt x="453" y="8"/>
                  </a:lnTo>
                  <a:lnTo>
                    <a:pt x="465" y="8"/>
                  </a:lnTo>
                  <a:lnTo>
                    <a:pt x="477" y="8"/>
                  </a:lnTo>
                  <a:lnTo>
                    <a:pt x="489" y="8"/>
                  </a:lnTo>
                  <a:lnTo>
                    <a:pt x="501" y="8"/>
                  </a:lnTo>
                  <a:lnTo>
                    <a:pt x="514" y="8"/>
                  </a:lnTo>
                  <a:lnTo>
                    <a:pt x="525" y="8"/>
                  </a:lnTo>
                  <a:lnTo>
                    <a:pt x="538" y="7"/>
                  </a:lnTo>
                  <a:lnTo>
                    <a:pt x="549" y="7"/>
                  </a:lnTo>
                  <a:lnTo>
                    <a:pt x="561" y="6"/>
                  </a:lnTo>
                  <a:lnTo>
                    <a:pt x="574" y="5"/>
                  </a:lnTo>
                  <a:lnTo>
                    <a:pt x="585" y="5"/>
                  </a:lnTo>
                  <a:lnTo>
                    <a:pt x="597" y="2"/>
                  </a:lnTo>
                  <a:lnTo>
                    <a:pt x="608" y="1"/>
                  </a:lnTo>
                  <a:lnTo>
                    <a:pt x="627" y="1"/>
                  </a:lnTo>
                  <a:lnTo>
                    <a:pt x="645" y="0"/>
                  </a:lnTo>
                  <a:lnTo>
                    <a:pt x="665" y="0"/>
                  </a:lnTo>
                  <a:lnTo>
                    <a:pt x="682" y="1"/>
                  </a:lnTo>
                  <a:lnTo>
                    <a:pt x="700" y="1"/>
                  </a:lnTo>
                  <a:lnTo>
                    <a:pt x="719" y="2"/>
                  </a:lnTo>
                  <a:lnTo>
                    <a:pt x="736" y="5"/>
                  </a:lnTo>
                  <a:lnTo>
                    <a:pt x="753" y="7"/>
                  </a:lnTo>
                  <a:lnTo>
                    <a:pt x="770" y="9"/>
                  </a:lnTo>
                  <a:lnTo>
                    <a:pt x="788" y="14"/>
                  </a:lnTo>
                  <a:lnTo>
                    <a:pt x="804" y="19"/>
                  </a:lnTo>
                  <a:lnTo>
                    <a:pt x="820" y="24"/>
                  </a:lnTo>
                  <a:lnTo>
                    <a:pt x="836" y="31"/>
                  </a:lnTo>
                  <a:lnTo>
                    <a:pt x="851" y="39"/>
                  </a:lnTo>
                  <a:lnTo>
                    <a:pt x="866" y="49"/>
                  </a:lnTo>
                  <a:lnTo>
                    <a:pt x="880" y="5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1" name="Freeform 113"/>
            <p:cNvSpPr>
              <a:spLocks/>
            </p:cNvSpPr>
            <p:nvPr/>
          </p:nvSpPr>
          <p:spPr bwMode="auto">
            <a:xfrm>
              <a:off x="2834" y="3701"/>
              <a:ext cx="208" cy="35"/>
            </a:xfrm>
            <a:custGeom>
              <a:avLst/>
              <a:gdLst>
                <a:gd name="T0" fmla="*/ 102 w 415"/>
                <a:gd name="T1" fmla="*/ 14 h 69"/>
                <a:gd name="T2" fmla="*/ 103 w 415"/>
                <a:gd name="T3" fmla="*/ 15 h 69"/>
                <a:gd name="T4" fmla="*/ 104 w 415"/>
                <a:gd name="T5" fmla="*/ 16 h 69"/>
                <a:gd name="T6" fmla="*/ 104 w 415"/>
                <a:gd name="T7" fmla="*/ 16 h 69"/>
                <a:gd name="T8" fmla="*/ 104 w 415"/>
                <a:gd name="T9" fmla="*/ 17 h 69"/>
                <a:gd name="T10" fmla="*/ 104 w 415"/>
                <a:gd name="T11" fmla="*/ 18 h 69"/>
                <a:gd name="T12" fmla="*/ 101 w 415"/>
                <a:gd name="T13" fmla="*/ 15 h 69"/>
                <a:gd name="T14" fmla="*/ 98 w 415"/>
                <a:gd name="T15" fmla="*/ 13 h 69"/>
                <a:gd name="T16" fmla="*/ 95 w 415"/>
                <a:gd name="T17" fmla="*/ 11 h 69"/>
                <a:gd name="T18" fmla="*/ 92 w 415"/>
                <a:gd name="T19" fmla="*/ 9 h 69"/>
                <a:gd name="T20" fmla="*/ 88 w 415"/>
                <a:gd name="T21" fmla="*/ 8 h 69"/>
                <a:gd name="T22" fmla="*/ 85 w 415"/>
                <a:gd name="T23" fmla="*/ 6 h 69"/>
                <a:gd name="T24" fmla="*/ 82 w 415"/>
                <a:gd name="T25" fmla="*/ 5 h 69"/>
                <a:gd name="T26" fmla="*/ 78 w 415"/>
                <a:gd name="T27" fmla="*/ 5 h 69"/>
                <a:gd name="T28" fmla="*/ 73 w 415"/>
                <a:gd name="T29" fmla="*/ 4 h 69"/>
                <a:gd name="T30" fmla="*/ 69 w 415"/>
                <a:gd name="T31" fmla="*/ 3 h 69"/>
                <a:gd name="T32" fmla="*/ 64 w 415"/>
                <a:gd name="T33" fmla="*/ 3 h 69"/>
                <a:gd name="T34" fmla="*/ 59 w 415"/>
                <a:gd name="T35" fmla="*/ 2 h 69"/>
                <a:gd name="T36" fmla="*/ 54 w 415"/>
                <a:gd name="T37" fmla="*/ 2 h 69"/>
                <a:gd name="T38" fmla="*/ 49 w 415"/>
                <a:gd name="T39" fmla="*/ 2 h 69"/>
                <a:gd name="T40" fmla="*/ 45 w 415"/>
                <a:gd name="T41" fmla="*/ 2 h 69"/>
                <a:gd name="T42" fmla="*/ 40 w 415"/>
                <a:gd name="T43" fmla="*/ 2 h 69"/>
                <a:gd name="T44" fmla="*/ 35 w 415"/>
                <a:gd name="T45" fmla="*/ 2 h 69"/>
                <a:gd name="T46" fmla="*/ 30 w 415"/>
                <a:gd name="T47" fmla="*/ 3 h 69"/>
                <a:gd name="T48" fmla="*/ 25 w 415"/>
                <a:gd name="T49" fmla="*/ 3 h 69"/>
                <a:gd name="T50" fmla="*/ 20 w 415"/>
                <a:gd name="T51" fmla="*/ 3 h 69"/>
                <a:gd name="T52" fmla="*/ 15 w 415"/>
                <a:gd name="T53" fmla="*/ 3 h 69"/>
                <a:gd name="T54" fmla="*/ 11 w 415"/>
                <a:gd name="T55" fmla="*/ 3 h 69"/>
                <a:gd name="T56" fmla="*/ 6 w 415"/>
                <a:gd name="T57" fmla="*/ 3 h 69"/>
                <a:gd name="T58" fmla="*/ 1 w 415"/>
                <a:gd name="T59" fmla="*/ 3 h 69"/>
                <a:gd name="T60" fmla="*/ 0 w 415"/>
                <a:gd name="T61" fmla="*/ 3 h 69"/>
                <a:gd name="T62" fmla="*/ 0 w 415"/>
                <a:gd name="T63" fmla="*/ 3 h 69"/>
                <a:gd name="T64" fmla="*/ 0 w 415"/>
                <a:gd name="T65" fmla="*/ 2 h 69"/>
                <a:gd name="T66" fmla="*/ 0 w 415"/>
                <a:gd name="T67" fmla="*/ 2 h 69"/>
                <a:gd name="T68" fmla="*/ 1 w 415"/>
                <a:gd name="T69" fmla="*/ 2 h 69"/>
                <a:gd name="T70" fmla="*/ 7 w 415"/>
                <a:gd name="T71" fmla="*/ 2 h 69"/>
                <a:gd name="T72" fmla="*/ 14 w 415"/>
                <a:gd name="T73" fmla="*/ 2 h 69"/>
                <a:gd name="T74" fmla="*/ 20 w 415"/>
                <a:gd name="T75" fmla="*/ 2 h 69"/>
                <a:gd name="T76" fmla="*/ 27 w 415"/>
                <a:gd name="T77" fmla="*/ 1 h 69"/>
                <a:gd name="T78" fmla="*/ 33 w 415"/>
                <a:gd name="T79" fmla="*/ 1 h 69"/>
                <a:gd name="T80" fmla="*/ 39 w 415"/>
                <a:gd name="T81" fmla="*/ 1 h 69"/>
                <a:gd name="T82" fmla="*/ 46 w 415"/>
                <a:gd name="T83" fmla="*/ 0 h 69"/>
                <a:gd name="T84" fmla="*/ 52 w 415"/>
                <a:gd name="T85" fmla="*/ 0 h 69"/>
                <a:gd name="T86" fmla="*/ 59 w 415"/>
                <a:gd name="T87" fmla="*/ 0 h 69"/>
                <a:gd name="T88" fmla="*/ 65 w 415"/>
                <a:gd name="T89" fmla="*/ 1 h 69"/>
                <a:gd name="T90" fmla="*/ 71 w 415"/>
                <a:gd name="T91" fmla="*/ 2 h 69"/>
                <a:gd name="T92" fmla="*/ 77 w 415"/>
                <a:gd name="T93" fmla="*/ 3 h 69"/>
                <a:gd name="T94" fmla="*/ 83 w 415"/>
                <a:gd name="T95" fmla="*/ 4 h 69"/>
                <a:gd name="T96" fmla="*/ 88 w 415"/>
                <a:gd name="T97" fmla="*/ 6 h 69"/>
                <a:gd name="T98" fmla="*/ 94 w 415"/>
                <a:gd name="T99" fmla="*/ 8 h 69"/>
                <a:gd name="T100" fmla="*/ 99 w 415"/>
                <a:gd name="T101" fmla="*/ 12 h 69"/>
                <a:gd name="T102" fmla="*/ 102 w 415"/>
                <a:gd name="T103" fmla="*/ 14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15" h="69">
                  <a:moveTo>
                    <a:pt x="408" y="55"/>
                  </a:moveTo>
                  <a:lnTo>
                    <a:pt x="410" y="58"/>
                  </a:lnTo>
                  <a:lnTo>
                    <a:pt x="413" y="61"/>
                  </a:lnTo>
                  <a:lnTo>
                    <a:pt x="414" y="63"/>
                  </a:lnTo>
                  <a:lnTo>
                    <a:pt x="415" y="67"/>
                  </a:lnTo>
                  <a:lnTo>
                    <a:pt x="413" y="69"/>
                  </a:lnTo>
                  <a:lnTo>
                    <a:pt x="401" y="60"/>
                  </a:lnTo>
                  <a:lnTo>
                    <a:pt x="390" y="51"/>
                  </a:lnTo>
                  <a:lnTo>
                    <a:pt x="377" y="43"/>
                  </a:lnTo>
                  <a:lnTo>
                    <a:pt x="366" y="36"/>
                  </a:lnTo>
                  <a:lnTo>
                    <a:pt x="352" y="29"/>
                  </a:lnTo>
                  <a:lnTo>
                    <a:pt x="339" y="24"/>
                  </a:lnTo>
                  <a:lnTo>
                    <a:pt x="325" y="20"/>
                  </a:lnTo>
                  <a:lnTo>
                    <a:pt x="311" y="17"/>
                  </a:lnTo>
                  <a:lnTo>
                    <a:pt x="292" y="14"/>
                  </a:lnTo>
                  <a:lnTo>
                    <a:pt x="273" y="11"/>
                  </a:lnTo>
                  <a:lnTo>
                    <a:pt x="254" y="9"/>
                  </a:lnTo>
                  <a:lnTo>
                    <a:pt x="235" y="8"/>
                  </a:lnTo>
                  <a:lnTo>
                    <a:pt x="216" y="8"/>
                  </a:lnTo>
                  <a:lnTo>
                    <a:pt x="196" y="7"/>
                  </a:lnTo>
                  <a:lnTo>
                    <a:pt x="177" y="7"/>
                  </a:lnTo>
                  <a:lnTo>
                    <a:pt x="157" y="8"/>
                  </a:lnTo>
                  <a:lnTo>
                    <a:pt x="138" y="8"/>
                  </a:lnTo>
                  <a:lnTo>
                    <a:pt x="118" y="9"/>
                  </a:lnTo>
                  <a:lnTo>
                    <a:pt x="100" y="9"/>
                  </a:lnTo>
                  <a:lnTo>
                    <a:pt x="80" y="10"/>
                  </a:lnTo>
                  <a:lnTo>
                    <a:pt x="60" y="10"/>
                  </a:lnTo>
                  <a:lnTo>
                    <a:pt x="41" y="10"/>
                  </a:lnTo>
                  <a:lnTo>
                    <a:pt x="2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4" y="5"/>
                  </a:lnTo>
                  <a:lnTo>
                    <a:pt x="28" y="6"/>
                  </a:lnTo>
                  <a:lnTo>
                    <a:pt x="53" y="5"/>
                  </a:lnTo>
                  <a:lnTo>
                    <a:pt x="79" y="5"/>
                  </a:lnTo>
                  <a:lnTo>
                    <a:pt x="105" y="3"/>
                  </a:lnTo>
                  <a:lnTo>
                    <a:pt x="131" y="2"/>
                  </a:lnTo>
                  <a:lnTo>
                    <a:pt x="156" y="1"/>
                  </a:lnTo>
                  <a:lnTo>
                    <a:pt x="182" y="0"/>
                  </a:lnTo>
                  <a:lnTo>
                    <a:pt x="208" y="0"/>
                  </a:lnTo>
                  <a:lnTo>
                    <a:pt x="233" y="0"/>
                  </a:lnTo>
                  <a:lnTo>
                    <a:pt x="258" y="2"/>
                  </a:lnTo>
                  <a:lnTo>
                    <a:pt x="283" y="5"/>
                  </a:lnTo>
                  <a:lnTo>
                    <a:pt x="307" y="9"/>
                  </a:lnTo>
                  <a:lnTo>
                    <a:pt x="330" y="15"/>
                  </a:lnTo>
                  <a:lnTo>
                    <a:pt x="352" y="23"/>
                  </a:lnTo>
                  <a:lnTo>
                    <a:pt x="374" y="32"/>
                  </a:lnTo>
                  <a:lnTo>
                    <a:pt x="394" y="45"/>
                  </a:lnTo>
                  <a:lnTo>
                    <a:pt x="408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2" name="Freeform 114"/>
            <p:cNvSpPr>
              <a:spLocks/>
            </p:cNvSpPr>
            <p:nvPr/>
          </p:nvSpPr>
          <p:spPr bwMode="auto">
            <a:xfrm>
              <a:off x="2981" y="3707"/>
              <a:ext cx="455" cy="226"/>
            </a:xfrm>
            <a:custGeom>
              <a:avLst/>
              <a:gdLst>
                <a:gd name="T0" fmla="*/ 184 w 911"/>
                <a:gd name="T1" fmla="*/ 2 h 453"/>
                <a:gd name="T2" fmla="*/ 185 w 911"/>
                <a:gd name="T3" fmla="*/ 6 h 453"/>
                <a:gd name="T4" fmla="*/ 187 w 911"/>
                <a:gd name="T5" fmla="*/ 11 h 453"/>
                <a:gd name="T6" fmla="*/ 189 w 911"/>
                <a:gd name="T7" fmla="*/ 16 h 453"/>
                <a:gd name="T8" fmla="*/ 191 w 911"/>
                <a:gd name="T9" fmla="*/ 22 h 453"/>
                <a:gd name="T10" fmla="*/ 193 w 911"/>
                <a:gd name="T11" fmla="*/ 28 h 453"/>
                <a:gd name="T12" fmla="*/ 198 w 911"/>
                <a:gd name="T13" fmla="*/ 39 h 453"/>
                <a:gd name="T14" fmla="*/ 205 w 911"/>
                <a:gd name="T15" fmla="*/ 54 h 453"/>
                <a:gd name="T16" fmla="*/ 213 w 911"/>
                <a:gd name="T17" fmla="*/ 70 h 453"/>
                <a:gd name="T18" fmla="*/ 222 w 911"/>
                <a:gd name="T19" fmla="*/ 85 h 453"/>
                <a:gd name="T20" fmla="*/ 227 w 911"/>
                <a:gd name="T21" fmla="*/ 95 h 453"/>
                <a:gd name="T22" fmla="*/ 214 w 911"/>
                <a:gd name="T23" fmla="*/ 98 h 453"/>
                <a:gd name="T24" fmla="*/ 201 w 911"/>
                <a:gd name="T25" fmla="*/ 100 h 453"/>
                <a:gd name="T26" fmla="*/ 187 w 911"/>
                <a:gd name="T27" fmla="*/ 102 h 453"/>
                <a:gd name="T28" fmla="*/ 173 w 911"/>
                <a:gd name="T29" fmla="*/ 103 h 453"/>
                <a:gd name="T30" fmla="*/ 159 w 911"/>
                <a:gd name="T31" fmla="*/ 103 h 453"/>
                <a:gd name="T32" fmla="*/ 145 w 911"/>
                <a:gd name="T33" fmla="*/ 103 h 453"/>
                <a:gd name="T34" fmla="*/ 131 w 911"/>
                <a:gd name="T35" fmla="*/ 101 h 453"/>
                <a:gd name="T36" fmla="*/ 118 w 911"/>
                <a:gd name="T37" fmla="*/ 99 h 453"/>
                <a:gd name="T38" fmla="*/ 107 w 911"/>
                <a:gd name="T39" fmla="*/ 96 h 453"/>
                <a:gd name="T40" fmla="*/ 96 w 911"/>
                <a:gd name="T41" fmla="*/ 94 h 453"/>
                <a:gd name="T42" fmla="*/ 85 w 911"/>
                <a:gd name="T43" fmla="*/ 93 h 453"/>
                <a:gd name="T44" fmla="*/ 73 w 911"/>
                <a:gd name="T45" fmla="*/ 92 h 453"/>
                <a:gd name="T46" fmla="*/ 61 w 911"/>
                <a:gd name="T47" fmla="*/ 92 h 453"/>
                <a:gd name="T48" fmla="*/ 50 w 911"/>
                <a:gd name="T49" fmla="*/ 93 h 453"/>
                <a:gd name="T50" fmla="*/ 38 w 911"/>
                <a:gd name="T51" fmla="*/ 95 h 453"/>
                <a:gd name="T52" fmla="*/ 28 w 911"/>
                <a:gd name="T53" fmla="*/ 98 h 453"/>
                <a:gd name="T54" fmla="*/ 20 w 911"/>
                <a:gd name="T55" fmla="*/ 101 h 453"/>
                <a:gd name="T56" fmla="*/ 13 w 911"/>
                <a:gd name="T57" fmla="*/ 104 h 453"/>
                <a:gd name="T58" fmla="*/ 6 w 911"/>
                <a:gd name="T59" fmla="*/ 108 h 453"/>
                <a:gd name="T60" fmla="*/ 0 w 911"/>
                <a:gd name="T61" fmla="*/ 113 h 453"/>
                <a:gd name="T62" fmla="*/ 5 w 911"/>
                <a:gd name="T63" fmla="*/ 103 h 453"/>
                <a:gd name="T64" fmla="*/ 11 w 911"/>
                <a:gd name="T65" fmla="*/ 92 h 453"/>
                <a:gd name="T66" fmla="*/ 16 w 911"/>
                <a:gd name="T67" fmla="*/ 82 h 453"/>
                <a:gd name="T68" fmla="*/ 21 w 911"/>
                <a:gd name="T69" fmla="*/ 71 h 453"/>
                <a:gd name="T70" fmla="*/ 28 w 911"/>
                <a:gd name="T71" fmla="*/ 57 h 453"/>
                <a:gd name="T72" fmla="*/ 35 w 911"/>
                <a:gd name="T73" fmla="*/ 44 h 453"/>
                <a:gd name="T74" fmla="*/ 42 w 911"/>
                <a:gd name="T75" fmla="*/ 30 h 453"/>
                <a:gd name="T76" fmla="*/ 49 w 911"/>
                <a:gd name="T77" fmla="*/ 16 h 453"/>
                <a:gd name="T78" fmla="*/ 57 w 911"/>
                <a:gd name="T79" fmla="*/ 8 h 453"/>
                <a:gd name="T80" fmla="*/ 68 w 911"/>
                <a:gd name="T81" fmla="*/ 3 h 453"/>
                <a:gd name="T82" fmla="*/ 79 w 911"/>
                <a:gd name="T83" fmla="*/ 1 h 453"/>
                <a:gd name="T84" fmla="*/ 91 w 911"/>
                <a:gd name="T85" fmla="*/ 0 h 453"/>
                <a:gd name="T86" fmla="*/ 102 w 911"/>
                <a:gd name="T87" fmla="*/ 0 h 453"/>
                <a:gd name="T88" fmla="*/ 114 w 911"/>
                <a:gd name="T89" fmla="*/ 1 h 453"/>
                <a:gd name="T90" fmla="*/ 125 w 911"/>
                <a:gd name="T91" fmla="*/ 2 h 453"/>
                <a:gd name="T92" fmla="*/ 137 w 911"/>
                <a:gd name="T93" fmla="*/ 3 h 453"/>
                <a:gd name="T94" fmla="*/ 148 w 911"/>
                <a:gd name="T95" fmla="*/ 3 h 453"/>
                <a:gd name="T96" fmla="*/ 160 w 911"/>
                <a:gd name="T97" fmla="*/ 4 h 453"/>
                <a:gd name="T98" fmla="*/ 171 w 911"/>
                <a:gd name="T99" fmla="*/ 3 h 453"/>
                <a:gd name="T100" fmla="*/ 182 w 911"/>
                <a:gd name="T101" fmla="*/ 1 h 4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11" h="453">
                  <a:moveTo>
                    <a:pt x="731" y="4"/>
                  </a:moveTo>
                  <a:lnTo>
                    <a:pt x="736" y="10"/>
                  </a:lnTo>
                  <a:lnTo>
                    <a:pt x="738" y="18"/>
                  </a:lnTo>
                  <a:lnTo>
                    <a:pt x="740" y="26"/>
                  </a:lnTo>
                  <a:lnTo>
                    <a:pt x="744" y="34"/>
                  </a:lnTo>
                  <a:lnTo>
                    <a:pt x="749" y="45"/>
                  </a:lnTo>
                  <a:lnTo>
                    <a:pt x="753" y="56"/>
                  </a:lnTo>
                  <a:lnTo>
                    <a:pt x="757" y="67"/>
                  </a:lnTo>
                  <a:lnTo>
                    <a:pt x="761" y="79"/>
                  </a:lnTo>
                  <a:lnTo>
                    <a:pt x="766" y="90"/>
                  </a:lnTo>
                  <a:lnTo>
                    <a:pt x="770" y="102"/>
                  </a:lnTo>
                  <a:lnTo>
                    <a:pt x="775" y="112"/>
                  </a:lnTo>
                  <a:lnTo>
                    <a:pt x="781" y="124"/>
                  </a:lnTo>
                  <a:lnTo>
                    <a:pt x="793" y="156"/>
                  </a:lnTo>
                  <a:lnTo>
                    <a:pt x="806" y="188"/>
                  </a:lnTo>
                  <a:lnTo>
                    <a:pt x="821" y="219"/>
                  </a:lnTo>
                  <a:lnTo>
                    <a:pt x="837" y="250"/>
                  </a:lnTo>
                  <a:lnTo>
                    <a:pt x="853" y="281"/>
                  </a:lnTo>
                  <a:lnTo>
                    <a:pt x="871" y="311"/>
                  </a:lnTo>
                  <a:lnTo>
                    <a:pt x="889" y="341"/>
                  </a:lnTo>
                  <a:lnTo>
                    <a:pt x="907" y="371"/>
                  </a:lnTo>
                  <a:lnTo>
                    <a:pt x="911" y="381"/>
                  </a:lnTo>
                  <a:lnTo>
                    <a:pt x="886" y="386"/>
                  </a:lnTo>
                  <a:lnTo>
                    <a:pt x="859" y="392"/>
                  </a:lnTo>
                  <a:lnTo>
                    <a:pt x="833" y="397"/>
                  </a:lnTo>
                  <a:lnTo>
                    <a:pt x="805" y="401"/>
                  </a:lnTo>
                  <a:lnTo>
                    <a:pt x="778" y="405"/>
                  </a:lnTo>
                  <a:lnTo>
                    <a:pt x="751" y="408"/>
                  </a:lnTo>
                  <a:lnTo>
                    <a:pt x="722" y="410"/>
                  </a:lnTo>
                  <a:lnTo>
                    <a:pt x="694" y="413"/>
                  </a:lnTo>
                  <a:lnTo>
                    <a:pt x="666" y="413"/>
                  </a:lnTo>
                  <a:lnTo>
                    <a:pt x="638" y="414"/>
                  </a:lnTo>
                  <a:lnTo>
                    <a:pt x="610" y="413"/>
                  </a:lnTo>
                  <a:lnTo>
                    <a:pt x="582" y="412"/>
                  </a:lnTo>
                  <a:lnTo>
                    <a:pt x="554" y="409"/>
                  </a:lnTo>
                  <a:lnTo>
                    <a:pt x="527" y="406"/>
                  </a:lnTo>
                  <a:lnTo>
                    <a:pt x="500" y="401"/>
                  </a:lnTo>
                  <a:lnTo>
                    <a:pt x="473" y="397"/>
                  </a:lnTo>
                  <a:lnTo>
                    <a:pt x="453" y="392"/>
                  </a:lnTo>
                  <a:lnTo>
                    <a:pt x="431" y="387"/>
                  </a:lnTo>
                  <a:lnTo>
                    <a:pt x="409" y="383"/>
                  </a:lnTo>
                  <a:lnTo>
                    <a:pt x="386" y="379"/>
                  </a:lnTo>
                  <a:lnTo>
                    <a:pt x="363" y="376"/>
                  </a:lnTo>
                  <a:lnTo>
                    <a:pt x="340" y="374"/>
                  </a:lnTo>
                  <a:lnTo>
                    <a:pt x="317" y="371"/>
                  </a:lnTo>
                  <a:lnTo>
                    <a:pt x="294" y="370"/>
                  </a:lnTo>
                  <a:lnTo>
                    <a:pt x="269" y="370"/>
                  </a:lnTo>
                  <a:lnTo>
                    <a:pt x="246" y="371"/>
                  </a:lnTo>
                  <a:lnTo>
                    <a:pt x="223" y="372"/>
                  </a:lnTo>
                  <a:lnTo>
                    <a:pt x="200" y="375"/>
                  </a:lnTo>
                  <a:lnTo>
                    <a:pt x="177" y="377"/>
                  </a:lnTo>
                  <a:lnTo>
                    <a:pt x="155" y="382"/>
                  </a:lnTo>
                  <a:lnTo>
                    <a:pt x="134" y="386"/>
                  </a:lnTo>
                  <a:lnTo>
                    <a:pt x="113" y="393"/>
                  </a:lnTo>
                  <a:lnTo>
                    <a:pt x="98" y="398"/>
                  </a:lnTo>
                  <a:lnTo>
                    <a:pt x="83" y="404"/>
                  </a:lnTo>
                  <a:lnTo>
                    <a:pt x="68" y="410"/>
                  </a:lnTo>
                  <a:lnTo>
                    <a:pt x="54" y="417"/>
                  </a:lnTo>
                  <a:lnTo>
                    <a:pt x="40" y="425"/>
                  </a:lnTo>
                  <a:lnTo>
                    <a:pt x="26" y="435"/>
                  </a:lnTo>
                  <a:lnTo>
                    <a:pt x="13" y="444"/>
                  </a:lnTo>
                  <a:lnTo>
                    <a:pt x="0" y="453"/>
                  </a:lnTo>
                  <a:lnTo>
                    <a:pt x="10" y="432"/>
                  </a:lnTo>
                  <a:lnTo>
                    <a:pt x="21" y="412"/>
                  </a:lnTo>
                  <a:lnTo>
                    <a:pt x="32" y="391"/>
                  </a:lnTo>
                  <a:lnTo>
                    <a:pt x="44" y="370"/>
                  </a:lnTo>
                  <a:lnTo>
                    <a:pt x="55" y="349"/>
                  </a:lnTo>
                  <a:lnTo>
                    <a:pt x="66" y="329"/>
                  </a:lnTo>
                  <a:lnTo>
                    <a:pt x="76" y="307"/>
                  </a:lnTo>
                  <a:lnTo>
                    <a:pt x="86" y="286"/>
                  </a:lnTo>
                  <a:lnTo>
                    <a:pt x="100" y="258"/>
                  </a:lnTo>
                  <a:lnTo>
                    <a:pt x="113" y="231"/>
                  </a:lnTo>
                  <a:lnTo>
                    <a:pt x="127" y="203"/>
                  </a:lnTo>
                  <a:lnTo>
                    <a:pt x="141" y="176"/>
                  </a:lnTo>
                  <a:lnTo>
                    <a:pt x="154" y="148"/>
                  </a:lnTo>
                  <a:lnTo>
                    <a:pt x="168" y="120"/>
                  </a:lnTo>
                  <a:lnTo>
                    <a:pt x="182" y="94"/>
                  </a:lnTo>
                  <a:lnTo>
                    <a:pt x="196" y="66"/>
                  </a:lnTo>
                  <a:lnTo>
                    <a:pt x="212" y="48"/>
                  </a:lnTo>
                  <a:lnTo>
                    <a:pt x="230" y="34"/>
                  </a:lnTo>
                  <a:lnTo>
                    <a:pt x="250" y="22"/>
                  </a:lnTo>
                  <a:lnTo>
                    <a:pt x="272" y="14"/>
                  </a:lnTo>
                  <a:lnTo>
                    <a:pt x="295" y="9"/>
                  </a:lnTo>
                  <a:lnTo>
                    <a:pt x="318" y="5"/>
                  </a:lnTo>
                  <a:lnTo>
                    <a:pt x="341" y="3"/>
                  </a:lnTo>
                  <a:lnTo>
                    <a:pt x="365" y="0"/>
                  </a:lnTo>
                  <a:lnTo>
                    <a:pt x="388" y="0"/>
                  </a:lnTo>
                  <a:lnTo>
                    <a:pt x="411" y="2"/>
                  </a:lnTo>
                  <a:lnTo>
                    <a:pt x="434" y="3"/>
                  </a:lnTo>
                  <a:lnTo>
                    <a:pt x="457" y="4"/>
                  </a:lnTo>
                  <a:lnTo>
                    <a:pt x="480" y="6"/>
                  </a:lnTo>
                  <a:lnTo>
                    <a:pt x="503" y="9"/>
                  </a:lnTo>
                  <a:lnTo>
                    <a:pt x="527" y="11"/>
                  </a:lnTo>
                  <a:lnTo>
                    <a:pt x="550" y="13"/>
                  </a:lnTo>
                  <a:lnTo>
                    <a:pt x="572" y="14"/>
                  </a:lnTo>
                  <a:lnTo>
                    <a:pt x="595" y="15"/>
                  </a:lnTo>
                  <a:lnTo>
                    <a:pt x="618" y="17"/>
                  </a:lnTo>
                  <a:lnTo>
                    <a:pt x="641" y="17"/>
                  </a:lnTo>
                  <a:lnTo>
                    <a:pt x="664" y="15"/>
                  </a:lnTo>
                  <a:lnTo>
                    <a:pt x="686" y="13"/>
                  </a:lnTo>
                  <a:lnTo>
                    <a:pt x="709" y="9"/>
                  </a:lnTo>
                  <a:lnTo>
                    <a:pt x="731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3" name="Freeform 115"/>
            <p:cNvSpPr>
              <a:spLocks/>
            </p:cNvSpPr>
            <p:nvPr/>
          </p:nvSpPr>
          <p:spPr bwMode="auto">
            <a:xfrm>
              <a:off x="2824" y="3712"/>
              <a:ext cx="212" cy="32"/>
            </a:xfrm>
            <a:custGeom>
              <a:avLst/>
              <a:gdLst>
                <a:gd name="T0" fmla="*/ 82 w 423"/>
                <a:gd name="T1" fmla="*/ 2 h 63"/>
                <a:gd name="T2" fmla="*/ 84 w 423"/>
                <a:gd name="T3" fmla="*/ 3 h 63"/>
                <a:gd name="T4" fmla="*/ 88 w 423"/>
                <a:gd name="T5" fmla="*/ 4 h 63"/>
                <a:gd name="T6" fmla="*/ 94 w 423"/>
                <a:gd name="T7" fmla="*/ 7 h 63"/>
                <a:gd name="T8" fmla="*/ 99 w 423"/>
                <a:gd name="T9" fmla="*/ 10 h 63"/>
                <a:gd name="T10" fmla="*/ 104 w 423"/>
                <a:gd name="T11" fmla="*/ 14 h 63"/>
                <a:gd name="T12" fmla="*/ 105 w 423"/>
                <a:gd name="T13" fmla="*/ 16 h 63"/>
                <a:gd name="T14" fmla="*/ 99 w 423"/>
                <a:gd name="T15" fmla="*/ 12 h 63"/>
                <a:gd name="T16" fmla="*/ 93 w 423"/>
                <a:gd name="T17" fmla="*/ 9 h 63"/>
                <a:gd name="T18" fmla="*/ 86 w 423"/>
                <a:gd name="T19" fmla="*/ 6 h 63"/>
                <a:gd name="T20" fmla="*/ 80 w 423"/>
                <a:gd name="T21" fmla="*/ 3 h 63"/>
                <a:gd name="T22" fmla="*/ 71 w 423"/>
                <a:gd name="T23" fmla="*/ 2 h 63"/>
                <a:gd name="T24" fmla="*/ 63 w 423"/>
                <a:gd name="T25" fmla="*/ 2 h 63"/>
                <a:gd name="T26" fmla="*/ 54 w 423"/>
                <a:gd name="T27" fmla="*/ 2 h 63"/>
                <a:gd name="T28" fmla="*/ 45 w 423"/>
                <a:gd name="T29" fmla="*/ 2 h 63"/>
                <a:gd name="T30" fmla="*/ 36 w 423"/>
                <a:gd name="T31" fmla="*/ 2 h 63"/>
                <a:gd name="T32" fmla="*/ 27 w 423"/>
                <a:gd name="T33" fmla="*/ 3 h 63"/>
                <a:gd name="T34" fmla="*/ 19 w 423"/>
                <a:gd name="T35" fmla="*/ 3 h 63"/>
                <a:gd name="T36" fmla="*/ 10 w 423"/>
                <a:gd name="T37" fmla="*/ 4 h 63"/>
                <a:gd name="T38" fmla="*/ 8 w 423"/>
                <a:gd name="T39" fmla="*/ 4 h 63"/>
                <a:gd name="T40" fmla="*/ 5 w 423"/>
                <a:gd name="T41" fmla="*/ 3 h 63"/>
                <a:gd name="T42" fmla="*/ 3 w 423"/>
                <a:gd name="T43" fmla="*/ 3 h 63"/>
                <a:gd name="T44" fmla="*/ 0 w 423"/>
                <a:gd name="T45" fmla="*/ 2 h 63"/>
                <a:gd name="T46" fmla="*/ 1 w 423"/>
                <a:gd name="T47" fmla="*/ 1 h 63"/>
                <a:gd name="T48" fmla="*/ 2 w 423"/>
                <a:gd name="T49" fmla="*/ 1 h 63"/>
                <a:gd name="T50" fmla="*/ 12 w 423"/>
                <a:gd name="T51" fmla="*/ 2 h 63"/>
                <a:gd name="T52" fmla="*/ 22 w 423"/>
                <a:gd name="T53" fmla="*/ 2 h 63"/>
                <a:gd name="T54" fmla="*/ 31 w 423"/>
                <a:gd name="T55" fmla="*/ 1 h 63"/>
                <a:gd name="T56" fmla="*/ 42 w 423"/>
                <a:gd name="T57" fmla="*/ 1 h 63"/>
                <a:gd name="T58" fmla="*/ 51 w 423"/>
                <a:gd name="T59" fmla="*/ 0 h 63"/>
                <a:gd name="T60" fmla="*/ 61 w 423"/>
                <a:gd name="T61" fmla="*/ 0 h 63"/>
                <a:gd name="T62" fmla="*/ 71 w 423"/>
                <a:gd name="T63" fmla="*/ 1 h 63"/>
                <a:gd name="T64" fmla="*/ 81 w 423"/>
                <a:gd name="T65" fmla="*/ 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3" h="63">
                  <a:moveTo>
                    <a:pt x="322" y="7"/>
                  </a:moveTo>
                  <a:lnTo>
                    <a:pt x="327" y="7"/>
                  </a:lnTo>
                  <a:lnTo>
                    <a:pt x="330" y="8"/>
                  </a:lnTo>
                  <a:lnTo>
                    <a:pt x="335" y="10"/>
                  </a:lnTo>
                  <a:lnTo>
                    <a:pt x="338" y="11"/>
                  </a:lnTo>
                  <a:lnTo>
                    <a:pt x="350" y="16"/>
                  </a:lnTo>
                  <a:lnTo>
                    <a:pt x="362" y="21"/>
                  </a:lnTo>
                  <a:lnTo>
                    <a:pt x="373" y="25"/>
                  </a:lnTo>
                  <a:lnTo>
                    <a:pt x="383" y="31"/>
                  </a:lnTo>
                  <a:lnTo>
                    <a:pt x="394" y="37"/>
                  </a:lnTo>
                  <a:lnTo>
                    <a:pt x="404" y="44"/>
                  </a:lnTo>
                  <a:lnTo>
                    <a:pt x="413" y="53"/>
                  </a:lnTo>
                  <a:lnTo>
                    <a:pt x="423" y="62"/>
                  </a:lnTo>
                  <a:lnTo>
                    <a:pt x="420" y="63"/>
                  </a:lnTo>
                  <a:lnTo>
                    <a:pt x="409" y="54"/>
                  </a:lnTo>
                  <a:lnTo>
                    <a:pt x="396" y="47"/>
                  </a:lnTo>
                  <a:lnTo>
                    <a:pt x="383" y="39"/>
                  </a:lnTo>
                  <a:lnTo>
                    <a:pt x="371" y="33"/>
                  </a:lnTo>
                  <a:lnTo>
                    <a:pt x="358" y="28"/>
                  </a:lnTo>
                  <a:lnTo>
                    <a:pt x="344" y="22"/>
                  </a:lnTo>
                  <a:lnTo>
                    <a:pt x="332" y="16"/>
                  </a:lnTo>
                  <a:lnTo>
                    <a:pt x="318" y="11"/>
                  </a:lnTo>
                  <a:lnTo>
                    <a:pt x="300" y="9"/>
                  </a:lnTo>
                  <a:lnTo>
                    <a:pt x="283" y="8"/>
                  </a:lnTo>
                  <a:lnTo>
                    <a:pt x="266" y="7"/>
                  </a:lnTo>
                  <a:lnTo>
                    <a:pt x="249" y="6"/>
                  </a:lnTo>
                  <a:lnTo>
                    <a:pt x="231" y="6"/>
                  </a:lnTo>
                  <a:lnTo>
                    <a:pt x="214" y="6"/>
                  </a:lnTo>
                  <a:lnTo>
                    <a:pt x="197" y="6"/>
                  </a:lnTo>
                  <a:lnTo>
                    <a:pt x="178" y="6"/>
                  </a:lnTo>
                  <a:lnTo>
                    <a:pt x="161" y="7"/>
                  </a:lnTo>
                  <a:lnTo>
                    <a:pt x="144" y="7"/>
                  </a:lnTo>
                  <a:lnTo>
                    <a:pt x="127" y="8"/>
                  </a:lnTo>
                  <a:lnTo>
                    <a:pt x="108" y="9"/>
                  </a:lnTo>
                  <a:lnTo>
                    <a:pt x="91" y="10"/>
                  </a:lnTo>
                  <a:lnTo>
                    <a:pt x="74" y="10"/>
                  </a:lnTo>
                  <a:lnTo>
                    <a:pt x="56" y="11"/>
                  </a:lnTo>
                  <a:lnTo>
                    <a:pt x="39" y="13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4" y="11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9" y="9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5" y="3"/>
                  </a:lnTo>
                  <a:lnTo>
                    <a:pt x="45" y="5"/>
                  </a:lnTo>
                  <a:lnTo>
                    <a:pt x="64" y="5"/>
                  </a:lnTo>
                  <a:lnTo>
                    <a:pt x="85" y="5"/>
                  </a:lnTo>
                  <a:lnTo>
                    <a:pt x="105" y="3"/>
                  </a:lnTo>
                  <a:lnTo>
                    <a:pt x="124" y="3"/>
                  </a:lnTo>
                  <a:lnTo>
                    <a:pt x="145" y="2"/>
                  </a:lnTo>
                  <a:lnTo>
                    <a:pt x="165" y="1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0"/>
                  </a:lnTo>
                  <a:lnTo>
                    <a:pt x="264" y="0"/>
                  </a:lnTo>
                  <a:lnTo>
                    <a:pt x="283" y="2"/>
                  </a:lnTo>
                  <a:lnTo>
                    <a:pt x="303" y="3"/>
                  </a:lnTo>
                  <a:lnTo>
                    <a:pt x="32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" name="Freeform 116"/>
            <p:cNvSpPr>
              <a:spLocks/>
            </p:cNvSpPr>
            <p:nvPr/>
          </p:nvSpPr>
          <p:spPr bwMode="auto">
            <a:xfrm>
              <a:off x="2816" y="3723"/>
              <a:ext cx="215" cy="29"/>
            </a:xfrm>
            <a:custGeom>
              <a:avLst/>
              <a:gdLst>
                <a:gd name="T0" fmla="*/ 108 w 429"/>
                <a:gd name="T1" fmla="*/ 14 h 58"/>
                <a:gd name="T2" fmla="*/ 108 w 429"/>
                <a:gd name="T3" fmla="*/ 15 h 58"/>
                <a:gd name="T4" fmla="*/ 107 w 429"/>
                <a:gd name="T5" fmla="*/ 15 h 58"/>
                <a:gd name="T6" fmla="*/ 101 w 429"/>
                <a:gd name="T7" fmla="*/ 11 h 58"/>
                <a:gd name="T8" fmla="*/ 95 w 429"/>
                <a:gd name="T9" fmla="*/ 8 h 58"/>
                <a:gd name="T10" fmla="*/ 89 w 429"/>
                <a:gd name="T11" fmla="*/ 6 h 58"/>
                <a:gd name="T12" fmla="*/ 83 w 429"/>
                <a:gd name="T13" fmla="*/ 5 h 58"/>
                <a:gd name="T14" fmla="*/ 76 w 429"/>
                <a:gd name="T15" fmla="*/ 3 h 58"/>
                <a:gd name="T16" fmla="*/ 69 w 429"/>
                <a:gd name="T17" fmla="*/ 3 h 58"/>
                <a:gd name="T18" fmla="*/ 62 w 429"/>
                <a:gd name="T19" fmla="*/ 2 h 58"/>
                <a:gd name="T20" fmla="*/ 56 w 429"/>
                <a:gd name="T21" fmla="*/ 2 h 58"/>
                <a:gd name="T22" fmla="*/ 49 w 429"/>
                <a:gd name="T23" fmla="*/ 2 h 58"/>
                <a:gd name="T24" fmla="*/ 41 w 429"/>
                <a:gd name="T25" fmla="*/ 2 h 58"/>
                <a:gd name="T26" fmla="*/ 35 w 429"/>
                <a:gd name="T27" fmla="*/ 3 h 58"/>
                <a:gd name="T28" fmla="*/ 28 w 429"/>
                <a:gd name="T29" fmla="*/ 3 h 58"/>
                <a:gd name="T30" fmla="*/ 20 w 429"/>
                <a:gd name="T31" fmla="*/ 3 h 58"/>
                <a:gd name="T32" fmla="*/ 14 w 429"/>
                <a:gd name="T33" fmla="*/ 2 h 58"/>
                <a:gd name="T34" fmla="*/ 7 w 429"/>
                <a:gd name="T35" fmla="*/ 2 h 58"/>
                <a:gd name="T36" fmla="*/ 0 w 429"/>
                <a:gd name="T37" fmla="*/ 1 h 58"/>
                <a:gd name="T38" fmla="*/ 1 w 429"/>
                <a:gd name="T39" fmla="*/ 0 h 58"/>
                <a:gd name="T40" fmla="*/ 8 w 429"/>
                <a:gd name="T41" fmla="*/ 1 h 58"/>
                <a:gd name="T42" fmla="*/ 15 w 429"/>
                <a:gd name="T43" fmla="*/ 1 h 58"/>
                <a:gd name="T44" fmla="*/ 22 w 429"/>
                <a:gd name="T45" fmla="*/ 1 h 58"/>
                <a:gd name="T46" fmla="*/ 29 w 429"/>
                <a:gd name="T47" fmla="*/ 1 h 58"/>
                <a:gd name="T48" fmla="*/ 36 w 429"/>
                <a:gd name="T49" fmla="*/ 1 h 58"/>
                <a:gd name="T50" fmla="*/ 43 w 429"/>
                <a:gd name="T51" fmla="*/ 1 h 58"/>
                <a:gd name="T52" fmla="*/ 50 w 429"/>
                <a:gd name="T53" fmla="*/ 0 h 58"/>
                <a:gd name="T54" fmla="*/ 57 w 429"/>
                <a:gd name="T55" fmla="*/ 0 h 58"/>
                <a:gd name="T56" fmla="*/ 64 w 429"/>
                <a:gd name="T57" fmla="*/ 1 h 58"/>
                <a:gd name="T58" fmla="*/ 71 w 429"/>
                <a:gd name="T59" fmla="*/ 1 h 58"/>
                <a:gd name="T60" fmla="*/ 77 w 429"/>
                <a:gd name="T61" fmla="*/ 2 h 58"/>
                <a:gd name="T62" fmla="*/ 84 w 429"/>
                <a:gd name="T63" fmla="*/ 3 h 58"/>
                <a:gd name="T64" fmla="*/ 90 w 429"/>
                <a:gd name="T65" fmla="*/ 5 h 58"/>
                <a:gd name="T66" fmla="*/ 96 w 429"/>
                <a:gd name="T67" fmla="*/ 7 h 58"/>
                <a:gd name="T68" fmla="*/ 102 w 429"/>
                <a:gd name="T69" fmla="*/ 11 h 58"/>
                <a:gd name="T70" fmla="*/ 108 w 429"/>
                <a:gd name="T71" fmla="*/ 14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9" h="58">
                  <a:moveTo>
                    <a:pt x="429" y="56"/>
                  </a:moveTo>
                  <a:lnTo>
                    <a:pt x="429" y="58"/>
                  </a:lnTo>
                  <a:lnTo>
                    <a:pt x="425" y="58"/>
                  </a:lnTo>
                  <a:lnTo>
                    <a:pt x="403" y="43"/>
                  </a:lnTo>
                  <a:lnTo>
                    <a:pt x="379" y="32"/>
                  </a:lnTo>
                  <a:lnTo>
                    <a:pt x="354" y="24"/>
                  </a:lnTo>
                  <a:lnTo>
                    <a:pt x="329" y="17"/>
                  </a:lnTo>
                  <a:lnTo>
                    <a:pt x="303" y="12"/>
                  </a:lnTo>
                  <a:lnTo>
                    <a:pt x="276" y="9"/>
                  </a:lnTo>
                  <a:lnTo>
                    <a:pt x="248" y="8"/>
                  </a:lnTo>
                  <a:lnTo>
                    <a:pt x="221" y="7"/>
                  </a:lnTo>
                  <a:lnTo>
                    <a:pt x="193" y="8"/>
                  </a:lnTo>
                  <a:lnTo>
                    <a:pt x="164" y="8"/>
                  </a:lnTo>
                  <a:lnTo>
                    <a:pt x="137" y="9"/>
                  </a:lnTo>
                  <a:lnTo>
                    <a:pt x="109" y="9"/>
                  </a:lnTo>
                  <a:lnTo>
                    <a:pt x="80" y="9"/>
                  </a:lnTo>
                  <a:lnTo>
                    <a:pt x="53" y="8"/>
                  </a:lnTo>
                  <a:lnTo>
                    <a:pt x="26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31" y="2"/>
                  </a:lnTo>
                  <a:lnTo>
                    <a:pt x="58" y="3"/>
                  </a:lnTo>
                  <a:lnTo>
                    <a:pt x="87" y="3"/>
                  </a:lnTo>
                  <a:lnTo>
                    <a:pt x="115" y="2"/>
                  </a:lnTo>
                  <a:lnTo>
                    <a:pt x="142" y="2"/>
                  </a:lnTo>
                  <a:lnTo>
                    <a:pt x="171" y="1"/>
                  </a:lnTo>
                  <a:lnTo>
                    <a:pt x="199" y="0"/>
                  </a:lnTo>
                  <a:lnTo>
                    <a:pt x="228" y="0"/>
                  </a:lnTo>
                  <a:lnTo>
                    <a:pt x="254" y="1"/>
                  </a:lnTo>
                  <a:lnTo>
                    <a:pt x="282" y="3"/>
                  </a:lnTo>
                  <a:lnTo>
                    <a:pt x="308" y="7"/>
                  </a:lnTo>
                  <a:lnTo>
                    <a:pt x="335" y="12"/>
                  </a:lnTo>
                  <a:lnTo>
                    <a:pt x="359" y="19"/>
                  </a:lnTo>
                  <a:lnTo>
                    <a:pt x="384" y="28"/>
                  </a:lnTo>
                  <a:lnTo>
                    <a:pt x="407" y="41"/>
                  </a:lnTo>
                  <a:lnTo>
                    <a:pt x="429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5" name="Freeform 117"/>
            <p:cNvSpPr>
              <a:spLocks/>
            </p:cNvSpPr>
            <p:nvPr/>
          </p:nvSpPr>
          <p:spPr bwMode="auto">
            <a:xfrm>
              <a:off x="3101" y="3728"/>
              <a:ext cx="226" cy="17"/>
            </a:xfrm>
            <a:custGeom>
              <a:avLst/>
              <a:gdLst>
                <a:gd name="T0" fmla="*/ 111 w 451"/>
                <a:gd name="T1" fmla="*/ 2 h 35"/>
                <a:gd name="T2" fmla="*/ 112 w 451"/>
                <a:gd name="T3" fmla="*/ 2 h 35"/>
                <a:gd name="T4" fmla="*/ 112 w 451"/>
                <a:gd name="T5" fmla="*/ 2 h 35"/>
                <a:gd name="T6" fmla="*/ 113 w 451"/>
                <a:gd name="T7" fmla="*/ 2 h 35"/>
                <a:gd name="T8" fmla="*/ 113 w 451"/>
                <a:gd name="T9" fmla="*/ 3 h 35"/>
                <a:gd name="T10" fmla="*/ 113 w 451"/>
                <a:gd name="T11" fmla="*/ 4 h 35"/>
                <a:gd name="T12" fmla="*/ 109 w 451"/>
                <a:gd name="T13" fmla="*/ 4 h 35"/>
                <a:gd name="T14" fmla="*/ 104 w 451"/>
                <a:gd name="T15" fmla="*/ 4 h 35"/>
                <a:gd name="T16" fmla="*/ 99 w 451"/>
                <a:gd name="T17" fmla="*/ 5 h 35"/>
                <a:gd name="T18" fmla="*/ 94 w 451"/>
                <a:gd name="T19" fmla="*/ 5 h 35"/>
                <a:gd name="T20" fmla="*/ 90 w 451"/>
                <a:gd name="T21" fmla="*/ 5 h 35"/>
                <a:gd name="T22" fmla="*/ 85 w 451"/>
                <a:gd name="T23" fmla="*/ 5 h 35"/>
                <a:gd name="T24" fmla="*/ 80 w 451"/>
                <a:gd name="T25" fmla="*/ 5 h 35"/>
                <a:gd name="T26" fmla="*/ 75 w 451"/>
                <a:gd name="T27" fmla="*/ 4 h 35"/>
                <a:gd name="T28" fmla="*/ 71 w 451"/>
                <a:gd name="T29" fmla="*/ 4 h 35"/>
                <a:gd name="T30" fmla="*/ 66 w 451"/>
                <a:gd name="T31" fmla="*/ 4 h 35"/>
                <a:gd name="T32" fmla="*/ 62 w 451"/>
                <a:gd name="T33" fmla="*/ 3 h 35"/>
                <a:gd name="T34" fmla="*/ 57 w 451"/>
                <a:gd name="T35" fmla="*/ 3 h 35"/>
                <a:gd name="T36" fmla="*/ 52 w 451"/>
                <a:gd name="T37" fmla="*/ 3 h 35"/>
                <a:gd name="T38" fmla="*/ 48 w 451"/>
                <a:gd name="T39" fmla="*/ 2 h 35"/>
                <a:gd name="T40" fmla="*/ 43 w 451"/>
                <a:gd name="T41" fmla="*/ 2 h 35"/>
                <a:gd name="T42" fmla="*/ 39 w 451"/>
                <a:gd name="T43" fmla="*/ 1 h 35"/>
                <a:gd name="T44" fmla="*/ 34 w 451"/>
                <a:gd name="T45" fmla="*/ 1 h 35"/>
                <a:gd name="T46" fmla="*/ 29 w 451"/>
                <a:gd name="T47" fmla="*/ 2 h 35"/>
                <a:gd name="T48" fmla="*/ 24 w 451"/>
                <a:gd name="T49" fmla="*/ 3 h 35"/>
                <a:gd name="T50" fmla="*/ 19 w 451"/>
                <a:gd name="T51" fmla="*/ 3 h 35"/>
                <a:gd name="T52" fmla="*/ 14 w 451"/>
                <a:gd name="T53" fmla="*/ 4 h 35"/>
                <a:gd name="T54" fmla="*/ 10 w 451"/>
                <a:gd name="T55" fmla="*/ 5 h 35"/>
                <a:gd name="T56" fmla="*/ 5 w 451"/>
                <a:gd name="T57" fmla="*/ 7 h 35"/>
                <a:gd name="T58" fmla="*/ 0 w 451"/>
                <a:gd name="T59" fmla="*/ 8 h 35"/>
                <a:gd name="T60" fmla="*/ 1 w 451"/>
                <a:gd name="T61" fmla="*/ 7 h 35"/>
                <a:gd name="T62" fmla="*/ 2 w 451"/>
                <a:gd name="T63" fmla="*/ 6 h 35"/>
                <a:gd name="T64" fmla="*/ 4 w 451"/>
                <a:gd name="T65" fmla="*/ 5 h 35"/>
                <a:gd name="T66" fmla="*/ 5 w 451"/>
                <a:gd name="T67" fmla="*/ 5 h 35"/>
                <a:gd name="T68" fmla="*/ 7 w 451"/>
                <a:gd name="T69" fmla="*/ 4 h 35"/>
                <a:gd name="T70" fmla="*/ 9 w 451"/>
                <a:gd name="T71" fmla="*/ 4 h 35"/>
                <a:gd name="T72" fmla="*/ 11 w 451"/>
                <a:gd name="T73" fmla="*/ 4 h 35"/>
                <a:gd name="T74" fmla="*/ 12 w 451"/>
                <a:gd name="T75" fmla="*/ 3 h 35"/>
                <a:gd name="T76" fmla="*/ 16 w 451"/>
                <a:gd name="T77" fmla="*/ 2 h 35"/>
                <a:gd name="T78" fmla="*/ 20 w 451"/>
                <a:gd name="T79" fmla="*/ 1 h 35"/>
                <a:gd name="T80" fmla="*/ 24 w 451"/>
                <a:gd name="T81" fmla="*/ 0 h 35"/>
                <a:gd name="T82" fmla="*/ 29 w 451"/>
                <a:gd name="T83" fmla="*/ 0 h 35"/>
                <a:gd name="T84" fmla="*/ 33 w 451"/>
                <a:gd name="T85" fmla="*/ 0 h 35"/>
                <a:gd name="T86" fmla="*/ 37 w 451"/>
                <a:gd name="T87" fmla="*/ 0 h 35"/>
                <a:gd name="T88" fmla="*/ 41 w 451"/>
                <a:gd name="T89" fmla="*/ 0 h 35"/>
                <a:gd name="T90" fmla="*/ 45 w 451"/>
                <a:gd name="T91" fmla="*/ 0 h 35"/>
                <a:gd name="T92" fmla="*/ 50 w 451"/>
                <a:gd name="T93" fmla="*/ 0 h 35"/>
                <a:gd name="T94" fmla="*/ 54 w 451"/>
                <a:gd name="T95" fmla="*/ 1 h 35"/>
                <a:gd name="T96" fmla="*/ 58 w 451"/>
                <a:gd name="T97" fmla="*/ 1 h 35"/>
                <a:gd name="T98" fmla="*/ 62 w 451"/>
                <a:gd name="T99" fmla="*/ 1 h 35"/>
                <a:gd name="T100" fmla="*/ 66 w 451"/>
                <a:gd name="T101" fmla="*/ 2 h 35"/>
                <a:gd name="T102" fmla="*/ 71 w 451"/>
                <a:gd name="T103" fmla="*/ 2 h 35"/>
                <a:gd name="T104" fmla="*/ 75 w 451"/>
                <a:gd name="T105" fmla="*/ 3 h 35"/>
                <a:gd name="T106" fmla="*/ 79 w 451"/>
                <a:gd name="T107" fmla="*/ 3 h 35"/>
                <a:gd name="T108" fmla="*/ 83 w 451"/>
                <a:gd name="T109" fmla="*/ 3 h 35"/>
                <a:gd name="T110" fmla="*/ 87 w 451"/>
                <a:gd name="T111" fmla="*/ 3 h 35"/>
                <a:gd name="T112" fmla="*/ 91 w 451"/>
                <a:gd name="T113" fmla="*/ 3 h 35"/>
                <a:gd name="T114" fmla="*/ 95 w 451"/>
                <a:gd name="T115" fmla="*/ 3 h 35"/>
                <a:gd name="T116" fmla="*/ 99 w 451"/>
                <a:gd name="T117" fmla="*/ 3 h 35"/>
                <a:gd name="T118" fmla="*/ 103 w 451"/>
                <a:gd name="T119" fmla="*/ 2 h 35"/>
                <a:gd name="T120" fmla="*/ 107 w 451"/>
                <a:gd name="T121" fmla="*/ 2 h 35"/>
                <a:gd name="T122" fmla="*/ 111 w 451"/>
                <a:gd name="T123" fmla="*/ 2 h 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51" h="35">
                  <a:moveTo>
                    <a:pt x="444" y="9"/>
                  </a:moveTo>
                  <a:lnTo>
                    <a:pt x="447" y="9"/>
                  </a:lnTo>
                  <a:lnTo>
                    <a:pt x="448" y="9"/>
                  </a:lnTo>
                  <a:lnTo>
                    <a:pt x="450" y="10"/>
                  </a:lnTo>
                  <a:lnTo>
                    <a:pt x="451" y="13"/>
                  </a:lnTo>
                  <a:lnTo>
                    <a:pt x="451" y="16"/>
                  </a:lnTo>
                  <a:lnTo>
                    <a:pt x="433" y="17"/>
                  </a:lnTo>
                  <a:lnTo>
                    <a:pt x="413" y="18"/>
                  </a:lnTo>
                  <a:lnTo>
                    <a:pt x="395" y="20"/>
                  </a:lnTo>
                  <a:lnTo>
                    <a:pt x="375" y="20"/>
                  </a:lnTo>
                  <a:lnTo>
                    <a:pt x="357" y="20"/>
                  </a:lnTo>
                  <a:lnTo>
                    <a:pt x="338" y="20"/>
                  </a:lnTo>
                  <a:lnTo>
                    <a:pt x="319" y="20"/>
                  </a:lnTo>
                  <a:lnTo>
                    <a:pt x="300" y="18"/>
                  </a:lnTo>
                  <a:lnTo>
                    <a:pt x="282" y="17"/>
                  </a:lnTo>
                  <a:lnTo>
                    <a:pt x="263" y="17"/>
                  </a:lnTo>
                  <a:lnTo>
                    <a:pt x="245" y="15"/>
                  </a:lnTo>
                  <a:lnTo>
                    <a:pt x="227" y="14"/>
                  </a:lnTo>
                  <a:lnTo>
                    <a:pt x="208" y="13"/>
                  </a:lnTo>
                  <a:lnTo>
                    <a:pt x="190" y="10"/>
                  </a:lnTo>
                  <a:lnTo>
                    <a:pt x="172" y="8"/>
                  </a:lnTo>
                  <a:lnTo>
                    <a:pt x="154" y="6"/>
                  </a:lnTo>
                  <a:lnTo>
                    <a:pt x="133" y="7"/>
                  </a:lnTo>
                  <a:lnTo>
                    <a:pt x="114" y="9"/>
                  </a:lnTo>
                  <a:lnTo>
                    <a:pt x="94" y="12"/>
                  </a:lnTo>
                  <a:lnTo>
                    <a:pt x="75" y="15"/>
                  </a:lnTo>
                  <a:lnTo>
                    <a:pt x="55" y="18"/>
                  </a:lnTo>
                  <a:lnTo>
                    <a:pt x="37" y="23"/>
                  </a:lnTo>
                  <a:lnTo>
                    <a:pt x="18" y="28"/>
                  </a:lnTo>
                  <a:lnTo>
                    <a:pt x="0" y="35"/>
                  </a:lnTo>
                  <a:lnTo>
                    <a:pt x="3" y="28"/>
                  </a:lnTo>
                  <a:lnTo>
                    <a:pt x="8" y="24"/>
                  </a:lnTo>
                  <a:lnTo>
                    <a:pt x="14" y="21"/>
                  </a:lnTo>
                  <a:lnTo>
                    <a:pt x="20" y="20"/>
                  </a:lnTo>
                  <a:lnTo>
                    <a:pt x="28" y="18"/>
                  </a:lnTo>
                  <a:lnTo>
                    <a:pt x="35" y="17"/>
                  </a:lnTo>
                  <a:lnTo>
                    <a:pt x="42" y="16"/>
                  </a:lnTo>
                  <a:lnTo>
                    <a:pt x="48" y="13"/>
                  </a:lnTo>
                  <a:lnTo>
                    <a:pt x="64" y="8"/>
                  </a:lnTo>
                  <a:lnTo>
                    <a:pt x="80" y="5"/>
                  </a:lnTo>
                  <a:lnTo>
                    <a:pt x="96" y="2"/>
                  </a:lnTo>
                  <a:lnTo>
                    <a:pt x="113" y="1"/>
                  </a:lnTo>
                  <a:lnTo>
                    <a:pt x="130" y="0"/>
                  </a:lnTo>
                  <a:lnTo>
                    <a:pt x="146" y="0"/>
                  </a:lnTo>
                  <a:lnTo>
                    <a:pt x="163" y="0"/>
                  </a:lnTo>
                  <a:lnTo>
                    <a:pt x="179" y="0"/>
                  </a:lnTo>
                  <a:lnTo>
                    <a:pt x="197" y="1"/>
                  </a:lnTo>
                  <a:lnTo>
                    <a:pt x="214" y="4"/>
                  </a:lnTo>
                  <a:lnTo>
                    <a:pt x="230" y="5"/>
                  </a:lnTo>
                  <a:lnTo>
                    <a:pt x="247" y="7"/>
                  </a:lnTo>
                  <a:lnTo>
                    <a:pt x="263" y="8"/>
                  </a:lnTo>
                  <a:lnTo>
                    <a:pt x="281" y="10"/>
                  </a:lnTo>
                  <a:lnTo>
                    <a:pt x="297" y="12"/>
                  </a:lnTo>
                  <a:lnTo>
                    <a:pt x="313" y="13"/>
                  </a:lnTo>
                  <a:lnTo>
                    <a:pt x="330" y="13"/>
                  </a:lnTo>
                  <a:lnTo>
                    <a:pt x="346" y="14"/>
                  </a:lnTo>
                  <a:lnTo>
                    <a:pt x="364" y="13"/>
                  </a:lnTo>
                  <a:lnTo>
                    <a:pt x="380" y="13"/>
                  </a:lnTo>
                  <a:lnTo>
                    <a:pt x="396" y="12"/>
                  </a:lnTo>
                  <a:lnTo>
                    <a:pt x="412" y="10"/>
                  </a:lnTo>
                  <a:lnTo>
                    <a:pt x="428" y="9"/>
                  </a:lnTo>
                  <a:lnTo>
                    <a:pt x="444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6" name="Freeform 118"/>
            <p:cNvSpPr>
              <a:spLocks/>
            </p:cNvSpPr>
            <p:nvPr/>
          </p:nvSpPr>
          <p:spPr bwMode="auto">
            <a:xfrm>
              <a:off x="2807" y="3732"/>
              <a:ext cx="217" cy="31"/>
            </a:xfrm>
            <a:custGeom>
              <a:avLst/>
              <a:gdLst>
                <a:gd name="T0" fmla="*/ 47 w 436"/>
                <a:gd name="T1" fmla="*/ 2 h 62"/>
                <a:gd name="T2" fmla="*/ 51 w 436"/>
                <a:gd name="T3" fmla="*/ 2 h 62"/>
                <a:gd name="T4" fmla="*/ 55 w 436"/>
                <a:gd name="T5" fmla="*/ 2 h 62"/>
                <a:gd name="T6" fmla="*/ 59 w 436"/>
                <a:gd name="T7" fmla="*/ 2 h 62"/>
                <a:gd name="T8" fmla="*/ 63 w 436"/>
                <a:gd name="T9" fmla="*/ 3 h 62"/>
                <a:gd name="T10" fmla="*/ 67 w 436"/>
                <a:gd name="T11" fmla="*/ 3 h 62"/>
                <a:gd name="T12" fmla="*/ 72 w 436"/>
                <a:gd name="T13" fmla="*/ 3 h 62"/>
                <a:gd name="T14" fmla="*/ 76 w 436"/>
                <a:gd name="T15" fmla="*/ 4 h 62"/>
                <a:gd name="T16" fmla="*/ 80 w 436"/>
                <a:gd name="T17" fmla="*/ 4 h 62"/>
                <a:gd name="T18" fmla="*/ 83 w 436"/>
                <a:gd name="T19" fmla="*/ 5 h 62"/>
                <a:gd name="T20" fmla="*/ 88 w 436"/>
                <a:gd name="T21" fmla="*/ 6 h 62"/>
                <a:gd name="T22" fmla="*/ 91 w 436"/>
                <a:gd name="T23" fmla="*/ 6 h 62"/>
                <a:gd name="T24" fmla="*/ 95 w 436"/>
                <a:gd name="T25" fmla="*/ 8 h 62"/>
                <a:gd name="T26" fmla="*/ 98 w 436"/>
                <a:gd name="T27" fmla="*/ 9 h 62"/>
                <a:gd name="T28" fmla="*/ 102 w 436"/>
                <a:gd name="T29" fmla="*/ 11 h 62"/>
                <a:gd name="T30" fmla="*/ 105 w 436"/>
                <a:gd name="T31" fmla="*/ 13 h 62"/>
                <a:gd name="T32" fmla="*/ 108 w 436"/>
                <a:gd name="T33" fmla="*/ 15 h 62"/>
                <a:gd name="T34" fmla="*/ 108 w 436"/>
                <a:gd name="T35" fmla="*/ 15 h 62"/>
                <a:gd name="T36" fmla="*/ 108 w 436"/>
                <a:gd name="T37" fmla="*/ 16 h 62"/>
                <a:gd name="T38" fmla="*/ 108 w 436"/>
                <a:gd name="T39" fmla="*/ 16 h 62"/>
                <a:gd name="T40" fmla="*/ 108 w 436"/>
                <a:gd name="T41" fmla="*/ 16 h 62"/>
                <a:gd name="T42" fmla="*/ 104 w 436"/>
                <a:gd name="T43" fmla="*/ 14 h 62"/>
                <a:gd name="T44" fmla="*/ 100 w 436"/>
                <a:gd name="T45" fmla="*/ 12 h 62"/>
                <a:gd name="T46" fmla="*/ 96 w 436"/>
                <a:gd name="T47" fmla="*/ 10 h 62"/>
                <a:gd name="T48" fmla="*/ 92 w 436"/>
                <a:gd name="T49" fmla="*/ 9 h 62"/>
                <a:gd name="T50" fmla="*/ 88 w 436"/>
                <a:gd name="T51" fmla="*/ 8 h 62"/>
                <a:gd name="T52" fmla="*/ 83 w 436"/>
                <a:gd name="T53" fmla="*/ 6 h 62"/>
                <a:gd name="T54" fmla="*/ 79 w 436"/>
                <a:gd name="T55" fmla="*/ 6 h 62"/>
                <a:gd name="T56" fmla="*/ 74 w 436"/>
                <a:gd name="T57" fmla="*/ 5 h 62"/>
                <a:gd name="T58" fmla="*/ 70 w 436"/>
                <a:gd name="T59" fmla="*/ 4 h 62"/>
                <a:gd name="T60" fmla="*/ 65 w 436"/>
                <a:gd name="T61" fmla="*/ 4 h 62"/>
                <a:gd name="T62" fmla="*/ 60 w 436"/>
                <a:gd name="T63" fmla="*/ 4 h 62"/>
                <a:gd name="T64" fmla="*/ 55 w 436"/>
                <a:gd name="T65" fmla="*/ 4 h 62"/>
                <a:gd name="T66" fmla="*/ 51 w 436"/>
                <a:gd name="T67" fmla="*/ 4 h 62"/>
                <a:gd name="T68" fmla="*/ 46 w 436"/>
                <a:gd name="T69" fmla="*/ 4 h 62"/>
                <a:gd name="T70" fmla="*/ 41 w 436"/>
                <a:gd name="T71" fmla="*/ 4 h 62"/>
                <a:gd name="T72" fmla="*/ 37 w 436"/>
                <a:gd name="T73" fmla="*/ 4 h 62"/>
                <a:gd name="T74" fmla="*/ 32 w 436"/>
                <a:gd name="T75" fmla="*/ 4 h 62"/>
                <a:gd name="T76" fmla="*/ 27 w 436"/>
                <a:gd name="T77" fmla="*/ 4 h 62"/>
                <a:gd name="T78" fmla="*/ 23 w 436"/>
                <a:gd name="T79" fmla="*/ 3 h 62"/>
                <a:gd name="T80" fmla="*/ 18 w 436"/>
                <a:gd name="T81" fmla="*/ 3 h 62"/>
                <a:gd name="T82" fmla="*/ 13 w 436"/>
                <a:gd name="T83" fmla="*/ 3 h 62"/>
                <a:gd name="T84" fmla="*/ 9 w 436"/>
                <a:gd name="T85" fmla="*/ 3 h 62"/>
                <a:gd name="T86" fmla="*/ 4 w 436"/>
                <a:gd name="T87" fmla="*/ 2 h 62"/>
                <a:gd name="T88" fmla="*/ 0 w 436"/>
                <a:gd name="T89" fmla="*/ 1 h 62"/>
                <a:gd name="T90" fmla="*/ 1 w 436"/>
                <a:gd name="T91" fmla="*/ 0 h 62"/>
                <a:gd name="T92" fmla="*/ 3 w 436"/>
                <a:gd name="T93" fmla="*/ 0 h 62"/>
                <a:gd name="T94" fmla="*/ 6 w 436"/>
                <a:gd name="T95" fmla="*/ 0 h 62"/>
                <a:gd name="T96" fmla="*/ 9 w 436"/>
                <a:gd name="T97" fmla="*/ 1 h 62"/>
                <a:gd name="T98" fmla="*/ 12 w 436"/>
                <a:gd name="T99" fmla="*/ 1 h 62"/>
                <a:gd name="T100" fmla="*/ 15 w 436"/>
                <a:gd name="T101" fmla="*/ 1 h 62"/>
                <a:gd name="T102" fmla="*/ 18 w 436"/>
                <a:gd name="T103" fmla="*/ 1 h 62"/>
                <a:gd name="T104" fmla="*/ 21 w 436"/>
                <a:gd name="T105" fmla="*/ 2 h 62"/>
                <a:gd name="T106" fmla="*/ 24 w 436"/>
                <a:gd name="T107" fmla="*/ 2 h 62"/>
                <a:gd name="T108" fmla="*/ 27 w 436"/>
                <a:gd name="T109" fmla="*/ 2 h 62"/>
                <a:gd name="T110" fmla="*/ 30 w 436"/>
                <a:gd name="T111" fmla="*/ 2 h 62"/>
                <a:gd name="T112" fmla="*/ 33 w 436"/>
                <a:gd name="T113" fmla="*/ 2 h 62"/>
                <a:gd name="T114" fmla="*/ 35 w 436"/>
                <a:gd name="T115" fmla="*/ 2 h 62"/>
                <a:gd name="T116" fmla="*/ 38 w 436"/>
                <a:gd name="T117" fmla="*/ 2 h 62"/>
                <a:gd name="T118" fmla="*/ 41 w 436"/>
                <a:gd name="T119" fmla="*/ 2 h 62"/>
                <a:gd name="T120" fmla="*/ 44 w 436"/>
                <a:gd name="T121" fmla="*/ 2 h 62"/>
                <a:gd name="T122" fmla="*/ 47 w 436"/>
                <a:gd name="T123" fmla="*/ 2 h 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" h="62">
                  <a:moveTo>
                    <a:pt x="190" y="5"/>
                  </a:moveTo>
                  <a:lnTo>
                    <a:pt x="206" y="6"/>
                  </a:lnTo>
                  <a:lnTo>
                    <a:pt x="222" y="7"/>
                  </a:lnTo>
                  <a:lnTo>
                    <a:pt x="240" y="8"/>
                  </a:lnTo>
                  <a:lnTo>
                    <a:pt x="256" y="9"/>
                  </a:lnTo>
                  <a:lnTo>
                    <a:pt x="272" y="10"/>
                  </a:lnTo>
                  <a:lnTo>
                    <a:pt x="289" y="12"/>
                  </a:lnTo>
                  <a:lnTo>
                    <a:pt x="305" y="13"/>
                  </a:lnTo>
                  <a:lnTo>
                    <a:pt x="322" y="15"/>
                  </a:lnTo>
                  <a:lnTo>
                    <a:pt x="336" y="17"/>
                  </a:lnTo>
                  <a:lnTo>
                    <a:pt x="353" y="21"/>
                  </a:lnTo>
                  <a:lnTo>
                    <a:pt x="368" y="24"/>
                  </a:lnTo>
                  <a:lnTo>
                    <a:pt x="383" y="29"/>
                  </a:lnTo>
                  <a:lnTo>
                    <a:pt x="396" y="35"/>
                  </a:lnTo>
                  <a:lnTo>
                    <a:pt x="410" y="42"/>
                  </a:lnTo>
                  <a:lnTo>
                    <a:pt x="423" y="51"/>
                  </a:lnTo>
                  <a:lnTo>
                    <a:pt x="436" y="60"/>
                  </a:lnTo>
                  <a:lnTo>
                    <a:pt x="436" y="61"/>
                  </a:lnTo>
                  <a:lnTo>
                    <a:pt x="436" y="62"/>
                  </a:lnTo>
                  <a:lnTo>
                    <a:pt x="434" y="62"/>
                  </a:lnTo>
                  <a:lnTo>
                    <a:pt x="419" y="53"/>
                  </a:lnTo>
                  <a:lnTo>
                    <a:pt x="403" y="46"/>
                  </a:lnTo>
                  <a:lnTo>
                    <a:pt x="387" y="39"/>
                  </a:lnTo>
                  <a:lnTo>
                    <a:pt x="370" y="34"/>
                  </a:lnTo>
                  <a:lnTo>
                    <a:pt x="353" y="29"/>
                  </a:lnTo>
                  <a:lnTo>
                    <a:pt x="335" y="24"/>
                  </a:lnTo>
                  <a:lnTo>
                    <a:pt x="317" y="21"/>
                  </a:lnTo>
                  <a:lnTo>
                    <a:pt x="300" y="19"/>
                  </a:lnTo>
                  <a:lnTo>
                    <a:pt x="281" y="16"/>
                  </a:lnTo>
                  <a:lnTo>
                    <a:pt x="262" y="15"/>
                  </a:lnTo>
                  <a:lnTo>
                    <a:pt x="243" y="14"/>
                  </a:lnTo>
                  <a:lnTo>
                    <a:pt x="224" y="14"/>
                  </a:lnTo>
                  <a:lnTo>
                    <a:pt x="205" y="14"/>
                  </a:lnTo>
                  <a:lnTo>
                    <a:pt x="186" y="14"/>
                  </a:lnTo>
                  <a:lnTo>
                    <a:pt x="167" y="14"/>
                  </a:lnTo>
                  <a:lnTo>
                    <a:pt x="148" y="14"/>
                  </a:lnTo>
                  <a:lnTo>
                    <a:pt x="129" y="13"/>
                  </a:lnTo>
                  <a:lnTo>
                    <a:pt x="111" y="13"/>
                  </a:lnTo>
                  <a:lnTo>
                    <a:pt x="92" y="12"/>
                  </a:lnTo>
                  <a:lnTo>
                    <a:pt x="74" y="12"/>
                  </a:lnTo>
                  <a:lnTo>
                    <a:pt x="54" y="10"/>
                  </a:lnTo>
                  <a:lnTo>
                    <a:pt x="36" y="9"/>
                  </a:lnTo>
                  <a:lnTo>
                    <a:pt x="17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15" y="0"/>
                  </a:lnTo>
                  <a:lnTo>
                    <a:pt x="27" y="0"/>
                  </a:lnTo>
                  <a:lnTo>
                    <a:pt x="38" y="1"/>
                  </a:lnTo>
                  <a:lnTo>
                    <a:pt x="50" y="2"/>
                  </a:lnTo>
                  <a:lnTo>
                    <a:pt x="61" y="2"/>
                  </a:lnTo>
                  <a:lnTo>
                    <a:pt x="73" y="4"/>
                  </a:lnTo>
                  <a:lnTo>
                    <a:pt x="85" y="5"/>
                  </a:lnTo>
                  <a:lnTo>
                    <a:pt x="97" y="6"/>
                  </a:lnTo>
                  <a:lnTo>
                    <a:pt x="108" y="6"/>
                  </a:lnTo>
                  <a:lnTo>
                    <a:pt x="120" y="7"/>
                  </a:lnTo>
                  <a:lnTo>
                    <a:pt x="132" y="7"/>
                  </a:lnTo>
                  <a:lnTo>
                    <a:pt x="143" y="7"/>
                  </a:lnTo>
                  <a:lnTo>
                    <a:pt x="155" y="7"/>
                  </a:lnTo>
                  <a:lnTo>
                    <a:pt x="166" y="7"/>
                  </a:lnTo>
                  <a:lnTo>
                    <a:pt x="179" y="6"/>
                  </a:lnTo>
                  <a:lnTo>
                    <a:pt x="19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7" name="Freeform 119"/>
            <p:cNvSpPr>
              <a:spLocks/>
            </p:cNvSpPr>
            <p:nvPr/>
          </p:nvSpPr>
          <p:spPr bwMode="auto">
            <a:xfrm>
              <a:off x="3095" y="3737"/>
              <a:ext cx="235" cy="19"/>
            </a:xfrm>
            <a:custGeom>
              <a:avLst/>
              <a:gdLst>
                <a:gd name="T0" fmla="*/ 91 w 470"/>
                <a:gd name="T1" fmla="*/ 3 h 39"/>
                <a:gd name="T2" fmla="*/ 99 w 470"/>
                <a:gd name="T3" fmla="*/ 3 h 39"/>
                <a:gd name="T4" fmla="*/ 106 w 470"/>
                <a:gd name="T5" fmla="*/ 3 h 39"/>
                <a:gd name="T6" fmla="*/ 114 w 470"/>
                <a:gd name="T7" fmla="*/ 3 h 39"/>
                <a:gd name="T8" fmla="*/ 118 w 470"/>
                <a:gd name="T9" fmla="*/ 5 h 39"/>
                <a:gd name="T10" fmla="*/ 111 w 470"/>
                <a:gd name="T11" fmla="*/ 5 h 39"/>
                <a:gd name="T12" fmla="*/ 103 w 470"/>
                <a:gd name="T13" fmla="*/ 6 h 39"/>
                <a:gd name="T14" fmla="*/ 96 w 470"/>
                <a:gd name="T15" fmla="*/ 6 h 39"/>
                <a:gd name="T16" fmla="*/ 89 w 470"/>
                <a:gd name="T17" fmla="*/ 6 h 39"/>
                <a:gd name="T18" fmla="*/ 81 w 470"/>
                <a:gd name="T19" fmla="*/ 5 h 39"/>
                <a:gd name="T20" fmla="*/ 74 w 470"/>
                <a:gd name="T21" fmla="*/ 5 h 39"/>
                <a:gd name="T22" fmla="*/ 67 w 470"/>
                <a:gd name="T23" fmla="*/ 4 h 39"/>
                <a:gd name="T24" fmla="*/ 60 w 470"/>
                <a:gd name="T25" fmla="*/ 3 h 39"/>
                <a:gd name="T26" fmla="*/ 54 w 470"/>
                <a:gd name="T27" fmla="*/ 2 h 39"/>
                <a:gd name="T28" fmla="*/ 49 w 470"/>
                <a:gd name="T29" fmla="*/ 2 h 39"/>
                <a:gd name="T30" fmla="*/ 43 w 470"/>
                <a:gd name="T31" fmla="*/ 2 h 39"/>
                <a:gd name="T32" fmla="*/ 38 w 470"/>
                <a:gd name="T33" fmla="*/ 2 h 39"/>
                <a:gd name="T34" fmla="*/ 28 w 470"/>
                <a:gd name="T35" fmla="*/ 2 h 39"/>
                <a:gd name="T36" fmla="*/ 19 w 470"/>
                <a:gd name="T37" fmla="*/ 4 h 39"/>
                <a:gd name="T38" fmla="*/ 9 w 470"/>
                <a:gd name="T39" fmla="*/ 7 h 39"/>
                <a:gd name="T40" fmla="*/ 0 w 470"/>
                <a:gd name="T41" fmla="*/ 9 h 39"/>
                <a:gd name="T42" fmla="*/ 2 w 470"/>
                <a:gd name="T43" fmla="*/ 8 h 39"/>
                <a:gd name="T44" fmla="*/ 5 w 470"/>
                <a:gd name="T45" fmla="*/ 7 h 39"/>
                <a:gd name="T46" fmla="*/ 8 w 470"/>
                <a:gd name="T47" fmla="*/ 6 h 39"/>
                <a:gd name="T48" fmla="*/ 10 w 470"/>
                <a:gd name="T49" fmla="*/ 5 h 39"/>
                <a:gd name="T50" fmla="*/ 19 w 470"/>
                <a:gd name="T51" fmla="*/ 2 h 39"/>
                <a:gd name="T52" fmla="*/ 29 w 470"/>
                <a:gd name="T53" fmla="*/ 1 h 39"/>
                <a:gd name="T54" fmla="*/ 38 w 470"/>
                <a:gd name="T55" fmla="*/ 0 h 39"/>
                <a:gd name="T56" fmla="*/ 48 w 470"/>
                <a:gd name="T57" fmla="*/ 0 h 39"/>
                <a:gd name="T58" fmla="*/ 58 w 470"/>
                <a:gd name="T59" fmla="*/ 1 h 39"/>
                <a:gd name="T60" fmla="*/ 67 w 470"/>
                <a:gd name="T61" fmla="*/ 1 h 39"/>
                <a:gd name="T62" fmla="*/ 77 w 470"/>
                <a:gd name="T63" fmla="*/ 2 h 39"/>
                <a:gd name="T64" fmla="*/ 87 w 470"/>
                <a:gd name="T65" fmla="*/ 3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70" h="39">
                  <a:moveTo>
                    <a:pt x="345" y="14"/>
                  </a:moveTo>
                  <a:lnTo>
                    <a:pt x="361" y="15"/>
                  </a:lnTo>
                  <a:lnTo>
                    <a:pt x="377" y="15"/>
                  </a:lnTo>
                  <a:lnTo>
                    <a:pt x="393" y="14"/>
                  </a:lnTo>
                  <a:lnTo>
                    <a:pt x="408" y="14"/>
                  </a:lnTo>
                  <a:lnTo>
                    <a:pt x="424" y="14"/>
                  </a:lnTo>
                  <a:lnTo>
                    <a:pt x="439" y="14"/>
                  </a:lnTo>
                  <a:lnTo>
                    <a:pt x="454" y="15"/>
                  </a:lnTo>
                  <a:lnTo>
                    <a:pt x="470" y="18"/>
                  </a:lnTo>
                  <a:lnTo>
                    <a:pt x="470" y="21"/>
                  </a:lnTo>
                  <a:lnTo>
                    <a:pt x="456" y="22"/>
                  </a:lnTo>
                  <a:lnTo>
                    <a:pt x="441" y="22"/>
                  </a:lnTo>
                  <a:lnTo>
                    <a:pt x="426" y="24"/>
                  </a:lnTo>
                  <a:lnTo>
                    <a:pt x="411" y="24"/>
                  </a:lnTo>
                  <a:lnTo>
                    <a:pt x="397" y="24"/>
                  </a:lnTo>
                  <a:lnTo>
                    <a:pt x="383" y="24"/>
                  </a:lnTo>
                  <a:lnTo>
                    <a:pt x="368" y="24"/>
                  </a:lnTo>
                  <a:lnTo>
                    <a:pt x="353" y="24"/>
                  </a:lnTo>
                  <a:lnTo>
                    <a:pt x="338" y="24"/>
                  </a:lnTo>
                  <a:lnTo>
                    <a:pt x="323" y="22"/>
                  </a:lnTo>
                  <a:lnTo>
                    <a:pt x="308" y="21"/>
                  </a:lnTo>
                  <a:lnTo>
                    <a:pt x="294" y="20"/>
                  </a:lnTo>
                  <a:lnTo>
                    <a:pt x="279" y="19"/>
                  </a:lnTo>
                  <a:lnTo>
                    <a:pt x="265" y="18"/>
                  </a:lnTo>
                  <a:lnTo>
                    <a:pt x="251" y="15"/>
                  </a:lnTo>
                  <a:lnTo>
                    <a:pt x="237" y="13"/>
                  </a:lnTo>
                  <a:lnTo>
                    <a:pt x="227" y="12"/>
                  </a:lnTo>
                  <a:lnTo>
                    <a:pt x="216" y="11"/>
                  </a:lnTo>
                  <a:lnTo>
                    <a:pt x="204" y="10"/>
                  </a:lnTo>
                  <a:lnTo>
                    <a:pt x="194" y="10"/>
                  </a:lnTo>
                  <a:lnTo>
                    <a:pt x="182" y="11"/>
                  </a:lnTo>
                  <a:lnTo>
                    <a:pt x="171" y="11"/>
                  </a:lnTo>
                  <a:lnTo>
                    <a:pt x="159" y="10"/>
                  </a:lnTo>
                  <a:lnTo>
                    <a:pt x="149" y="10"/>
                  </a:lnTo>
                  <a:lnTo>
                    <a:pt x="129" y="10"/>
                  </a:lnTo>
                  <a:lnTo>
                    <a:pt x="110" y="11"/>
                  </a:lnTo>
                  <a:lnTo>
                    <a:pt x="91" y="13"/>
                  </a:lnTo>
                  <a:lnTo>
                    <a:pt x="73" y="18"/>
                  </a:lnTo>
                  <a:lnTo>
                    <a:pt x="54" y="22"/>
                  </a:lnTo>
                  <a:lnTo>
                    <a:pt x="36" y="28"/>
                  </a:lnTo>
                  <a:lnTo>
                    <a:pt x="17" y="33"/>
                  </a:lnTo>
                  <a:lnTo>
                    <a:pt x="0" y="39"/>
                  </a:lnTo>
                  <a:lnTo>
                    <a:pt x="5" y="35"/>
                  </a:lnTo>
                  <a:lnTo>
                    <a:pt x="8" y="33"/>
                  </a:lnTo>
                  <a:lnTo>
                    <a:pt x="14" y="30"/>
                  </a:lnTo>
                  <a:lnTo>
                    <a:pt x="19" y="28"/>
                  </a:lnTo>
                  <a:lnTo>
                    <a:pt x="23" y="26"/>
                  </a:lnTo>
                  <a:lnTo>
                    <a:pt x="29" y="24"/>
                  </a:lnTo>
                  <a:lnTo>
                    <a:pt x="34" y="22"/>
                  </a:lnTo>
                  <a:lnTo>
                    <a:pt x="39" y="21"/>
                  </a:lnTo>
                  <a:lnTo>
                    <a:pt x="58" y="15"/>
                  </a:lnTo>
                  <a:lnTo>
                    <a:pt x="75" y="11"/>
                  </a:lnTo>
                  <a:lnTo>
                    <a:pt x="93" y="6"/>
                  </a:lnTo>
                  <a:lnTo>
                    <a:pt x="113" y="4"/>
                  </a:lnTo>
                  <a:lnTo>
                    <a:pt x="131" y="2"/>
                  </a:lnTo>
                  <a:lnTo>
                    <a:pt x="151" y="2"/>
                  </a:lnTo>
                  <a:lnTo>
                    <a:pt x="171" y="0"/>
                  </a:lnTo>
                  <a:lnTo>
                    <a:pt x="190" y="2"/>
                  </a:lnTo>
                  <a:lnTo>
                    <a:pt x="210" y="3"/>
                  </a:lnTo>
                  <a:lnTo>
                    <a:pt x="229" y="4"/>
                  </a:lnTo>
                  <a:lnTo>
                    <a:pt x="249" y="5"/>
                  </a:lnTo>
                  <a:lnTo>
                    <a:pt x="267" y="7"/>
                  </a:lnTo>
                  <a:lnTo>
                    <a:pt x="287" y="9"/>
                  </a:lnTo>
                  <a:lnTo>
                    <a:pt x="307" y="11"/>
                  </a:lnTo>
                  <a:lnTo>
                    <a:pt x="326" y="13"/>
                  </a:lnTo>
                  <a:lnTo>
                    <a:pt x="34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8" name="Freeform 120"/>
            <p:cNvSpPr>
              <a:spLocks/>
            </p:cNvSpPr>
            <p:nvPr/>
          </p:nvSpPr>
          <p:spPr bwMode="auto">
            <a:xfrm>
              <a:off x="2796" y="3742"/>
              <a:ext cx="221" cy="36"/>
            </a:xfrm>
            <a:custGeom>
              <a:avLst/>
              <a:gdLst>
                <a:gd name="T0" fmla="*/ 70 w 443"/>
                <a:gd name="T1" fmla="*/ 3 h 71"/>
                <a:gd name="T2" fmla="*/ 76 w 443"/>
                <a:gd name="T3" fmla="*/ 3 h 71"/>
                <a:gd name="T4" fmla="*/ 81 w 443"/>
                <a:gd name="T5" fmla="*/ 5 h 71"/>
                <a:gd name="T6" fmla="*/ 86 w 443"/>
                <a:gd name="T7" fmla="*/ 5 h 71"/>
                <a:gd name="T8" fmla="*/ 92 w 443"/>
                <a:gd name="T9" fmla="*/ 7 h 71"/>
                <a:gd name="T10" fmla="*/ 97 w 443"/>
                <a:gd name="T11" fmla="*/ 8 h 71"/>
                <a:gd name="T12" fmla="*/ 101 w 443"/>
                <a:gd name="T13" fmla="*/ 11 h 71"/>
                <a:gd name="T14" fmla="*/ 106 w 443"/>
                <a:gd name="T15" fmla="*/ 13 h 71"/>
                <a:gd name="T16" fmla="*/ 110 w 443"/>
                <a:gd name="T17" fmla="*/ 17 h 71"/>
                <a:gd name="T18" fmla="*/ 110 w 443"/>
                <a:gd name="T19" fmla="*/ 17 h 71"/>
                <a:gd name="T20" fmla="*/ 110 w 443"/>
                <a:gd name="T21" fmla="*/ 18 h 71"/>
                <a:gd name="T22" fmla="*/ 110 w 443"/>
                <a:gd name="T23" fmla="*/ 18 h 71"/>
                <a:gd name="T24" fmla="*/ 109 w 443"/>
                <a:gd name="T25" fmla="*/ 18 h 71"/>
                <a:gd name="T26" fmla="*/ 105 w 443"/>
                <a:gd name="T27" fmla="*/ 15 h 71"/>
                <a:gd name="T28" fmla="*/ 100 w 443"/>
                <a:gd name="T29" fmla="*/ 12 h 71"/>
                <a:gd name="T30" fmla="*/ 95 w 443"/>
                <a:gd name="T31" fmla="*/ 10 h 71"/>
                <a:gd name="T32" fmla="*/ 90 w 443"/>
                <a:gd name="T33" fmla="*/ 9 h 71"/>
                <a:gd name="T34" fmla="*/ 85 w 443"/>
                <a:gd name="T35" fmla="*/ 7 h 71"/>
                <a:gd name="T36" fmla="*/ 80 w 443"/>
                <a:gd name="T37" fmla="*/ 6 h 71"/>
                <a:gd name="T38" fmla="*/ 75 w 443"/>
                <a:gd name="T39" fmla="*/ 5 h 71"/>
                <a:gd name="T40" fmla="*/ 69 w 443"/>
                <a:gd name="T41" fmla="*/ 5 h 71"/>
                <a:gd name="T42" fmla="*/ 64 w 443"/>
                <a:gd name="T43" fmla="*/ 5 h 71"/>
                <a:gd name="T44" fmla="*/ 58 w 443"/>
                <a:gd name="T45" fmla="*/ 5 h 71"/>
                <a:gd name="T46" fmla="*/ 52 w 443"/>
                <a:gd name="T47" fmla="*/ 5 h 71"/>
                <a:gd name="T48" fmla="*/ 47 w 443"/>
                <a:gd name="T49" fmla="*/ 5 h 71"/>
                <a:gd name="T50" fmla="*/ 41 w 443"/>
                <a:gd name="T51" fmla="*/ 5 h 71"/>
                <a:gd name="T52" fmla="*/ 36 w 443"/>
                <a:gd name="T53" fmla="*/ 4 h 71"/>
                <a:gd name="T54" fmla="*/ 30 w 443"/>
                <a:gd name="T55" fmla="*/ 4 h 71"/>
                <a:gd name="T56" fmla="*/ 25 w 443"/>
                <a:gd name="T57" fmla="*/ 4 h 71"/>
                <a:gd name="T58" fmla="*/ 0 w 443"/>
                <a:gd name="T59" fmla="*/ 1 h 71"/>
                <a:gd name="T60" fmla="*/ 1 w 443"/>
                <a:gd name="T61" fmla="*/ 0 h 71"/>
                <a:gd name="T62" fmla="*/ 5 w 443"/>
                <a:gd name="T63" fmla="*/ 1 h 71"/>
                <a:gd name="T64" fmla="*/ 9 w 443"/>
                <a:gd name="T65" fmla="*/ 1 h 71"/>
                <a:gd name="T66" fmla="*/ 13 w 443"/>
                <a:gd name="T67" fmla="*/ 2 h 71"/>
                <a:gd name="T68" fmla="*/ 18 w 443"/>
                <a:gd name="T69" fmla="*/ 2 h 71"/>
                <a:gd name="T70" fmla="*/ 22 w 443"/>
                <a:gd name="T71" fmla="*/ 2 h 71"/>
                <a:gd name="T72" fmla="*/ 26 w 443"/>
                <a:gd name="T73" fmla="*/ 2 h 71"/>
                <a:gd name="T74" fmla="*/ 31 w 443"/>
                <a:gd name="T75" fmla="*/ 2 h 71"/>
                <a:gd name="T76" fmla="*/ 35 w 443"/>
                <a:gd name="T77" fmla="*/ 2 h 71"/>
                <a:gd name="T78" fmla="*/ 39 w 443"/>
                <a:gd name="T79" fmla="*/ 2 h 71"/>
                <a:gd name="T80" fmla="*/ 44 w 443"/>
                <a:gd name="T81" fmla="*/ 2 h 71"/>
                <a:gd name="T82" fmla="*/ 48 w 443"/>
                <a:gd name="T83" fmla="*/ 2 h 71"/>
                <a:gd name="T84" fmla="*/ 53 w 443"/>
                <a:gd name="T85" fmla="*/ 2 h 71"/>
                <a:gd name="T86" fmla="*/ 57 w 443"/>
                <a:gd name="T87" fmla="*/ 2 h 71"/>
                <a:gd name="T88" fmla="*/ 62 w 443"/>
                <a:gd name="T89" fmla="*/ 2 h 71"/>
                <a:gd name="T90" fmla="*/ 66 w 443"/>
                <a:gd name="T91" fmla="*/ 2 h 71"/>
                <a:gd name="T92" fmla="*/ 70 w 443"/>
                <a:gd name="T93" fmla="*/ 3 h 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43" h="71">
                  <a:moveTo>
                    <a:pt x="283" y="9"/>
                  </a:moveTo>
                  <a:lnTo>
                    <a:pt x="305" y="12"/>
                  </a:lnTo>
                  <a:lnTo>
                    <a:pt x="325" y="17"/>
                  </a:lnTo>
                  <a:lnTo>
                    <a:pt x="347" y="20"/>
                  </a:lnTo>
                  <a:lnTo>
                    <a:pt x="368" y="26"/>
                  </a:lnTo>
                  <a:lnTo>
                    <a:pt x="389" y="32"/>
                  </a:lnTo>
                  <a:lnTo>
                    <a:pt x="407" y="41"/>
                  </a:lnTo>
                  <a:lnTo>
                    <a:pt x="425" y="52"/>
                  </a:lnTo>
                  <a:lnTo>
                    <a:pt x="443" y="65"/>
                  </a:lnTo>
                  <a:lnTo>
                    <a:pt x="443" y="68"/>
                  </a:lnTo>
                  <a:lnTo>
                    <a:pt x="442" y="71"/>
                  </a:lnTo>
                  <a:lnTo>
                    <a:pt x="440" y="71"/>
                  </a:lnTo>
                  <a:lnTo>
                    <a:pt x="437" y="70"/>
                  </a:lnTo>
                  <a:lnTo>
                    <a:pt x="420" y="58"/>
                  </a:lnTo>
                  <a:lnTo>
                    <a:pt x="401" y="48"/>
                  </a:lnTo>
                  <a:lnTo>
                    <a:pt x="383" y="40"/>
                  </a:lnTo>
                  <a:lnTo>
                    <a:pt x="363" y="33"/>
                  </a:lnTo>
                  <a:lnTo>
                    <a:pt x="343" y="27"/>
                  </a:lnTo>
                  <a:lnTo>
                    <a:pt x="322" y="24"/>
                  </a:lnTo>
                  <a:lnTo>
                    <a:pt x="300" y="20"/>
                  </a:lnTo>
                  <a:lnTo>
                    <a:pt x="279" y="19"/>
                  </a:lnTo>
                  <a:lnTo>
                    <a:pt x="256" y="18"/>
                  </a:lnTo>
                  <a:lnTo>
                    <a:pt x="234" y="17"/>
                  </a:lnTo>
                  <a:lnTo>
                    <a:pt x="211" y="17"/>
                  </a:lnTo>
                  <a:lnTo>
                    <a:pt x="189" y="17"/>
                  </a:lnTo>
                  <a:lnTo>
                    <a:pt x="166" y="17"/>
                  </a:lnTo>
                  <a:lnTo>
                    <a:pt x="144" y="16"/>
                  </a:lnTo>
                  <a:lnTo>
                    <a:pt x="121" y="16"/>
                  </a:lnTo>
                  <a:lnTo>
                    <a:pt x="100" y="15"/>
                  </a:lnTo>
                  <a:lnTo>
                    <a:pt x="0" y="4"/>
                  </a:lnTo>
                  <a:lnTo>
                    <a:pt x="4" y="0"/>
                  </a:lnTo>
                  <a:lnTo>
                    <a:pt x="21" y="2"/>
                  </a:lnTo>
                  <a:lnTo>
                    <a:pt x="37" y="4"/>
                  </a:lnTo>
                  <a:lnTo>
                    <a:pt x="55" y="5"/>
                  </a:lnTo>
                  <a:lnTo>
                    <a:pt x="72" y="7"/>
                  </a:lnTo>
                  <a:lnTo>
                    <a:pt x="89" y="8"/>
                  </a:lnTo>
                  <a:lnTo>
                    <a:pt x="106" y="8"/>
                  </a:lnTo>
                  <a:lnTo>
                    <a:pt x="125" y="8"/>
                  </a:lnTo>
                  <a:lnTo>
                    <a:pt x="142" y="8"/>
                  </a:lnTo>
                  <a:lnTo>
                    <a:pt x="159" y="8"/>
                  </a:lnTo>
                  <a:lnTo>
                    <a:pt x="178" y="8"/>
                  </a:lnTo>
                  <a:lnTo>
                    <a:pt x="195" y="8"/>
                  </a:lnTo>
                  <a:lnTo>
                    <a:pt x="212" y="8"/>
                  </a:lnTo>
                  <a:lnTo>
                    <a:pt x="231" y="8"/>
                  </a:lnTo>
                  <a:lnTo>
                    <a:pt x="248" y="8"/>
                  </a:lnTo>
                  <a:lnTo>
                    <a:pt x="265" y="8"/>
                  </a:lnTo>
                  <a:lnTo>
                    <a:pt x="28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9" name="Freeform 121"/>
            <p:cNvSpPr>
              <a:spLocks/>
            </p:cNvSpPr>
            <p:nvPr/>
          </p:nvSpPr>
          <p:spPr bwMode="auto">
            <a:xfrm>
              <a:off x="3090" y="3746"/>
              <a:ext cx="243" cy="23"/>
            </a:xfrm>
            <a:custGeom>
              <a:avLst/>
              <a:gdLst>
                <a:gd name="T0" fmla="*/ 119 w 486"/>
                <a:gd name="T1" fmla="*/ 4 h 45"/>
                <a:gd name="T2" fmla="*/ 122 w 486"/>
                <a:gd name="T3" fmla="*/ 4 h 45"/>
                <a:gd name="T4" fmla="*/ 119 w 486"/>
                <a:gd name="T5" fmla="*/ 5 h 45"/>
                <a:gd name="T6" fmla="*/ 112 w 486"/>
                <a:gd name="T7" fmla="*/ 5 h 45"/>
                <a:gd name="T8" fmla="*/ 106 w 486"/>
                <a:gd name="T9" fmla="*/ 6 h 45"/>
                <a:gd name="T10" fmla="*/ 99 w 486"/>
                <a:gd name="T11" fmla="*/ 6 h 45"/>
                <a:gd name="T12" fmla="*/ 93 w 486"/>
                <a:gd name="T13" fmla="*/ 6 h 45"/>
                <a:gd name="T14" fmla="*/ 87 w 486"/>
                <a:gd name="T15" fmla="*/ 6 h 45"/>
                <a:gd name="T16" fmla="*/ 80 w 486"/>
                <a:gd name="T17" fmla="*/ 6 h 45"/>
                <a:gd name="T18" fmla="*/ 74 w 486"/>
                <a:gd name="T19" fmla="*/ 5 h 45"/>
                <a:gd name="T20" fmla="*/ 69 w 486"/>
                <a:gd name="T21" fmla="*/ 5 h 45"/>
                <a:gd name="T22" fmla="*/ 66 w 486"/>
                <a:gd name="T23" fmla="*/ 4 h 45"/>
                <a:gd name="T24" fmla="*/ 62 w 486"/>
                <a:gd name="T25" fmla="*/ 4 h 45"/>
                <a:gd name="T26" fmla="*/ 59 w 486"/>
                <a:gd name="T27" fmla="*/ 3 h 45"/>
                <a:gd name="T28" fmla="*/ 54 w 486"/>
                <a:gd name="T29" fmla="*/ 3 h 45"/>
                <a:gd name="T30" fmla="*/ 48 w 486"/>
                <a:gd name="T31" fmla="*/ 2 h 45"/>
                <a:gd name="T32" fmla="*/ 41 w 486"/>
                <a:gd name="T33" fmla="*/ 2 h 45"/>
                <a:gd name="T34" fmla="*/ 35 w 486"/>
                <a:gd name="T35" fmla="*/ 3 h 45"/>
                <a:gd name="T36" fmla="*/ 29 w 486"/>
                <a:gd name="T37" fmla="*/ 3 h 45"/>
                <a:gd name="T38" fmla="*/ 22 w 486"/>
                <a:gd name="T39" fmla="*/ 4 h 45"/>
                <a:gd name="T40" fmla="*/ 17 w 486"/>
                <a:gd name="T41" fmla="*/ 6 h 45"/>
                <a:gd name="T42" fmla="*/ 11 w 486"/>
                <a:gd name="T43" fmla="*/ 7 h 45"/>
                <a:gd name="T44" fmla="*/ 0 w 486"/>
                <a:gd name="T45" fmla="*/ 12 h 45"/>
                <a:gd name="T46" fmla="*/ 1 w 486"/>
                <a:gd name="T47" fmla="*/ 10 h 45"/>
                <a:gd name="T48" fmla="*/ 3 w 486"/>
                <a:gd name="T49" fmla="*/ 8 h 45"/>
                <a:gd name="T50" fmla="*/ 9 w 486"/>
                <a:gd name="T51" fmla="*/ 7 h 45"/>
                <a:gd name="T52" fmla="*/ 14 w 486"/>
                <a:gd name="T53" fmla="*/ 5 h 45"/>
                <a:gd name="T54" fmla="*/ 20 w 486"/>
                <a:gd name="T55" fmla="*/ 4 h 45"/>
                <a:gd name="T56" fmla="*/ 26 w 486"/>
                <a:gd name="T57" fmla="*/ 2 h 45"/>
                <a:gd name="T58" fmla="*/ 31 w 486"/>
                <a:gd name="T59" fmla="*/ 1 h 45"/>
                <a:gd name="T60" fmla="*/ 37 w 486"/>
                <a:gd name="T61" fmla="*/ 1 h 45"/>
                <a:gd name="T62" fmla="*/ 43 w 486"/>
                <a:gd name="T63" fmla="*/ 1 h 45"/>
                <a:gd name="T64" fmla="*/ 50 w 486"/>
                <a:gd name="T65" fmla="*/ 1 h 45"/>
                <a:gd name="T66" fmla="*/ 58 w 486"/>
                <a:gd name="T67" fmla="*/ 2 h 45"/>
                <a:gd name="T68" fmla="*/ 67 w 486"/>
                <a:gd name="T69" fmla="*/ 2 h 45"/>
                <a:gd name="T70" fmla="*/ 75 w 486"/>
                <a:gd name="T71" fmla="*/ 3 h 45"/>
                <a:gd name="T72" fmla="*/ 84 w 486"/>
                <a:gd name="T73" fmla="*/ 4 h 45"/>
                <a:gd name="T74" fmla="*/ 92 w 486"/>
                <a:gd name="T75" fmla="*/ 4 h 45"/>
                <a:gd name="T76" fmla="*/ 101 w 486"/>
                <a:gd name="T77" fmla="*/ 4 h 45"/>
                <a:gd name="T78" fmla="*/ 109 w 486"/>
                <a:gd name="T79" fmla="*/ 4 h 45"/>
                <a:gd name="T80" fmla="*/ 118 w 486"/>
                <a:gd name="T81" fmla="*/ 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86" h="45">
                  <a:moveTo>
                    <a:pt x="471" y="13"/>
                  </a:moveTo>
                  <a:lnTo>
                    <a:pt x="475" y="14"/>
                  </a:lnTo>
                  <a:lnTo>
                    <a:pt x="480" y="14"/>
                  </a:lnTo>
                  <a:lnTo>
                    <a:pt x="485" y="15"/>
                  </a:lnTo>
                  <a:lnTo>
                    <a:pt x="486" y="18"/>
                  </a:lnTo>
                  <a:lnTo>
                    <a:pt x="473" y="18"/>
                  </a:lnTo>
                  <a:lnTo>
                    <a:pt x="460" y="18"/>
                  </a:lnTo>
                  <a:lnTo>
                    <a:pt x="448" y="20"/>
                  </a:lnTo>
                  <a:lnTo>
                    <a:pt x="435" y="20"/>
                  </a:lnTo>
                  <a:lnTo>
                    <a:pt x="422" y="21"/>
                  </a:lnTo>
                  <a:lnTo>
                    <a:pt x="410" y="22"/>
                  </a:lnTo>
                  <a:lnTo>
                    <a:pt x="396" y="22"/>
                  </a:lnTo>
                  <a:lnTo>
                    <a:pt x="383" y="23"/>
                  </a:lnTo>
                  <a:lnTo>
                    <a:pt x="371" y="23"/>
                  </a:lnTo>
                  <a:lnTo>
                    <a:pt x="358" y="23"/>
                  </a:lnTo>
                  <a:lnTo>
                    <a:pt x="345" y="23"/>
                  </a:lnTo>
                  <a:lnTo>
                    <a:pt x="333" y="23"/>
                  </a:lnTo>
                  <a:lnTo>
                    <a:pt x="320" y="22"/>
                  </a:lnTo>
                  <a:lnTo>
                    <a:pt x="307" y="21"/>
                  </a:lnTo>
                  <a:lnTo>
                    <a:pt x="295" y="20"/>
                  </a:lnTo>
                  <a:lnTo>
                    <a:pt x="282" y="17"/>
                  </a:lnTo>
                  <a:lnTo>
                    <a:pt x="275" y="17"/>
                  </a:lnTo>
                  <a:lnTo>
                    <a:pt x="268" y="16"/>
                  </a:lnTo>
                  <a:lnTo>
                    <a:pt x="261" y="15"/>
                  </a:lnTo>
                  <a:lnTo>
                    <a:pt x="254" y="14"/>
                  </a:lnTo>
                  <a:lnTo>
                    <a:pt x="247" y="13"/>
                  </a:lnTo>
                  <a:lnTo>
                    <a:pt x="240" y="11"/>
                  </a:lnTo>
                  <a:lnTo>
                    <a:pt x="234" y="11"/>
                  </a:lnTo>
                  <a:lnTo>
                    <a:pt x="227" y="10"/>
                  </a:lnTo>
                  <a:lnTo>
                    <a:pt x="214" y="9"/>
                  </a:lnTo>
                  <a:lnTo>
                    <a:pt x="201" y="9"/>
                  </a:lnTo>
                  <a:lnTo>
                    <a:pt x="189" y="8"/>
                  </a:lnTo>
                  <a:lnTo>
                    <a:pt x="176" y="8"/>
                  </a:lnTo>
                  <a:lnTo>
                    <a:pt x="163" y="8"/>
                  </a:lnTo>
                  <a:lnTo>
                    <a:pt x="151" y="9"/>
                  </a:lnTo>
                  <a:lnTo>
                    <a:pt x="138" y="9"/>
                  </a:lnTo>
                  <a:lnTo>
                    <a:pt x="125" y="10"/>
                  </a:lnTo>
                  <a:lnTo>
                    <a:pt x="114" y="11"/>
                  </a:lnTo>
                  <a:lnTo>
                    <a:pt x="101" y="13"/>
                  </a:lnTo>
                  <a:lnTo>
                    <a:pt x="88" y="15"/>
                  </a:lnTo>
                  <a:lnTo>
                    <a:pt x="77" y="17"/>
                  </a:lnTo>
                  <a:lnTo>
                    <a:pt x="65" y="21"/>
                  </a:lnTo>
                  <a:lnTo>
                    <a:pt x="54" y="23"/>
                  </a:lnTo>
                  <a:lnTo>
                    <a:pt x="42" y="26"/>
                  </a:lnTo>
                  <a:lnTo>
                    <a:pt x="31" y="31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7" y="33"/>
                  </a:lnTo>
                  <a:lnTo>
                    <a:pt x="11" y="31"/>
                  </a:lnTo>
                  <a:lnTo>
                    <a:pt x="23" y="28"/>
                  </a:lnTo>
                  <a:lnTo>
                    <a:pt x="33" y="25"/>
                  </a:lnTo>
                  <a:lnTo>
                    <a:pt x="45" y="22"/>
                  </a:lnTo>
                  <a:lnTo>
                    <a:pt x="55" y="18"/>
                  </a:lnTo>
                  <a:lnTo>
                    <a:pt x="67" y="16"/>
                  </a:lnTo>
                  <a:lnTo>
                    <a:pt x="78" y="13"/>
                  </a:lnTo>
                  <a:lnTo>
                    <a:pt x="90" y="10"/>
                  </a:lnTo>
                  <a:lnTo>
                    <a:pt x="101" y="7"/>
                  </a:lnTo>
                  <a:lnTo>
                    <a:pt x="112" y="5"/>
                  </a:lnTo>
                  <a:lnTo>
                    <a:pt x="124" y="3"/>
                  </a:lnTo>
                  <a:lnTo>
                    <a:pt x="136" y="2"/>
                  </a:lnTo>
                  <a:lnTo>
                    <a:pt x="147" y="1"/>
                  </a:lnTo>
                  <a:lnTo>
                    <a:pt x="160" y="0"/>
                  </a:lnTo>
                  <a:lnTo>
                    <a:pt x="171" y="1"/>
                  </a:lnTo>
                  <a:lnTo>
                    <a:pt x="184" y="1"/>
                  </a:lnTo>
                  <a:lnTo>
                    <a:pt x="197" y="3"/>
                  </a:lnTo>
                  <a:lnTo>
                    <a:pt x="214" y="5"/>
                  </a:lnTo>
                  <a:lnTo>
                    <a:pt x="231" y="6"/>
                  </a:lnTo>
                  <a:lnTo>
                    <a:pt x="247" y="7"/>
                  </a:lnTo>
                  <a:lnTo>
                    <a:pt x="265" y="8"/>
                  </a:lnTo>
                  <a:lnTo>
                    <a:pt x="282" y="9"/>
                  </a:lnTo>
                  <a:lnTo>
                    <a:pt x="299" y="11"/>
                  </a:lnTo>
                  <a:lnTo>
                    <a:pt x="317" y="13"/>
                  </a:lnTo>
                  <a:lnTo>
                    <a:pt x="334" y="14"/>
                  </a:lnTo>
                  <a:lnTo>
                    <a:pt x="350" y="15"/>
                  </a:lnTo>
                  <a:lnTo>
                    <a:pt x="367" y="15"/>
                  </a:lnTo>
                  <a:lnTo>
                    <a:pt x="384" y="16"/>
                  </a:lnTo>
                  <a:lnTo>
                    <a:pt x="402" y="16"/>
                  </a:lnTo>
                  <a:lnTo>
                    <a:pt x="419" y="16"/>
                  </a:lnTo>
                  <a:lnTo>
                    <a:pt x="436" y="15"/>
                  </a:lnTo>
                  <a:lnTo>
                    <a:pt x="454" y="14"/>
                  </a:lnTo>
                  <a:lnTo>
                    <a:pt x="47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0" name="Freeform 122"/>
            <p:cNvSpPr>
              <a:spLocks/>
            </p:cNvSpPr>
            <p:nvPr/>
          </p:nvSpPr>
          <p:spPr bwMode="auto">
            <a:xfrm>
              <a:off x="2783" y="3756"/>
              <a:ext cx="227" cy="34"/>
            </a:xfrm>
            <a:custGeom>
              <a:avLst/>
              <a:gdLst>
                <a:gd name="T0" fmla="*/ 62 w 455"/>
                <a:gd name="T1" fmla="*/ 2 h 69"/>
                <a:gd name="T2" fmla="*/ 64 w 455"/>
                <a:gd name="T3" fmla="*/ 3 h 69"/>
                <a:gd name="T4" fmla="*/ 67 w 455"/>
                <a:gd name="T5" fmla="*/ 2 h 69"/>
                <a:gd name="T6" fmla="*/ 69 w 455"/>
                <a:gd name="T7" fmla="*/ 2 h 69"/>
                <a:gd name="T8" fmla="*/ 76 w 455"/>
                <a:gd name="T9" fmla="*/ 3 h 69"/>
                <a:gd name="T10" fmla="*/ 88 w 455"/>
                <a:gd name="T11" fmla="*/ 4 h 69"/>
                <a:gd name="T12" fmla="*/ 98 w 455"/>
                <a:gd name="T13" fmla="*/ 8 h 69"/>
                <a:gd name="T14" fmla="*/ 109 w 455"/>
                <a:gd name="T15" fmla="*/ 13 h 69"/>
                <a:gd name="T16" fmla="*/ 113 w 455"/>
                <a:gd name="T17" fmla="*/ 17 h 69"/>
                <a:gd name="T18" fmla="*/ 110 w 455"/>
                <a:gd name="T19" fmla="*/ 16 h 69"/>
                <a:gd name="T20" fmla="*/ 107 w 455"/>
                <a:gd name="T21" fmla="*/ 14 h 69"/>
                <a:gd name="T22" fmla="*/ 104 w 455"/>
                <a:gd name="T23" fmla="*/ 13 h 69"/>
                <a:gd name="T24" fmla="*/ 102 w 455"/>
                <a:gd name="T25" fmla="*/ 12 h 69"/>
                <a:gd name="T26" fmla="*/ 93 w 455"/>
                <a:gd name="T27" fmla="*/ 8 h 69"/>
                <a:gd name="T28" fmla="*/ 83 w 455"/>
                <a:gd name="T29" fmla="*/ 6 h 69"/>
                <a:gd name="T30" fmla="*/ 74 w 455"/>
                <a:gd name="T31" fmla="*/ 4 h 69"/>
                <a:gd name="T32" fmla="*/ 64 w 455"/>
                <a:gd name="T33" fmla="*/ 3 h 69"/>
                <a:gd name="T34" fmla="*/ 56 w 455"/>
                <a:gd name="T35" fmla="*/ 2 h 69"/>
                <a:gd name="T36" fmla="*/ 48 w 455"/>
                <a:gd name="T37" fmla="*/ 2 h 69"/>
                <a:gd name="T38" fmla="*/ 40 w 455"/>
                <a:gd name="T39" fmla="*/ 2 h 69"/>
                <a:gd name="T40" fmla="*/ 32 w 455"/>
                <a:gd name="T41" fmla="*/ 2 h 69"/>
                <a:gd name="T42" fmla="*/ 24 w 455"/>
                <a:gd name="T43" fmla="*/ 2 h 69"/>
                <a:gd name="T44" fmla="*/ 15 w 455"/>
                <a:gd name="T45" fmla="*/ 2 h 69"/>
                <a:gd name="T46" fmla="*/ 7 w 455"/>
                <a:gd name="T47" fmla="*/ 1 h 69"/>
                <a:gd name="T48" fmla="*/ 0 w 455"/>
                <a:gd name="T49" fmla="*/ 1 h 69"/>
                <a:gd name="T50" fmla="*/ 4 w 455"/>
                <a:gd name="T51" fmla="*/ 0 h 69"/>
                <a:gd name="T52" fmla="*/ 12 w 455"/>
                <a:gd name="T53" fmla="*/ 1 h 69"/>
                <a:gd name="T54" fmla="*/ 19 w 455"/>
                <a:gd name="T55" fmla="*/ 1 h 69"/>
                <a:gd name="T56" fmla="*/ 27 w 455"/>
                <a:gd name="T57" fmla="*/ 1 h 69"/>
                <a:gd name="T58" fmla="*/ 35 w 455"/>
                <a:gd name="T59" fmla="*/ 1 h 69"/>
                <a:gd name="T60" fmla="*/ 43 w 455"/>
                <a:gd name="T61" fmla="*/ 1 h 69"/>
                <a:gd name="T62" fmla="*/ 50 w 455"/>
                <a:gd name="T63" fmla="*/ 1 h 69"/>
                <a:gd name="T64" fmla="*/ 58 w 455"/>
                <a:gd name="T65" fmla="*/ 1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5" h="69">
                  <a:moveTo>
                    <a:pt x="248" y="7"/>
                  </a:moveTo>
                  <a:lnTo>
                    <a:pt x="251" y="11"/>
                  </a:lnTo>
                  <a:lnTo>
                    <a:pt x="256" y="12"/>
                  </a:lnTo>
                  <a:lnTo>
                    <a:pt x="259" y="12"/>
                  </a:lnTo>
                  <a:lnTo>
                    <a:pt x="264" y="11"/>
                  </a:lnTo>
                  <a:lnTo>
                    <a:pt x="268" y="10"/>
                  </a:lnTo>
                  <a:lnTo>
                    <a:pt x="273" y="10"/>
                  </a:lnTo>
                  <a:lnTo>
                    <a:pt x="279" y="8"/>
                  </a:lnTo>
                  <a:lnTo>
                    <a:pt x="283" y="10"/>
                  </a:lnTo>
                  <a:lnTo>
                    <a:pt x="306" y="12"/>
                  </a:lnTo>
                  <a:lnTo>
                    <a:pt x="329" y="14"/>
                  </a:lnTo>
                  <a:lnTo>
                    <a:pt x="352" y="19"/>
                  </a:lnTo>
                  <a:lnTo>
                    <a:pt x="374" y="25"/>
                  </a:lnTo>
                  <a:lnTo>
                    <a:pt x="395" y="33"/>
                  </a:lnTo>
                  <a:lnTo>
                    <a:pt x="416" y="42"/>
                  </a:lnTo>
                  <a:lnTo>
                    <a:pt x="436" y="52"/>
                  </a:lnTo>
                  <a:lnTo>
                    <a:pt x="455" y="65"/>
                  </a:lnTo>
                  <a:lnTo>
                    <a:pt x="454" y="69"/>
                  </a:lnTo>
                  <a:lnTo>
                    <a:pt x="448" y="67"/>
                  </a:lnTo>
                  <a:lnTo>
                    <a:pt x="441" y="65"/>
                  </a:lnTo>
                  <a:lnTo>
                    <a:pt x="435" y="63"/>
                  </a:lnTo>
                  <a:lnTo>
                    <a:pt x="431" y="59"/>
                  </a:lnTo>
                  <a:lnTo>
                    <a:pt x="425" y="56"/>
                  </a:lnTo>
                  <a:lnTo>
                    <a:pt x="419" y="52"/>
                  </a:lnTo>
                  <a:lnTo>
                    <a:pt x="413" y="50"/>
                  </a:lnTo>
                  <a:lnTo>
                    <a:pt x="408" y="48"/>
                  </a:lnTo>
                  <a:lnTo>
                    <a:pt x="390" y="41"/>
                  </a:lnTo>
                  <a:lnTo>
                    <a:pt x="372" y="35"/>
                  </a:lnTo>
                  <a:lnTo>
                    <a:pt x="354" y="29"/>
                  </a:lnTo>
                  <a:lnTo>
                    <a:pt x="335" y="25"/>
                  </a:lnTo>
                  <a:lnTo>
                    <a:pt x="316" y="20"/>
                  </a:lnTo>
                  <a:lnTo>
                    <a:pt x="297" y="16"/>
                  </a:lnTo>
                  <a:lnTo>
                    <a:pt x="276" y="14"/>
                  </a:lnTo>
                  <a:lnTo>
                    <a:pt x="257" y="12"/>
                  </a:lnTo>
                  <a:lnTo>
                    <a:pt x="241" y="11"/>
                  </a:lnTo>
                  <a:lnTo>
                    <a:pt x="225" y="11"/>
                  </a:lnTo>
                  <a:lnTo>
                    <a:pt x="208" y="11"/>
                  </a:lnTo>
                  <a:lnTo>
                    <a:pt x="192" y="11"/>
                  </a:lnTo>
                  <a:lnTo>
                    <a:pt x="176" y="11"/>
                  </a:lnTo>
                  <a:lnTo>
                    <a:pt x="160" y="11"/>
                  </a:lnTo>
                  <a:lnTo>
                    <a:pt x="144" y="11"/>
                  </a:lnTo>
                  <a:lnTo>
                    <a:pt x="128" y="11"/>
                  </a:lnTo>
                  <a:lnTo>
                    <a:pt x="112" y="11"/>
                  </a:lnTo>
                  <a:lnTo>
                    <a:pt x="96" y="11"/>
                  </a:lnTo>
                  <a:lnTo>
                    <a:pt x="79" y="11"/>
                  </a:lnTo>
                  <a:lnTo>
                    <a:pt x="63" y="10"/>
                  </a:lnTo>
                  <a:lnTo>
                    <a:pt x="47" y="8"/>
                  </a:lnTo>
                  <a:lnTo>
                    <a:pt x="31" y="7"/>
                  </a:lnTo>
                  <a:lnTo>
                    <a:pt x="16" y="6"/>
                  </a:lnTo>
                  <a:lnTo>
                    <a:pt x="0" y="4"/>
                  </a:lnTo>
                  <a:lnTo>
                    <a:pt x="3" y="0"/>
                  </a:lnTo>
                  <a:lnTo>
                    <a:pt x="18" y="3"/>
                  </a:lnTo>
                  <a:lnTo>
                    <a:pt x="33" y="4"/>
                  </a:lnTo>
                  <a:lnTo>
                    <a:pt x="48" y="5"/>
                  </a:lnTo>
                  <a:lnTo>
                    <a:pt x="63" y="6"/>
                  </a:lnTo>
                  <a:lnTo>
                    <a:pt x="78" y="6"/>
                  </a:lnTo>
                  <a:lnTo>
                    <a:pt x="94" y="6"/>
                  </a:lnTo>
                  <a:lnTo>
                    <a:pt x="109" y="6"/>
                  </a:lnTo>
                  <a:lnTo>
                    <a:pt x="126" y="6"/>
                  </a:lnTo>
                  <a:lnTo>
                    <a:pt x="140" y="6"/>
                  </a:lnTo>
                  <a:lnTo>
                    <a:pt x="157" y="5"/>
                  </a:lnTo>
                  <a:lnTo>
                    <a:pt x="172" y="5"/>
                  </a:lnTo>
                  <a:lnTo>
                    <a:pt x="187" y="5"/>
                  </a:lnTo>
                  <a:lnTo>
                    <a:pt x="203" y="5"/>
                  </a:lnTo>
                  <a:lnTo>
                    <a:pt x="218" y="5"/>
                  </a:lnTo>
                  <a:lnTo>
                    <a:pt x="233" y="6"/>
                  </a:lnTo>
                  <a:lnTo>
                    <a:pt x="24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1" name="Freeform 123"/>
            <p:cNvSpPr>
              <a:spLocks/>
            </p:cNvSpPr>
            <p:nvPr/>
          </p:nvSpPr>
          <p:spPr bwMode="auto">
            <a:xfrm>
              <a:off x="3084" y="3757"/>
              <a:ext cx="253" cy="23"/>
            </a:xfrm>
            <a:custGeom>
              <a:avLst/>
              <a:gdLst>
                <a:gd name="T0" fmla="*/ 56 w 506"/>
                <a:gd name="T1" fmla="*/ 1 h 45"/>
                <a:gd name="T2" fmla="*/ 63 w 506"/>
                <a:gd name="T3" fmla="*/ 2 h 45"/>
                <a:gd name="T4" fmla="*/ 70 w 506"/>
                <a:gd name="T5" fmla="*/ 2 h 45"/>
                <a:gd name="T6" fmla="*/ 77 w 506"/>
                <a:gd name="T7" fmla="*/ 3 h 45"/>
                <a:gd name="T8" fmla="*/ 84 w 506"/>
                <a:gd name="T9" fmla="*/ 3 h 45"/>
                <a:gd name="T10" fmla="*/ 91 w 506"/>
                <a:gd name="T11" fmla="*/ 4 h 45"/>
                <a:gd name="T12" fmla="*/ 99 w 506"/>
                <a:gd name="T13" fmla="*/ 4 h 45"/>
                <a:gd name="T14" fmla="*/ 106 w 506"/>
                <a:gd name="T15" fmla="*/ 4 h 45"/>
                <a:gd name="T16" fmla="*/ 112 w 506"/>
                <a:gd name="T17" fmla="*/ 4 h 45"/>
                <a:gd name="T18" fmla="*/ 116 w 506"/>
                <a:gd name="T19" fmla="*/ 4 h 45"/>
                <a:gd name="T20" fmla="*/ 121 w 506"/>
                <a:gd name="T21" fmla="*/ 3 h 45"/>
                <a:gd name="T22" fmla="*/ 125 w 506"/>
                <a:gd name="T23" fmla="*/ 3 h 45"/>
                <a:gd name="T24" fmla="*/ 127 w 506"/>
                <a:gd name="T25" fmla="*/ 5 h 45"/>
                <a:gd name="T26" fmla="*/ 119 w 506"/>
                <a:gd name="T27" fmla="*/ 5 h 45"/>
                <a:gd name="T28" fmla="*/ 112 w 506"/>
                <a:gd name="T29" fmla="*/ 6 h 45"/>
                <a:gd name="T30" fmla="*/ 104 w 506"/>
                <a:gd name="T31" fmla="*/ 6 h 45"/>
                <a:gd name="T32" fmla="*/ 96 w 506"/>
                <a:gd name="T33" fmla="*/ 6 h 45"/>
                <a:gd name="T34" fmla="*/ 87 w 506"/>
                <a:gd name="T35" fmla="*/ 6 h 45"/>
                <a:gd name="T36" fmla="*/ 78 w 506"/>
                <a:gd name="T37" fmla="*/ 5 h 45"/>
                <a:gd name="T38" fmla="*/ 69 w 506"/>
                <a:gd name="T39" fmla="*/ 4 h 45"/>
                <a:gd name="T40" fmla="*/ 59 w 506"/>
                <a:gd name="T41" fmla="*/ 3 h 45"/>
                <a:gd name="T42" fmla="*/ 53 w 506"/>
                <a:gd name="T43" fmla="*/ 3 h 45"/>
                <a:gd name="T44" fmla="*/ 46 w 506"/>
                <a:gd name="T45" fmla="*/ 3 h 45"/>
                <a:gd name="T46" fmla="*/ 39 w 506"/>
                <a:gd name="T47" fmla="*/ 3 h 45"/>
                <a:gd name="T48" fmla="*/ 32 w 506"/>
                <a:gd name="T49" fmla="*/ 3 h 45"/>
                <a:gd name="T50" fmla="*/ 25 w 506"/>
                <a:gd name="T51" fmla="*/ 3 h 45"/>
                <a:gd name="T52" fmla="*/ 18 w 506"/>
                <a:gd name="T53" fmla="*/ 4 h 45"/>
                <a:gd name="T54" fmla="*/ 12 w 506"/>
                <a:gd name="T55" fmla="*/ 6 h 45"/>
                <a:gd name="T56" fmla="*/ 6 w 506"/>
                <a:gd name="T57" fmla="*/ 9 h 45"/>
                <a:gd name="T58" fmla="*/ 1 w 506"/>
                <a:gd name="T59" fmla="*/ 10 h 45"/>
                <a:gd name="T60" fmla="*/ 4 w 506"/>
                <a:gd name="T61" fmla="*/ 8 h 45"/>
                <a:gd name="T62" fmla="*/ 7 w 506"/>
                <a:gd name="T63" fmla="*/ 7 h 45"/>
                <a:gd name="T64" fmla="*/ 11 w 506"/>
                <a:gd name="T65" fmla="*/ 6 h 45"/>
                <a:gd name="T66" fmla="*/ 17 w 506"/>
                <a:gd name="T67" fmla="*/ 3 h 45"/>
                <a:gd name="T68" fmla="*/ 26 w 506"/>
                <a:gd name="T69" fmla="*/ 1 h 45"/>
                <a:gd name="T70" fmla="*/ 36 w 506"/>
                <a:gd name="T71" fmla="*/ 0 h 45"/>
                <a:gd name="T72" fmla="*/ 47 w 506"/>
                <a:gd name="T73" fmla="*/ 1 h 45"/>
                <a:gd name="T74" fmla="*/ 52 w 506"/>
                <a:gd name="T75" fmla="*/ 1 h 4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06" h="45">
                  <a:moveTo>
                    <a:pt x="208" y="1"/>
                  </a:moveTo>
                  <a:lnTo>
                    <a:pt x="221" y="2"/>
                  </a:lnTo>
                  <a:lnTo>
                    <a:pt x="235" y="4"/>
                  </a:lnTo>
                  <a:lnTo>
                    <a:pt x="250" y="6"/>
                  </a:lnTo>
                  <a:lnTo>
                    <a:pt x="264" y="7"/>
                  </a:lnTo>
                  <a:lnTo>
                    <a:pt x="278" y="8"/>
                  </a:lnTo>
                  <a:lnTo>
                    <a:pt x="293" y="9"/>
                  </a:lnTo>
                  <a:lnTo>
                    <a:pt x="307" y="10"/>
                  </a:lnTo>
                  <a:lnTo>
                    <a:pt x="320" y="11"/>
                  </a:lnTo>
                  <a:lnTo>
                    <a:pt x="335" y="12"/>
                  </a:lnTo>
                  <a:lnTo>
                    <a:pt x="349" y="12"/>
                  </a:lnTo>
                  <a:lnTo>
                    <a:pt x="364" y="14"/>
                  </a:lnTo>
                  <a:lnTo>
                    <a:pt x="378" y="15"/>
                  </a:lnTo>
                  <a:lnTo>
                    <a:pt x="393" y="15"/>
                  </a:lnTo>
                  <a:lnTo>
                    <a:pt x="408" y="15"/>
                  </a:lnTo>
                  <a:lnTo>
                    <a:pt x="422" y="15"/>
                  </a:lnTo>
                  <a:lnTo>
                    <a:pt x="437" y="15"/>
                  </a:lnTo>
                  <a:lnTo>
                    <a:pt x="446" y="15"/>
                  </a:lnTo>
                  <a:lnTo>
                    <a:pt x="454" y="15"/>
                  </a:lnTo>
                  <a:lnTo>
                    <a:pt x="463" y="14"/>
                  </a:lnTo>
                  <a:lnTo>
                    <a:pt x="471" y="12"/>
                  </a:lnTo>
                  <a:lnTo>
                    <a:pt x="481" y="11"/>
                  </a:lnTo>
                  <a:lnTo>
                    <a:pt x="489" y="11"/>
                  </a:lnTo>
                  <a:lnTo>
                    <a:pt x="498" y="12"/>
                  </a:lnTo>
                  <a:lnTo>
                    <a:pt x="506" y="14"/>
                  </a:lnTo>
                  <a:lnTo>
                    <a:pt x="506" y="17"/>
                  </a:lnTo>
                  <a:lnTo>
                    <a:pt x="491" y="18"/>
                  </a:lnTo>
                  <a:lnTo>
                    <a:pt x="476" y="19"/>
                  </a:lnTo>
                  <a:lnTo>
                    <a:pt x="461" y="21"/>
                  </a:lnTo>
                  <a:lnTo>
                    <a:pt x="445" y="22"/>
                  </a:lnTo>
                  <a:lnTo>
                    <a:pt x="429" y="22"/>
                  </a:lnTo>
                  <a:lnTo>
                    <a:pt x="414" y="23"/>
                  </a:lnTo>
                  <a:lnTo>
                    <a:pt x="398" y="23"/>
                  </a:lnTo>
                  <a:lnTo>
                    <a:pt x="381" y="23"/>
                  </a:lnTo>
                  <a:lnTo>
                    <a:pt x="363" y="24"/>
                  </a:lnTo>
                  <a:lnTo>
                    <a:pt x="345" y="24"/>
                  </a:lnTo>
                  <a:lnTo>
                    <a:pt x="327" y="22"/>
                  </a:lnTo>
                  <a:lnTo>
                    <a:pt x="309" y="19"/>
                  </a:lnTo>
                  <a:lnTo>
                    <a:pt x="291" y="17"/>
                  </a:lnTo>
                  <a:lnTo>
                    <a:pt x="273" y="15"/>
                  </a:lnTo>
                  <a:lnTo>
                    <a:pt x="255" y="14"/>
                  </a:lnTo>
                  <a:lnTo>
                    <a:pt x="236" y="12"/>
                  </a:lnTo>
                  <a:lnTo>
                    <a:pt x="223" y="11"/>
                  </a:lnTo>
                  <a:lnTo>
                    <a:pt x="209" y="10"/>
                  </a:lnTo>
                  <a:lnTo>
                    <a:pt x="195" y="10"/>
                  </a:lnTo>
                  <a:lnTo>
                    <a:pt x="181" y="9"/>
                  </a:lnTo>
                  <a:lnTo>
                    <a:pt x="167" y="9"/>
                  </a:lnTo>
                  <a:lnTo>
                    <a:pt x="153" y="9"/>
                  </a:lnTo>
                  <a:lnTo>
                    <a:pt x="140" y="9"/>
                  </a:lnTo>
                  <a:lnTo>
                    <a:pt x="126" y="9"/>
                  </a:lnTo>
                  <a:lnTo>
                    <a:pt x="112" y="10"/>
                  </a:lnTo>
                  <a:lnTo>
                    <a:pt x="98" y="11"/>
                  </a:lnTo>
                  <a:lnTo>
                    <a:pt x="84" y="14"/>
                  </a:lnTo>
                  <a:lnTo>
                    <a:pt x="72" y="16"/>
                  </a:lnTo>
                  <a:lnTo>
                    <a:pt x="59" y="19"/>
                  </a:lnTo>
                  <a:lnTo>
                    <a:pt x="46" y="24"/>
                  </a:lnTo>
                  <a:lnTo>
                    <a:pt x="35" y="29"/>
                  </a:lnTo>
                  <a:lnTo>
                    <a:pt x="23" y="34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7" y="33"/>
                  </a:lnTo>
                  <a:lnTo>
                    <a:pt x="13" y="30"/>
                  </a:lnTo>
                  <a:lnTo>
                    <a:pt x="20" y="27"/>
                  </a:lnTo>
                  <a:lnTo>
                    <a:pt x="27" y="25"/>
                  </a:lnTo>
                  <a:lnTo>
                    <a:pt x="35" y="23"/>
                  </a:lnTo>
                  <a:lnTo>
                    <a:pt x="42" y="21"/>
                  </a:lnTo>
                  <a:lnTo>
                    <a:pt x="48" y="18"/>
                  </a:lnTo>
                  <a:lnTo>
                    <a:pt x="66" y="12"/>
                  </a:lnTo>
                  <a:lnTo>
                    <a:pt x="84" y="7"/>
                  </a:lnTo>
                  <a:lnTo>
                    <a:pt x="104" y="3"/>
                  </a:lnTo>
                  <a:lnTo>
                    <a:pt x="124" y="1"/>
                  </a:lnTo>
                  <a:lnTo>
                    <a:pt x="144" y="0"/>
                  </a:lnTo>
                  <a:lnTo>
                    <a:pt x="164" y="0"/>
                  </a:lnTo>
                  <a:lnTo>
                    <a:pt x="185" y="1"/>
                  </a:lnTo>
                  <a:lnTo>
                    <a:pt x="204" y="3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2" name="Freeform 124"/>
            <p:cNvSpPr>
              <a:spLocks/>
            </p:cNvSpPr>
            <p:nvPr/>
          </p:nvSpPr>
          <p:spPr bwMode="auto">
            <a:xfrm>
              <a:off x="2769" y="3768"/>
              <a:ext cx="233" cy="35"/>
            </a:xfrm>
            <a:custGeom>
              <a:avLst/>
              <a:gdLst>
                <a:gd name="T0" fmla="*/ 116 w 467"/>
                <a:gd name="T1" fmla="*/ 17 h 70"/>
                <a:gd name="T2" fmla="*/ 116 w 467"/>
                <a:gd name="T3" fmla="*/ 17 h 70"/>
                <a:gd name="T4" fmla="*/ 116 w 467"/>
                <a:gd name="T5" fmla="*/ 18 h 70"/>
                <a:gd name="T6" fmla="*/ 115 w 467"/>
                <a:gd name="T7" fmla="*/ 18 h 70"/>
                <a:gd name="T8" fmla="*/ 115 w 467"/>
                <a:gd name="T9" fmla="*/ 18 h 70"/>
                <a:gd name="T10" fmla="*/ 110 w 467"/>
                <a:gd name="T11" fmla="*/ 14 h 70"/>
                <a:gd name="T12" fmla="*/ 105 w 467"/>
                <a:gd name="T13" fmla="*/ 12 h 70"/>
                <a:gd name="T14" fmla="*/ 99 w 467"/>
                <a:gd name="T15" fmla="*/ 10 h 70"/>
                <a:gd name="T16" fmla="*/ 94 w 467"/>
                <a:gd name="T17" fmla="*/ 7 h 70"/>
                <a:gd name="T18" fmla="*/ 88 w 467"/>
                <a:gd name="T19" fmla="*/ 6 h 70"/>
                <a:gd name="T20" fmla="*/ 83 w 467"/>
                <a:gd name="T21" fmla="*/ 5 h 70"/>
                <a:gd name="T22" fmla="*/ 77 w 467"/>
                <a:gd name="T23" fmla="*/ 4 h 70"/>
                <a:gd name="T24" fmla="*/ 71 w 467"/>
                <a:gd name="T25" fmla="*/ 3 h 70"/>
                <a:gd name="T26" fmla="*/ 65 w 467"/>
                <a:gd name="T27" fmla="*/ 3 h 70"/>
                <a:gd name="T28" fmla="*/ 59 w 467"/>
                <a:gd name="T29" fmla="*/ 3 h 70"/>
                <a:gd name="T30" fmla="*/ 53 w 467"/>
                <a:gd name="T31" fmla="*/ 3 h 70"/>
                <a:gd name="T32" fmla="*/ 47 w 467"/>
                <a:gd name="T33" fmla="*/ 3 h 70"/>
                <a:gd name="T34" fmla="*/ 40 w 467"/>
                <a:gd name="T35" fmla="*/ 3 h 70"/>
                <a:gd name="T36" fmla="*/ 34 w 467"/>
                <a:gd name="T37" fmla="*/ 3 h 70"/>
                <a:gd name="T38" fmla="*/ 28 w 467"/>
                <a:gd name="T39" fmla="*/ 2 h 70"/>
                <a:gd name="T40" fmla="*/ 22 w 467"/>
                <a:gd name="T41" fmla="*/ 2 h 70"/>
                <a:gd name="T42" fmla="*/ 19 w 467"/>
                <a:gd name="T43" fmla="*/ 2 h 70"/>
                <a:gd name="T44" fmla="*/ 16 w 467"/>
                <a:gd name="T45" fmla="*/ 2 h 70"/>
                <a:gd name="T46" fmla="*/ 14 w 467"/>
                <a:gd name="T47" fmla="*/ 2 h 70"/>
                <a:gd name="T48" fmla="*/ 11 w 467"/>
                <a:gd name="T49" fmla="*/ 2 h 70"/>
                <a:gd name="T50" fmla="*/ 8 w 467"/>
                <a:gd name="T51" fmla="*/ 2 h 70"/>
                <a:gd name="T52" fmla="*/ 5 w 467"/>
                <a:gd name="T53" fmla="*/ 2 h 70"/>
                <a:gd name="T54" fmla="*/ 3 w 467"/>
                <a:gd name="T55" fmla="*/ 2 h 70"/>
                <a:gd name="T56" fmla="*/ 0 w 467"/>
                <a:gd name="T57" fmla="*/ 2 h 70"/>
                <a:gd name="T58" fmla="*/ 0 w 467"/>
                <a:gd name="T59" fmla="*/ 1 h 70"/>
                <a:gd name="T60" fmla="*/ 0 w 467"/>
                <a:gd name="T61" fmla="*/ 1 h 70"/>
                <a:gd name="T62" fmla="*/ 1 w 467"/>
                <a:gd name="T63" fmla="*/ 1 h 70"/>
                <a:gd name="T64" fmla="*/ 2 w 467"/>
                <a:gd name="T65" fmla="*/ 0 h 70"/>
                <a:gd name="T66" fmla="*/ 9 w 467"/>
                <a:gd name="T67" fmla="*/ 1 h 70"/>
                <a:gd name="T68" fmla="*/ 17 w 467"/>
                <a:gd name="T69" fmla="*/ 1 h 70"/>
                <a:gd name="T70" fmla="*/ 24 w 467"/>
                <a:gd name="T71" fmla="*/ 1 h 70"/>
                <a:gd name="T72" fmla="*/ 32 w 467"/>
                <a:gd name="T73" fmla="*/ 1 h 70"/>
                <a:gd name="T74" fmla="*/ 39 w 467"/>
                <a:gd name="T75" fmla="*/ 1 h 70"/>
                <a:gd name="T76" fmla="*/ 47 w 467"/>
                <a:gd name="T77" fmla="*/ 1 h 70"/>
                <a:gd name="T78" fmla="*/ 55 w 467"/>
                <a:gd name="T79" fmla="*/ 1 h 70"/>
                <a:gd name="T80" fmla="*/ 62 w 467"/>
                <a:gd name="T81" fmla="*/ 1 h 70"/>
                <a:gd name="T82" fmla="*/ 70 w 467"/>
                <a:gd name="T83" fmla="*/ 1 h 70"/>
                <a:gd name="T84" fmla="*/ 77 w 467"/>
                <a:gd name="T85" fmla="*/ 2 h 70"/>
                <a:gd name="T86" fmla="*/ 84 w 467"/>
                <a:gd name="T87" fmla="*/ 3 h 70"/>
                <a:gd name="T88" fmla="*/ 91 w 467"/>
                <a:gd name="T89" fmla="*/ 4 h 70"/>
                <a:gd name="T90" fmla="*/ 98 w 467"/>
                <a:gd name="T91" fmla="*/ 6 h 70"/>
                <a:gd name="T92" fmla="*/ 104 w 467"/>
                <a:gd name="T93" fmla="*/ 9 h 70"/>
                <a:gd name="T94" fmla="*/ 110 w 467"/>
                <a:gd name="T95" fmla="*/ 12 h 70"/>
                <a:gd name="T96" fmla="*/ 116 w 467"/>
                <a:gd name="T97" fmla="*/ 17 h 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7" h="70">
                  <a:moveTo>
                    <a:pt x="467" y="65"/>
                  </a:moveTo>
                  <a:lnTo>
                    <a:pt x="466" y="68"/>
                  </a:lnTo>
                  <a:lnTo>
                    <a:pt x="464" y="70"/>
                  </a:lnTo>
                  <a:lnTo>
                    <a:pt x="462" y="70"/>
                  </a:lnTo>
                  <a:lnTo>
                    <a:pt x="460" y="69"/>
                  </a:lnTo>
                  <a:lnTo>
                    <a:pt x="440" y="56"/>
                  </a:lnTo>
                  <a:lnTo>
                    <a:pt x="421" y="45"/>
                  </a:lnTo>
                  <a:lnTo>
                    <a:pt x="399" y="37"/>
                  </a:lnTo>
                  <a:lnTo>
                    <a:pt x="377" y="28"/>
                  </a:lnTo>
                  <a:lnTo>
                    <a:pt x="355" y="23"/>
                  </a:lnTo>
                  <a:lnTo>
                    <a:pt x="332" y="18"/>
                  </a:lnTo>
                  <a:lnTo>
                    <a:pt x="309" y="15"/>
                  </a:lnTo>
                  <a:lnTo>
                    <a:pt x="285" y="12"/>
                  </a:lnTo>
                  <a:lnTo>
                    <a:pt x="261" y="10"/>
                  </a:lnTo>
                  <a:lnTo>
                    <a:pt x="236" y="9"/>
                  </a:lnTo>
                  <a:lnTo>
                    <a:pt x="212" y="9"/>
                  </a:lnTo>
                  <a:lnTo>
                    <a:pt x="188" y="9"/>
                  </a:lnTo>
                  <a:lnTo>
                    <a:pt x="163" y="9"/>
                  </a:lnTo>
                  <a:lnTo>
                    <a:pt x="139" y="9"/>
                  </a:lnTo>
                  <a:lnTo>
                    <a:pt x="113" y="8"/>
                  </a:lnTo>
                  <a:lnTo>
                    <a:pt x="89" y="8"/>
                  </a:lnTo>
                  <a:lnTo>
                    <a:pt x="78" y="8"/>
                  </a:lnTo>
                  <a:lnTo>
                    <a:pt x="67" y="8"/>
                  </a:lnTo>
                  <a:lnTo>
                    <a:pt x="56" y="8"/>
                  </a:lnTo>
                  <a:lnTo>
                    <a:pt x="45" y="8"/>
                  </a:lnTo>
                  <a:lnTo>
                    <a:pt x="34" y="7"/>
                  </a:lnTo>
                  <a:lnTo>
                    <a:pt x="22" y="7"/>
                  </a:lnTo>
                  <a:lnTo>
                    <a:pt x="1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  <a:lnTo>
                    <a:pt x="38" y="2"/>
                  </a:lnTo>
                  <a:lnTo>
                    <a:pt x="68" y="3"/>
                  </a:lnTo>
                  <a:lnTo>
                    <a:pt x="98" y="3"/>
                  </a:lnTo>
                  <a:lnTo>
                    <a:pt x="129" y="2"/>
                  </a:lnTo>
                  <a:lnTo>
                    <a:pt x="159" y="2"/>
                  </a:lnTo>
                  <a:lnTo>
                    <a:pt x="189" y="1"/>
                  </a:lnTo>
                  <a:lnTo>
                    <a:pt x="220" y="1"/>
                  </a:lnTo>
                  <a:lnTo>
                    <a:pt x="250" y="1"/>
                  </a:lnTo>
                  <a:lnTo>
                    <a:pt x="280" y="3"/>
                  </a:lnTo>
                  <a:lnTo>
                    <a:pt x="309" y="5"/>
                  </a:lnTo>
                  <a:lnTo>
                    <a:pt x="338" y="10"/>
                  </a:lnTo>
                  <a:lnTo>
                    <a:pt x="365" y="16"/>
                  </a:lnTo>
                  <a:lnTo>
                    <a:pt x="392" y="24"/>
                  </a:lnTo>
                  <a:lnTo>
                    <a:pt x="418" y="35"/>
                  </a:lnTo>
                  <a:lnTo>
                    <a:pt x="443" y="48"/>
                  </a:lnTo>
                  <a:lnTo>
                    <a:pt x="467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" name="Freeform 125"/>
            <p:cNvSpPr>
              <a:spLocks/>
            </p:cNvSpPr>
            <p:nvPr/>
          </p:nvSpPr>
          <p:spPr bwMode="auto">
            <a:xfrm>
              <a:off x="3080" y="3768"/>
              <a:ext cx="260" cy="23"/>
            </a:xfrm>
            <a:custGeom>
              <a:avLst/>
              <a:gdLst>
                <a:gd name="T0" fmla="*/ 121 w 521"/>
                <a:gd name="T1" fmla="*/ 3 h 45"/>
                <a:gd name="T2" fmla="*/ 123 w 521"/>
                <a:gd name="T3" fmla="*/ 3 h 45"/>
                <a:gd name="T4" fmla="*/ 125 w 521"/>
                <a:gd name="T5" fmla="*/ 3 h 45"/>
                <a:gd name="T6" fmla="*/ 128 w 521"/>
                <a:gd name="T7" fmla="*/ 3 h 45"/>
                <a:gd name="T8" fmla="*/ 130 w 521"/>
                <a:gd name="T9" fmla="*/ 3 h 45"/>
                <a:gd name="T10" fmla="*/ 130 w 521"/>
                <a:gd name="T11" fmla="*/ 4 h 45"/>
                <a:gd name="T12" fmla="*/ 127 w 521"/>
                <a:gd name="T13" fmla="*/ 5 h 45"/>
                <a:gd name="T14" fmla="*/ 119 w 521"/>
                <a:gd name="T15" fmla="*/ 6 h 45"/>
                <a:gd name="T16" fmla="*/ 112 w 521"/>
                <a:gd name="T17" fmla="*/ 6 h 45"/>
                <a:gd name="T18" fmla="*/ 105 w 521"/>
                <a:gd name="T19" fmla="*/ 6 h 45"/>
                <a:gd name="T20" fmla="*/ 97 w 521"/>
                <a:gd name="T21" fmla="*/ 7 h 45"/>
                <a:gd name="T22" fmla="*/ 88 w 521"/>
                <a:gd name="T23" fmla="*/ 6 h 45"/>
                <a:gd name="T24" fmla="*/ 79 w 521"/>
                <a:gd name="T25" fmla="*/ 6 h 45"/>
                <a:gd name="T26" fmla="*/ 70 w 521"/>
                <a:gd name="T27" fmla="*/ 5 h 45"/>
                <a:gd name="T28" fmla="*/ 62 w 521"/>
                <a:gd name="T29" fmla="*/ 3 h 45"/>
                <a:gd name="T30" fmla="*/ 54 w 521"/>
                <a:gd name="T31" fmla="*/ 2 h 45"/>
                <a:gd name="T32" fmla="*/ 45 w 521"/>
                <a:gd name="T33" fmla="*/ 2 h 45"/>
                <a:gd name="T34" fmla="*/ 37 w 521"/>
                <a:gd name="T35" fmla="*/ 2 h 45"/>
                <a:gd name="T36" fmla="*/ 28 w 521"/>
                <a:gd name="T37" fmla="*/ 3 h 45"/>
                <a:gd name="T38" fmla="*/ 20 w 521"/>
                <a:gd name="T39" fmla="*/ 5 h 45"/>
                <a:gd name="T40" fmla="*/ 12 w 521"/>
                <a:gd name="T41" fmla="*/ 7 h 45"/>
                <a:gd name="T42" fmla="*/ 5 w 521"/>
                <a:gd name="T43" fmla="*/ 10 h 45"/>
                <a:gd name="T44" fmla="*/ 1 w 521"/>
                <a:gd name="T45" fmla="*/ 12 h 45"/>
                <a:gd name="T46" fmla="*/ 0 w 521"/>
                <a:gd name="T47" fmla="*/ 11 h 45"/>
                <a:gd name="T48" fmla="*/ 0 w 521"/>
                <a:gd name="T49" fmla="*/ 10 h 45"/>
                <a:gd name="T50" fmla="*/ 8 w 521"/>
                <a:gd name="T51" fmla="*/ 6 h 45"/>
                <a:gd name="T52" fmla="*/ 17 w 521"/>
                <a:gd name="T53" fmla="*/ 3 h 45"/>
                <a:gd name="T54" fmla="*/ 26 w 521"/>
                <a:gd name="T55" fmla="*/ 2 h 45"/>
                <a:gd name="T56" fmla="*/ 35 w 521"/>
                <a:gd name="T57" fmla="*/ 0 h 45"/>
                <a:gd name="T58" fmla="*/ 46 w 521"/>
                <a:gd name="T59" fmla="*/ 0 h 45"/>
                <a:gd name="T60" fmla="*/ 56 w 521"/>
                <a:gd name="T61" fmla="*/ 1 h 45"/>
                <a:gd name="T62" fmla="*/ 67 w 521"/>
                <a:gd name="T63" fmla="*/ 2 h 45"/>
                <a:gd name="T64" fmla="*/ 77 w 521"/>
                <a:gd name="T65" fmla="*/ 3 h 45"/>
                <a:gd name="T66" fmla="*/ 88 w 521"/>
                <a:gd name="T67" fmla="*/ 4 h 45"/>
                <a:gd name="T68" fmla="*/ 98 w 521"/>
                <a:gd name="T69" fmla="*/ 5 h 45"/>
                <a:gd name="T70" fmla="*/ 109 w 521"/>
                <a:gd name="T71" fmla="*/ 4 h 45"/>
                <a:gd name="T72" fmla="*/ 119 w 521"/>
                <a:gd name="T73" fmla="*/ 3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1" h="45">
                  <a:moveTo>
                    <a:pt x="479" y="11"/>
                  </a:moveTo>
                  <a:lnTo>
                    <a:pt x="484" y="12"/>
                  </a:lnTo>
                  <a:lnTo>
                    <a:pt x="489" y="12"/>
                  </a:lnTo>
                  <a:lnTo>
                    <a:pt x="494" y="12"/>
                  </a:lnTo>
                  <a:lnTo>
                    <a:pt x="499" y="12"/>
                  </a:lnTo>
                  <a:lnTo>
                    <a:pt x="503" y="12"/>
                  </a:lnTo>
                  <a:lnTo>
                    <a:pt x="509" y="11"/>
                  </a:lnTo>
                  <a:lnTo>
                    <a:pt x="514" y="11"/>
                  </a:lnTo>
                  <a:lnTo>
                    <a:pt x="518" y="10"/>
                  </a:lnTo>
                  <a:lnTo>
                    <a:pt x="520" y="11"/>
                  </a:lnTo>
                  <a:lnTo>
                    <a:pt x="521" y="12"/>
                  </a:lnTo>
                  <a:lnTo>
                    <a:pt x="521" y="14"/>
                  </a:lnTo>
                  <a:lnTo>
                    <a:pt x="521" y="15"/>
                  </a:lnTo>
                  <a:lnTo>
                    <a:pt x="508" y="18"/>
                  </a:lnTo>
                  <a:lnTo>
                    <a:pt x="494" y="20"/>
                  </a:lnTo>
                  <a:lnTo>
                    <a:pt x="479" y="22"/>
                  </a:lnTo>
                  <a:lnTo>
                    <a:pt x="465" y="22"/>
                  </a:lnTo>
                  <a:lnTo>
                    <a:pt x="451" y="23"/>
                  </a:lnTo>
                  <a:lnTo>
                    <a:pt x="436" y="23"/>
                  </a:lnTo>
                  <a:lnTo>
                    <a:pt x="422" y="24"/>
                  </a:lnTo>
                  <a:lnTo>
                    <a:pt x="408" y="26"/>
                  </a:lnTo>
                  <a:lnTo>
                    <a:pt x="389" y="25"/>
                  </a:lnTo>
                  <a:lnTo>
                    <a:pt x="371" y="25"/>
                  </a:lnTo>
                  <a:lnTo>
                    <a:pt x="354" y="24"/>
                  </a:lnTo>
                  <a:lnTo>
                    <a:pt x="335" y="24"/>
                  </a:lnTo>
                  <a:lnTo>
                    <a:pt x="317" y="23"/>
                  </a:lnTo>
                  <a:lnTo>
                    <a:pt x="300" y="20"/>
                  </a:lnTo>
                  <a:lnTo>
                    <a:pt x="282" y="18"/>
                  </a:lnTo>
                  <a:lnTo>
                    <a:pt x="265" y="15"/>
                  </a:lnTo>
                  <a:lnTo>
                    <a:pt x="249" y="12"/>
                  </a:lnTo>
                  <a:lnTo>
                    <a:pt x="232" y="10"/>
                  </a:lnTo>
                  <a:lnTo>
                    <a:pt x="216" y="8"/>
                  </a:lnTo>
                  <a:lnTo>
                    <a:pt x="198" y="7"/>
                  </a:lnTo>
                  <a:lnTo>
                    <a:pt x="181" y="7"/>
                  </a:lnTo>
                  <a:lnTo>
                    <a:pt x="165" y="7"/>
                  </a:lnTo>
                  <a:lnTo>
                    <a:pt x="148" y="8"/>
                  </a:lnTo>
                  <a:lnTo>
                    <a:pt x="130" y="9"/>
                  </a:lnTo>
                  <a:lnTo>
                    <a:pt x="114" y="11"/>
                  </a:lnTo>
                  <a:lnTo>
                    <a:pt x="98" y="14"/>
                  </a:lnTo>
                  <a:lnTo>
                    <a:pt x="82" y="17"/>
                  </a:lnTo>
                  <a:lnTo>
                    <a:pt x="66" y="22"/>
                  </a:lnTo>
                  <a:lnTo>
                    <a:pt x="50" y="26"/>
                  </a:lnTo>
                  <a:lnTo>
                    <a:pt x="35" y="32"/>
                  </a:lnTo>
                  <a:lnTo>
                    <a:pt x="20" y="38"/>
                  </a:lnTo>
                  <a:lnTo>
                    <a:pt x="6" y="45"/>
                  </a:lnTo>
                  <a:lnTo>
                    <a:pt x="4" y="45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0"/>
                  </a:lnTo>
                  <a:lnTo>
                    <a:pt x="1" y="38"/>
                  </a:lnTo>
                  <a:lnTo>
                    <a:pt x="18" y="30"/>
                  </a:lnTo>
                  <a:lnTo>
                    <a:pt x="34" y="23"/>
                  </a:lnTo>
                  <a:lnTo>
                    <a:pt x="51" y="17"/>
                  </a:lnTo>
                  <a:lnTo>
                    <a:pt x="68" y="12"/>
                  </a:lnTo>
                  <a:lnTo>
                    <a:pt x="87" y="9"/>
                  </a:lnTo>
                  <a:lnTo>
                    <a:pt x="104" y="5"/>
                  </a:lnTo>
                  <a:lnTo>
                    <a:pt x="122" y="2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206" y="1"/>
                  </a:lnTo>
                  <a:lnTo>
                    <a:pt x="227" y="2"/>
                  </a:lnTo>
                  <a:lnTo>
                    <a:pt x="249" y="4"/>
                  </a:lnTo>
                  <a:lnTo>
                    <a:pt x="270" y="7"/>
                  </a:lnTo>
                  <a:lnTo>
                    <a:pt x="290" y="9"/>
                  </a:lnTo>
                  <a:lnTo>
                    <a:pt x="311" y="10"/>
                  </a:lnTo>
                  <a:lnTo>
                    <a:pt x="332" y="12"/>
                  </a:lnTo>
                  <a:lnTo>
                    <a:pt x="353" y="15"/>
                  </a:lnTo>
                  <a:lnTo>
                    <a:pt x="373" y="16"/>
                  </a:lnTo>
                  <a:lnTo>
                    <a:pt x="394" y="17"/>
                  </a:lnTo>
                  <a:lnTo>
                    <a:pt x="416" y="17"/>
                  </a:lnTo>
                  <a:lnTo>
                    <a:pt x="437" y="16"/>
                  </a:lnTo>
                  <a:lnTo>
                    <a:pt x="457" y="14"/>
                  </a:lnTo>
                  <a:lnTo>
                    <a:pt x="47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" name="Freeform 126"/>
            <p:cNvSpPr>
              <a:spLocks/>
            </p:cNvSpPr>
            <p:nvPr/>
          </p:nvSpPr>
          <p:spPr bwMode="auto">
            <a:xfrm>
              <a:off x="2758" y="3780"/>
              <a:ext cx="236" cy="36"/>
            </a:xfrm>
            <a:custGeom>
              <a:avLst/>
              <a:gdLst>
                <a:gd name="T0" fmla="*/ 31 w 473"/>
                <a:gd name="T1" fmla="*/ 1 h 72"/>
                <a:gd name="T2" fmla="*/ 32 w 473"/>
                <a:gd name="T3" fmla="*/ 0 h 72"/>
                <a:gd name="T4" fmla="*/ 37 w 473"/>
                <a:gd name="T5" fmla="*/ 1 h 72"/>
                <a:gd name="T6" fmla="*/ 46 w 473"/>
                <a:gd name="T7" fmla="*/ 0 h 72"/>
                <a:gd name="T8" fmla="*/ 54 w 473"/>
                <a:gd name="T9" fmla="*/ 0 h 72"/>
                <a:gd name="T10" fmla="*/ 63 w 473"/>
                <a:gd name="T11" fmla="*/ 1 h 72"/>
                <a:gd name="T12" fmla="*/ 72 w 473"/>
                <a:gd name="T13" fmla="*/ 1 h 72"/>
                <a:gd name="T14" fmla="*/ 80 w 473"/>
                <a:gd name="T15" fmla="*/ 2 h 72"/>
                <a:gd name="T16" fmla="*/ 89 w 473"/>
                <a:gd name="T17" fmla="*/ 3 h 72"/>
                <a:gd name="T18" fmla="*/ 97 w 473"/>
                <a:gd name="T19" fmla="*/ 5 h 72"/>
                <a:gd name="T20" fmla="*/ 103 w 473"/>
                <a:gd name="T21" fmla="*/ 8 h 72"/>
                <a:gd name="T22" fmla="*/ 108 w 473"/>
                <a:gd name="T23" fmla="*/ 10 h 72"/>
                <a:gd name="T24" fmla="*/ 112 w 473"/>
                <a:gd name="T25" fmla="*/ 12 h 72"/>
                <a:gd name="T26" fmla="*/ 116 w 473"/>
                <a:gd name="T27" fmla="*/ 15 h 72"/>
                <a:gd name="T28" fmla="*/ 118 w 473"/>
                <a:gd name="T29" fmla="*/ 17 h 72"/>
                <a:gd name="T30" fmla="*/ 118 w 473"/>
                <a:gd name="T31" fmla="*/ 18 h 72"/>
                <a:gd name="T32" fmla="*/ 116 w 473"/>
                <a:gd name="T33" fmla="*/ 18 h 72"/>
                <a:gd name="T34" fmla="*/ 113 w 473"/>
                <a:gd name="T35" fmla="*/ 15 h 72"/>
                <a:gd name="T36" fmla="*/ 109 w 473"/>
                <a:gd name="T37" fmla="*/ 13 h 72"/>
                <a:gd name="T38" fmla="*/ 102 w 473"/>
                <a:gd name="T39" fmla="*/ 10 h 72"/>
                <a:gd name="T40" fmla="*/ 96 w 473"/>
                <a:gd name="T41" fmla="*/ 8 h 72"/>
                <a:gd name="T42" fmla="*/ 89 w 473"/>
                <a:gd name="T43" fmla="*/ 5 h 72"/>
                <a:gd name="T44" fmla="*/ 82 w 473"/>
                <a:gd name="T45" fmla="*/ 4 h 72"/>
                <a:gd name="T46" fmla="*/ 75 w 473"/>
                <a:gd name="T47" fmla="*/ 3 h 72"/>
                <a:gd name="T48" fmla="*/ 67 w 473"/>
                <a:gd name="T49" fmla="*/ 3 h 72"/>
                <a:gd name="T50" fmla="*/ 60 w 473"/>
                <a:gd name="T51" fmla="*/ 3 h 72"/>
                <a:gd name="T52" fmla="*/ 53 w 473"/>
                <a:gd name="T53" fmla="*/ 3 h 72"/>
                <a:gd name="T54" fmla="*/ 46 w 473"/>
                <a:gd name="T55" fmla="*/ 3 h 72"/>
                <a:gd name="T56" fmla="*/ 38 w 473"/>
                <a:gd name="T57" fmla="*/ 3 h 72"/>
                <a:gd name="T58" fmla="*/ 31 w 473"/>
                <a:gd name="T59" fmla="*/ 3 h 72"/>
                <a:gd name="T60" fmla="*/ 24 w 473"/>
                <a:gd name="T61" fmla="*/ 3 h 72"/>
                <a:gd name="T62" fmla="*/ 17 w 473"/>
                <a:gd name="T63" fmla="*/ 2 h 72"/>
                <a:gd name="T64" fmla="*/ 10 w 473"/>
                <a:gd name="T65" fmla="*/ 2 h 72"/>
                <a:gd name="T66" fmla="*/ 3 w 473"/>
                <a:gd name="T67" fmla="*/ 1 h 72"/>
                <a:gd name="T68" fmla="*/ 1 w 473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73" h="72">
                  <a:moveTo>
                    <a:pt x="124" y="3"/>
                  </a:moveTo>
                  <a:lnTo>
                    <a:pt x="126" y="2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2" y="1"/>
                  </a:lnTo>
                  <a:lnTo>
                    <a:pt x="149" y="1"/>
                  </a:lnTo>
                  <a:lnTo>
                    <a:pt x="166" y="0"/>
                  </a:lnTo>
                  <a:lnTo>
                    <a:pt x="184" y="0"/>
                  </a:lnTo>
                  <a:lnTo>
                    <a:pt x="202" y="0"/>
                  </a:lnTo>
                  <a:lnTo>
                    <a:pt x="219" y="0"/>
                  </a:lnTo>
                  <a:lnTo>
                    <a:pt x="237" y="0"/>
                  </a:lnTo>
                  <a:lnTo>
                    <a:pt x="254" y="1"/>
                  </a:lnTo>
                  <a:lnTo>
                    <a:pt x="272" y="1"/>
                  </a:lnTo>
                  <a:lnTo>
                    <a:pt x="290" y="2"/>
                  </a:lnTo>
                  <a:lnTo>
                    <a:pt x="306" y="4"/>
                  </a:lnTo>
                  <a:lnTo>
                    <a:pt x="323" y="7"/>
                  </a:lnTo>
                  <a:lnTo>
                    <a:pt x="340" y="9"/>
                  </a:lnTo>
                  <a:lnTo>
                    <a:pt x="356" y="12"/>
                  </a:lnTo>
                  <a:lnTo>
                    <a:pt x="372" y="16"/>
                  </a:lnTo>
                  <a:lnTo>
                    <a:pt x="389" y="20"/>
                  </a:lnTo>
                  <a:lnTo>
                    <a:pt x="405" y="25"/>
                  </a:lnTo>
                  <a:lnTo>
                    <a:pt x="414" y="30"/>
                  </a:lnTo>
                  <a:lnTo>
                    <a:pt x="423" y="34"/>
                  </a:lnTo>
                  <a:lnTo>
                    <a:pt x="432" y="39"/>
                  </a:lnTo>
                  <a:lnTo>
                    <a:pt x="440" y="43"/>
                  </a:lnTo>
                  <a:lnTo>
                    <a:pt x="450" y="48"/>
                  </a:lnTo>
                  <a:lnTo>
                    <a:pt x="458" y="54"/>
                  </a:lnTo>
                  <a:lnTo>
                    <a:pt x="466" y="60"/>
                  </a:lnTo>
                  <a:lnTo>
                    <a:pt x="473" y="67"/>
                  </a:lnTo>
                  <a:lnTo>
                    <a:pt x="473" y="68"/>
                  </a:lnTo>
                  <a:lnTo>
                    <a:pt x="473" y="70"/>
                  </a:lnTo>
                  <a:lnTo>
                    <a:pt x="473" y="71"/>
                  </a:lnTo>
                  <a:lnTo>
                    <a:pt x="471" y="72"/>
                  </a:lnTo>
                  <a:lnTo>
                    <a:pt x="466" y="69"/>
                  </a:lnTo>
                  <a:lnTo>
                    <a:pt x="460" y="64"/>
                  </a:lnTo>
                  <a:lnTo>
                    <a:pt x="454" y="60"/>
                  </a:lnTo>
                  <a:lnTo>
                    <a:pt x="448" y="56"/>
                  </a:lnTo>
                  <a:lnTo>
                    <a:pt x="436" y="50"/>
                  </a:lnTo>
                  <a:lnTo>
                    <a:pt x="423" y="43"/>
                  </a:lnTo>
                  <a:lnTo>
                    <a:pt x="410" y="38"/>
                  </a:lnTo>
                  <a:lnTo>
                    <a:pt x="397" y="33"/>
                  </a:lnTo>
                  <a:lnTo>
                    <a:pt x="384" y="29"/>
                  </a:lnTo>
                  <a:lnTo>
                    <a:pt x="370" y="24"/>
                  </a:lnTo>
                  <a:lnTo>
                    <a:pt x="356" y="19"/>
                  </a:lnTo>
                  <a:lnTo>
                    <a:pt x="343" y="16"/>
                  </a:lnTo>
                  <a:lnTo>
                    <a:pt x="329" y="14"/>
                  </a:lnTo>
                  <a:lnTo>
                    <a:pt x="314" y="12"/>
                  </a:lnTo>
                  <a:lnTo>
                    <a:pt x="300" y="11"/>
                  </a:lnTo>
                  <a:lnTo>
                    <a:pt x="285" y="10"/>
                  </a:lnTo>
                  <a:lnTo>
                    <a:pt x="271" y="9"/>
                  </a:lnTo>
                  <a:lnTo>
                    <a:pt x="256" y="9"/>
                  </a:lnTo>
                  <a:lnTo>
                    <a:pt x="242" y="9"/>
                  </a:lnTo>
                  <a:lnTo>
                    <a:pt x="227" y="9"/>
                  </a:lnTo>
                  <a:lnTo>
                    <a:pt x="214" y="9"/>
                  </a:lnTo>
                  <a:lnTo>
                    <a:pt x="199" y="9"/>
                  </a:lnTo>
                  <a:lnTo>
                    <a:pt x="184" y="9"/>
                  </a:lnTo>
                  <a:lnTo>
                    <a:pt x="170" y="10"/>
                  </a:lnTo>
                  <a:lnTo>
                    <a:pt x="155" y="10"/>
                  </a:lnTo>
                  <a:lnTo>
                    <a:pt x="140" y="10"/>
                  </a:lnTo>
                  <a:lnTo>
                    <a:pt x="126" y="11"/>
                  </a:lnTo>
                  <a:lnTo>
                    <a:pt x="111" y="11"/>
                  </a:lnTo>
                  <a:lnTo>
                    <a:pt x="97" y="10"/>
                  </a:lnTo>
                  <a:lnTo>
                    <a:pt x="83" y="9"/>
                  </a:lnTo>
                  <a:lnTo>
                    <a:pt x="70" y="8"/>
                  </a:lnTo>
                  <a:lnTo>
                    <a:pt x="56" y="7"/>
                  </a:lnTo>
                  <a:lnTo>
                    <a:pt x="42" y="5"/>
                  </a:lnTo>
                  <a:lnTo>
                    <a:pt x="28" y="4"/>
                  </a:lnTo>
                  <a:lnTo>
                    <a:pt x="14" y="4"/>
                  </a:lnTo>
                  <a:lnTo>
                    <a:pt x="0" y="3"/>
                  </a:lnTo>
                  <a:lnTo>
                    <a:pt x="4" y="0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5" name="Freeform 127"/>
            <p:cNvSpPr>
              <a:spLocks/>
            </p:cNvSpPr>
            <p:nvPr/>
          </p:nvSpPr>
          <p:spPr bwMode="auto">
            <a:xfrm>
              <a:off x="3074" y="3780"/>
              <a:ext cx="272" cy="23"/>
            </a:xfrm>
            <a:custGeom>
              <a:avLst/>
              <a:gdLst>
                <a:gd name="T0" fmla="*/ 122 w 542"/>
                <a:gd name="T1" fmla="*/ 4 h 45"/>
                <a:gd name="T2" fmla="*/ 124 w 542"/>
                <a:gd name="T3" fmla="*/ 4 h 45"/>
                <a:gd name="T4" fmla="*/ 127 w 542"/>
                <a:gd name="T5" fmla="*/ 4 h 45"/>
                <a:gd name="T6" fmla="*/ 130 w 542"/>
                <a:gd name="T7" fmla="*/ 3 h 45"/>
                <a:gd name="T8" fmla="*/ 134 w 542"/>
                <a:gd name="T9" fmla="*/ 3 h 45"/>
                <a:gd name="T10" fmla="*/ 136 w 542"/>
                <a:gd name="T11" fmla="*/ 3 h 45"/>
                <a:gd name="T12" fmla="*/ 137 w 542"/>
                <a:gd name="T13" fmla="*/ 4 h 45"/>
                <a:gd name="T14" fmla="*/ 131 w 542"/>
                <a:gd name="T15" fmla="*/ 6 h 45"/>
                <a:gd name="T16" fmla="*/ 121 w 542"/>
                <a:gd name="T17" fmla="*/ 6 h 45"/>
                <a:gd name="T18" fmla="*/ 110 w 542"/>
                <a:gd name="T19" fmla="*/ 6 h 45"/>
                <a:gd name="T20" fmla="*/ 99 w 542"/>
                <a:gd name="T21" fmla="*/ 6 h 45"/>
                <a:gd name="T22" fmla="*/ 90 w 542"/>
                <a:gd name="T23" fmla="*/ 6 h 45"/>
                <a:gd name="T24" fmla="*/ 81 w 542"/>
                <a:gd name="T25" fmla="*/ 5 h 45"/>
                <a:gd name="T26" fmla="*/ 73 w 542"/>
                <a:gd name="T27" fmla="*/ 4 h 45"/>
                <a:gd name="T28" fmla="*/ 65 w 542"/>
                <a:gd name="T29" fmla="*/ 4 h 45"/>
                <a:gd name="T30" fmla="*/ 56 w 542"/>
                <a:gd name="T31" fmla="*/ 3 h 45"/>
                <a:gd name="T32" fmla="*/ 48 w 542"/>
                <a:gd name="T33" fmla="*/ 3 h 45"/>
                <a:gd name="T34" fmla="*/ 40 w 542"/>
                <a:gd name="T35" fmla="*/ 3 h 45"/>
                <a:gd name="T36" fmla="*/ 31 w 542"/>
                <a:gd name="T37" fmla="*/ 4 h 45"/>
                <a:gd name="T38" fmla="*/ 24 w 542"/>
                <a:gd name="T39" fmla="*/ 4 h 45"/>
                <a:gd name="T40" fmla="*/ 17 w 542"/>
                <a:gd name="T41" fmla="*/ 6 h 45"/>
                <a:gd name="T42" fmla="*/ 10 w 542"/>
                <a:gd name="T43" fmla="*/ 8 h 45"/>
                <a:gd name="T44" fmla="*/ 4 w 542"/>
                <a:gd name="T45" fmla="*/ 10 h 45"/>
                <a:gd name="T46" fmla="*/ 0 w 542"/>
                <a:gd name="T47" fmla="*/ 12 h 45"/>
                <a:gd name="T48" fmla="*/ 5 w 542"/>
                <a:gd name="T49" fmla="*/ 8 h 45"/>
                <a:gd name="T50" fmla="*/ 16 w 542"/>
                <a:gd name="T51" fmla="*/ 4 h 45"/>
                <a:gd name="T52" fmla="*/ 28 w 542"/>
                <a:gd name="T53" fmla="*/ 2 h 45"/>
                <a:gd name="T54" fmla="*/ 39 w 542"/>
                <a:gd name="T55" fmla="*/ 1 h 45"/>
                <a:gd name="T56" fmla="*/ 49 w 542"/>
                <a:gd name="T57" fmla="*/ 0 h 45"/>
                <a:gd name="T58" fmla="*/ 57 w 542"/>
                <a:gd name="T59" fmla="*/ 1 h 45"/>
                <a:gd name="T60" fmla="*/ 65 w 542"/>
                <a:gd name="T61" fmla="*/ 1 h 45"/>
                <a:gd name="T62" fmla="*/ 73 w 542"/>
                <a:gd name="T63" fmla="*/ 2 h 45"/>
                <a:gd name="T64" fmla="*/ 81 w 542"/>
                <a:gd name="T65" fmla="*/ 2 h 45"/>
                <a:gd name="T66" fmla="*/ 88 w 542"/>
                <a:gd name="T67" fmla="*/ 3 h 45"/>
                <a:gd name="T68" fmla="*/ 96 w 542"/>
                <a:gd name="T69" fmla="*/ 3 h 45"/>
                <a:gd name="T70" fmla="*/ 104 w 542"/>
                <a:gd name="T71" fmla="*/ 4 h 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42" h="45">
                  <a:moveTo>
                    <a:pt x="429" y="14"/>
                  </a:moveTo>
                  <a:lnTo>
                    <a:pt x="485" y="15"/>
                  </a:lnTo>
                  <a:lnTo>
                    <a:pt x="487" y="13"/>
                  </a:lnTo>
                  <a:lnTo>
                    <a:pt x="493" y="13"/>
                  </a:lnTo>
                  <a:lnTo>
                    <a:pt x="500" y="13"/>
                  </a:lnTo>
                  <a:lnTo>
                    <a:pt x="505" y="13"/>
                  </a:lnTo>
                  <a:lnTo>
                    <a:pt x="512" y="13"/>
                  </a:lnTo>
                  <a:lnTo>
                    <a:pt x="519" y="11"/>
                  </a:lnTo>
                  <a:lnTo>
                    <a:pt x="526" y="11"/>
                  </a:lnTo>
                  <a:lnTo>
                    <a:pt x="532" y="10"/>
                  </a:lnTo>
                  <a:lnTo>
                    <a:pt x="539" y="9"/>
                  </a:lnTo>
                  <a:lnTo>
                    <a:pt x="541" y="11"/>
                  </a:lnTo>
                  <a:lnTo>
                    <a:pt x="541" y="13"/>
                  </a:lnTo>
                  <a:lnTo>
                    <a:pt x="542" y="15"/>
                  </a:lnTo>
                  <a:lnTo>
                    <a:pt x="542" y="17"/>
                  </a:lnTo>
                  <a:lnTo>
                    <a:pt x="521" y="22"/>
                  </a:lnTo>
                  <a:lnTo>
                    <a:pt x="501" y="24"/>
                  </a:lnTo>
                  <a:lnTo>
                    <a:pt x="480" y="24"/>
                  </a:lnTo>
                  <a:lnTo>
                    <a:pt x="458" y="24"/>
                  </a:lnTo>
                  <a:lnTo>
                    <a:pt x="436" y="23"/>
                  </a:lnTo>
                  <a:lnTo>
                    <a:pt x="415" y="22"/>
                  </a:lnTo>
                  <a:lnTo>
                    <a:pt x="394" y="21"/>
                  </a:lnTo>
                  <a:lnTo>
                    <a:pt x="373" y="22"/>
                  </a:lnTo>
                  <a:lnTo>
                    <a:pt x="356" y="21"/>
                  </a:lnTo>
                  <a:lnTo>
                    <a:pt x="339" y="19"/>
                  </a:lnTo>
                  <a:lnTo>
                    <a:pt x="322" y="18"/>
                  </a:lnTo>
                  <a:lnTo>
                    <a:pt x="306" y="16"/>
                  </a:lnTo>
                  <a:lnTo>
                    <a:pt x="290" y="15"/>
                  </a:lnTo>
                  <a:lnTo>
                    <a:pt x="273" y="14"/>
                  </a:lnTo>
                  <a:lnTo>
                    <a:pt x="257" y="13"/>
                  </a:lnTo>
                  <a:lnTo>
                    <a:pt x="240" y="13"/>
                  </a:lnTo>
                  <a:lnTo>
                    <a:pt x="223" y="11"/>
                  </a:lnTo>
                  <a:lnTo>
                    <a:pt x="207" y="11"/>
                  </a:lnTo>
                  <a:lnTo>
                    <a:pt x="190" y="10"/>
                  </a:lnTo>
                  <a:lnTo>
                    <a:pt x="174" y="10"/>
                  </a:lnTo>
                  <a:lnTo>
                    <a:pt x="157" y="11"/>
                  </a:lnTo>
                  <a:lnTo>
                    <a:pt x="140" y="11"/>
                  </a:lnTo>
                  <a:lnTo>
                    <a:pt x="124" y="13"/>
                  </a:lnTo>
                  <a:lnTo>
                    <a:pt x="107" y="14"/>
                  </a:lnTo>
                  <a:lnTo>
                    <a:pt x="93" y="16"/>
                  </a:lnTo>
                  <a:lnTo>
                    <a:pt x="79" y="18"/>
                  </a:lnTo>
                  <a:lnTo>
                    <a:pt x="67" y="22"/>
                  </a:lnTo>
                  <a:lnTo>
                    <a:pt x="53" y="25"/>
                  </a:lnTo>
                  <a:lnTo>
                    <a:pt x="40" y="29"/>
                  </a:lnTo>
                  <a:lnTo>
                    <a:pt x="27" y="33"/>
                  </a:lnTo>
                  <a:lnTo>
                    <a:pt x="15" y="39"/>
                  </a:lnTo>
                  <a:lnTo>
                    <a:pt x="3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20" y="30"/>
                  </a:lnTo>
                  <a:lnTo>
                    <a:pt x="41" y="22"/>
                  </a:lnTo>
                  <a:lnTo>
                    <a:pt x="63" y="16"/>
                  </a:lnTo>
                  <a:lnTo>
                    <a:pt x="86" y="10"/>
                  </a:lnTo>
                  <a:lnTo>
                    <a:pt x="109" y="7"/>
                  </a:lnTo>
                  <a:lnTo>
                    <a:pt x="132" y="3"/>
                  </a:lnTo>
                  <a:lnTo>
                    <a:pt x="156" y="1"/>
                  </a:lnTo>
                  <a:lnTo>
                    <a:pt x="179" y="0"/>
                  </a:lnTo>
                  <a:lnTo>
                    <a:pt x="195" y="0"/>
                  </a:lnTo>
                  <a:lnTo>
                    <a:pt x="210" y="1"/>
                  </a:lnTo>
                  <a:lnTo>
                    <a:pt x="227" y="1"/>
                  </a:lnTo>
                  <a:lnTo>
                    <a:pt x="242" y="2"/>
                  </a:lnTo>
                  <a:lnTo>
                    <a:pt x="258" y="3"/>
                  </a:lnTo>
                  <a:lnTo>
                    <a:pt x="273" y="4"/>
                  </a:lnTo>
                  <a:lnTo>
                    <a:pt x="289" y="6"/>
                  </a:lnTo>
                  <a:lnTo>
                    <a:pt x="304" y="7"/>
                  </a:lnTo>
                  <a:lnTo>
                    <a:pt x="320" y="8"/>
                  </a:lnTo>
                  <a:lnTo>
                    <a:pt x="335" y="9"/>
                  </a:lnTo>
                  <a:lnTo>
                    <a:pt x="351" y="10"/>
                  </a:lnTo>
                  <a:lnTo>
                    <a:pt x="366" y="10"/>
                  </a:lnTo>
                  <a:lnTo>
                    <a:pt x="382" y="11"/>
                  </a:lnTo>
                  <a:lnTo>
                    <a:pt x="397" y="13"/>
                  </a:lnTo>
                  <a:lnTo>
                    <a:pt x="413" y="14"/>
                  </a:lnTo>
                  <a:lnTo>
                    <a:pt x="42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6" name="Freeform 128"/>
            <p:cNvSpPr>
              <a:spLocks/>
            </p:cNvSpPr>
            <p:nvPr/>
          </p:nvSpPr>
          <p:spPr bwMode="auto">
            <a:xfrm>
              <a:off x="2746" y="3791"/>
              <a:ext cx="240" cy="41"/>
            </a:xfrm>
            <a:custGeom>
              <a:avLst/>
              <a:gdLst>
                <a:gd name="T0" fmla="*/ 81 w 479"/>
                <a:gd name="T1" fmla="*/ 3 h 80"/>
                <a:gd name="T2" fmla="*/ 93 w 479"/>
                <a:gd name="T3" fmla="*/ 5 h 80"/>
                <a:gd name="T4" fmla="*/ 104 w 479"/>
                <a:gd name="T5" fmla="*/ 9 h 80"/>
                <a:gd name="T6" fmla="*/ 114 w 479"/>
                <a:gd name="T7" fmla="*/ 14 h 80"/>
                <a:gd name="T8" fmla="*/ 120 w 479"/>
                <a:gd name="T9" fmla="*/ 19 h 80"/>
                <a:gd name="T10" fmla="*/ 120 w 479"/>
                <a:gd name="T11" fmla="*/ 21 h 80"/>
                <a:gd name="T12" fmla="*/ 119 w 479"/>
                <a:gd name="T13" fmla="*/ 21 h 80"/>
                <a:gd name="T14" fmla="*/ 114 w 479"/>
                <a:gd name="T15" fmla="*/ 17 h 80"/>
                <a:gd name="T16" fmla="*/ 109 w 479"/>
                <a:gd name="T17" fmla="*/ 14 h 80"/>
                <a:gd name="T18" fmla="*/ 103 w 479"/>
                <a:gd name="T19" fmla="*/ 11 h 80"/>
                <a:gd name="T20" fmla="*/ 97 w 479"/>
                <a:gd name="T21" fmla="*/ 9 h 80"/>
                <a:gd name="T22" fmla="*/ 91 w 479"/>
                <a:gd name="T23" fmla="*/ 7 h 80"/>
                <a:gd name="T24" fmla="*/ 85 w 479"/>
                <a:gd name="T25" fmla="*/ 5 h 80"/>
                <a:gd name="T26" fmla="*/ 78 w 479"/>
                <a:gd name="T27" fmla="*/ 4 h 80"/>
                <a:gd name="T28" fmla="*/ 72 w 479"/>
                <a:gd name="T29" fmla="*/ 3 h 80"/>
                <a:gd name="T30" fmla="*/ 64 w 479"/>
                <a:gd name="T31" fmla="*/ 3 h 80"/>
                <a:gd name="T32" fmla="*/ 56 w 479"/>
                <a:gd name="T33" fmla="*/ 3 h 80"/>
                <a:gd name="T34" fmla="*/ 48 w 479"/>
                <a:gd name="T35" fmla="*/ 3 h 80"/>
                <a:gd name="T36" fmla="*/ 40 w 479"/>
                <a:gd name="T37" fmla="*/ 3 h 80"/>
                <a:gd name="T38" fmla="*/ 31 w 479"/>
                <a:gd name="T39" fmla="*/ 2 h 80"/>
                <a:gd name="T40" fmla="*/ 23 w 479"/>
                <a:gd name="T41" fmla="*/ 2 h 80"/>
                <a:gd name="T42" fmla="*/ 15 w 479"/>
                <a:gd name="T43" fmla="*/ 2 h 80"/>
                <a:gd name="T44" fmla="*/ 7 w 479"/>
                <a:gd name="T45" fmla="*/ 2 h 80"/>
                <a:gd name="T46" fmla="*/ 1 w 479"/>
                <a:gd name="T47" fmla="*/ 0 h 80"/>
                <a:gd name="T48" fmla="*/ 10 w 479"/>
                <a:gd name="T49" fmla="*/ 1 h 80"/>
                <a:gd name="T50" fmla="*/ 19 w 479"/>
                <a:gd name="T51" fmla="*/ 1 h 80"/>
                <a:gd name="T52" fmla="*/ 29 w 479"/>
                <a:gd name="T53" fmla="*/ 1 h 80"/>
                <a:gd name="T54" fmla="*/ 38 w 479"/>
                <a:gd name="T55" fmla="*/ 1 h 80"/>
                <a:gd name="T56" fmla="*/ 47 w 479"/>
                <a:gd name="T57" fmla="*/ 1 h 80"/>
                <a:gd name="T58" fmla="*/ 57 w 479"/>
                <a:gd name="T59" fmla="*/ 1 h 80"/>
                <a:gd name="T60" fmla="*/ 66 w 479"/>
                <a:gd name="T61" fmla="*/ 1 h 80"/>
                <a:gd name="T62" fmla="*/ 75 w 479"/>
                <a:gd name="T63" fmla="*/ 1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79" h="80">
                  <a:moveTo>
                    <a:pt x="300" y="4"/>
                  </a:moveTo>
                  <a:lnTo>
                    <a:pt x="324" y="9"/>
                  </a:lnTo>
                  <a:lnTo>
                    <a:pt x="347" y="12"/>
                  </a:lnTo>
                  <a:lnTo>
                    <a:pt x="371" y="18"/>
                  </a:lnTo>
                  <a:lnTo>
                    <a:pt x="393" y="25"/>
                  </a:lnTo>
                  <a:lnTo>
                    <a:pt x="415" y="33"/>
                  </a:lnTo>
                  <a:lnTo>
                    <a:pt x="437" y="44"/>
                  </a:lnTo>
                  <a:lnTo>
                    <a:pt x="456" y="55"/>
                  </a:lnTo>
                  <a:lnTo>
                    <a:pt x="476" y="70"/>
                  </a:lnTo>
                  <a:lnTo>
                    <a:pt x="477" y="72"/>
                  </a:lnTo>
                  <a:lnTo>
                    <a:pt x="478" y="75"/>
                  </a:lnTo>
                  <a:lnTo>
                    <a:pt x="479" y="78"/>
                  </a:lnTo>
                  <a:lnTo>
                    <a:pt x="479" y="80"/>
                  </a:lnTo>
                  <a:lnTo>
                    <a:pt x="476" y="80"/>
                  </a:lnTo>
                  <a:lnTo>
                    <a:pt x="466" y="72"/>
                  </a:lnTo>
                  <a:lnTo>
                    <a:pt x="455" y="64"/>
                  </a:lnTo>
                  <a:lnTo>
                    <a:pt x="445" y="57"/>
                  </a:lnTo>
                  <a:lnTo>
                    <a:pt x="433" y="52"/>
                  </a:lnTo>
                  <a:lnTo>
                    <a:pt x="422" y="46"/>
                  </a:lnTo>
                  <a:lnTo>
                    <a:pt x="410" y="41"/>
                  </a:lnTo>
                  <a:lnTo>
                    <a:pt x="399" y="37"/>
                  </a:lnTo>
                  <a:lnTo>
                    <a:pt x="386" y="33"/>
                  </a:lnTo>
                  <a:lnTo>
                    <a:pt x="373" y="30"/>
                  </a:lnTo>
                  <a:lnTo>
                    <a:pt x="362" y="26"/>
                  </a:lnTo>
                  <a:lnTo>
                    <a:pt x="349" y="23"/>
                  </a:lnTo>
                  <a:lnTo>
                    <a:pt x="337" y="20"/>
                  </a:lnTo>
                  <a:lnTo>
                    <a:pt x="324" y="18"/>
                  </a:lnTo>
                  <a:lnTo>
                    <a:pt x="311" y="16"/>
                  </a:lnTo>
                  <a:lnTo>
                    <a:pt x="299" y="12"/>
                  </a:lnTo>
                  <a:lnTo>
                    <a:pt x="286" y="10"/>
                  </a:lnTo>
                  <a:lnTo>
                    <a:pt x="270" y="10"/>
                  </a:lnTo>
                  <a:lnTo>
                    <a:pt x="254" y="10"/>
                  </a:lnTo>
                  <a:lnTo>
                    <a:pt x="238" y="10"/>
                  </a:lnTo>
                  <a:lnTo>
                    <a:pt x="221" y="10"/>
                  </a:lnTo>
                  <a:lnTo>
                    <a:pt x="205" y="10"/>
                  </a:lnTo>
                  <a:lnTo>
                    <a:pt x="189" y="10"/>
                  </a:lnTo>
                  <a:lnTo>
                    <a:pt x="173" y="9"/>
                  </a:lnTo>
                  <a:lnTo>
                    <a:pt x="157" y="9"/>
                  </a:lnTo>
                  <a:lnTo>
                    <a:pt x="140" y="9"/>
                  </a:lnTo>
                  <a:lnTo>
                    <a:pt x="124" y="8"/>
                  </a:lnTo>
                  <a:lnTo>
                    <a:pt x="107" y="8"/>
                  </a:lnTo>
                  <a:lnTo>
                    <a:pt x="91" y="8"/>
                  </a:lnTo>
                  <a:lnTo>
                    <a:pt x="75" y="8"/>
                  </a:lnTo>
                  <a:lnTo>
                    <a:pt x="59" y="8"/>
                  </a:lnTo>
                  <a:lnTo>
                    <a:pt x="43" y="8"/>
                  </a:lnTo>
                  <a:lnTo>
                    <a:pt x="27" y="8"/>
                  </a:lnTo>
                  <a:lnTo>
                    <a:pt x="0" y="4"/>
                  </a:lnTo>
                  <a:lnTo>
                    <a:pt x="3" y="0"/>
                  </a:lnTo>
                  <a:lnTo>
                    <a:pt x="21" y="1"/>
                  </a:lnTo>
                  <a:lnTo>
                    <a:pt x="39" y="1"/>
                  </a:lnTo>
                  <a:lnTo>
                    <a:pt x="58" y="1"/>
                  </a:lnTo>
                  <a:lnTo>
                    <a:pt x="76" y="2"/>
                  </a:lnTo>
                  <a:lnTo>
                    <a:pt x="95" y="2"/>
                  </a:lnTo>
                  <a:lnTo>
                    <a:pt x="113" y="2"/>
                  </a:lnTo>
                  <a:lnTo>
                    <a:pt x="132" y="3"/>
                  </a:lnTo>
                  <a:lnTo>
                    <a:pt x="151" y="3"/>
                  </a:lnTo>
                  <a:lnTo>
                    <a:pt x="170" y="3"/>
                  </a:lnTo>
                  <a:lnTo>
                    <a:pt x="188" y="3"/>
                  </a:lnTo>
                  <a:lnTo>
                    <a:pt x="206" y="3"/>
                  </a:lnTo>
                  <a:lnTo>
                    <a:pt x="225" y="3"/>
                  </a:lnTo>
                  <a:lnTo>
                    <a:pt x="244" y="4"/>
                  </a:lnTo>
                  <a:lnTo>
                    <a:pt x="263" y="4"/>
                  </a:lnTo>
                  <a:lnTo>
                    <a:pt x="281" y="4"/>
                  </a:lnTo>
                  <a:lnTo>
                    <a:pt x="30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7" name="Freeform 129"/>
            <p:cNvSpPr>
              <a:spLocks/>
            </p:cNvSpPr>
            <p:nvPr/>
          </p:nvSpPr>
          <p:spPr bwMode="auto">
            <a:xfrm>
              <a:off x="3069" y="3794"/>
              <a:ext cx="283" cy="19"/>
            </a:xfrm>
            <a:custGeom>
              <a:avLst/>
              <a:gdLst>
                <a:gd name="T0" fmla="*/ 127 w 568"/>
                <a:gd name="T1" fmla="*/ 3 h 40"/>
                <a:gd name="T2" fmla="*/ 130 w 568"/>
                <a:gd name="T3" fmla="*/ 3 h 40"/>
                <a:gd name="T4" fmla="*/ 134 w 568"/>
                <a:gd name="T5" fmla="*/ 3 h 40"/>
                <a:gd name="T6" fmla="*/ 137 w 568"/>
                <a:gd name="T7" fmla="*/ 3 h 40"/>
                <a:gd name="T8" fmla="*/ 141 w 568"/>
                <a:gd name="T9" fmla="*/ 3 h 40"/>
                <a:gd name="T10" fmla="*/ 141 w 568"/>
                <a:gd name="T11" fmla="*/ 4 h 40"/>
                <a:gd name="T12" fmla="*/ 141 w 568"/>
                <a:gd name="T13" fmla="*/ 5 h 40"/>
                <a:gd name="T14" fmla="*/ 137 w 568"/>
                <a:gd name="T15" fmla="*/ 5 h 40"/>
                <a:gd name="T16" fmla="*/ 131 w 568"/>
                <a:gd name="T17" fmla="*/ 5 h 40"/>
                <a:gd name="T18" fmla="*/ 125 w 568"/>
                <a:gd name="T19" fmla="*/ 6 h 40"/>
                <a:gd name="T20" fmla="*/ 119 w 568"/>
                <a:gd name="T21" fmla="*/ 5 h 40"/>
                <a:gd name="T22" fmla="*/ 112 w 568"/>
                <a:gd name="T23" fmla="*/ 5 h 40"/>
                <a:gd name="T24" fmla="*/ 105 w 568"/>
                <a:gd name="T25" fmla="*/ 5 h 40"/>
                <a:gd name="T26" fmla="*/ 98 w 568"/>
                <a:gd name="T27" fmla="*/ 5 h 40"/>
                <a:gd name="T28" fmla="*/ 91 w 568"/>
                <a:gd name="T29" fmla="*/ 5 h 40"/>
                <a:gd name="T30" fmla="*/ 84 w 568"/>
                <a:gd name="T31" fmla="*/ 4 h 40"/>
                <a:gd name="T32" fmla="*/ 77 w 568"/>
                <a:gd name="T33" fmla="*/ 4 h 40"/>
                <a:gd name="T34" fmla="*/ 71 w 568"/>
                <a:gd name="T35" fmla="*/ 3 h 40"/>
                <a:gd name="T36" fmla="*/ 64 w 568"/>
                <a:gd name="T37" fmla="*/ 2 h 40"/>
                <a:gd name="T38" fmla="*/ 57 w 568"/>
                <a:gd name="T39" fmla="*/ 2 h 40"/>
                <a:gd name="T40" fmla="*/ 50 w 568"/>
                <a:gd name="T41" fmla="*/ 1 h 40"/>
                <a:gd name="T42" fmla="*/ 43 w 568"/>
                <a:gd name="T43" fmla="*/ 1 h 40"/>
                <a:gd name="T44" fmla="*/ 36 w 568"/>
                <a:gd name="T45" fmla="*/ 1 h 40"/>
                <a:gd name="T46" fmla="*/ 28 w 568"/>
                <a:gd name="T47" fmla="*/ 2 h 40"/>
                <a:gd name="T48" fmla="*/ 22 w 568"/>
                <a:gd name="T49" fmla="*/ 3 h 40"/>
                <a:gd name="T50" fmla="*/ 15 w 568"/>
                <a:gd name="T51" fmla="*/ 5 h 40"/>
                <a:gd name="T52" fmla="*/ 8 w 568"/>
                <a:gd name="T53" fmla="*/ 6 h 40"/>
                <a:gd name="T54" fmla="*/ 4 w 568"/>
                <a:gd name="T55" fmla="*/ 8 h 40"/>
                <a:gd name="T56" fmla="*/ 1 w 568"/>
                <a:gd name="T57" fmla="*/ 9 h 40"/>
                <a:gd name="T58" fmla="*/ 0 w 568"/>
                <a:gd name="T59" fmla="*/ 8 h 40"/>
                <a:gd name="T60" fmla="*/ 2 w 568"/>
                <a:gd name="T61" fmla="*/ 7 h 40"/>
                <a:gd name="T62" fmla="*/ 7 w 568"/>
                <a:gd name="T63" fmla="*/ 5 h 40"/>
                <a:gd name="T64" fmla="*/ 17 w 568"/>
                <a:gd name="T65" fmla="*/ 2 h 40"/>
                <a:gd name="T66" fmla="*/ 27 w 568"/>
                <a:gd name="T67" fmla="*/ 1 h 40"/>
                <a:gd name="T68" fmla="*/ 37 w 568"/>
                <a:gd name="T69" fmla="*/ 0 h 40"/>
                <a:gd name="T70" fmla="*/ 47 w 568"/>
                <a:gd name="T71" fmla="*/ 0 h 40"/>
                <a:gd name="T72" fmla="*/ 58 w 568"/>
                <a:gd name="T73" fmla="*/ 0 h 40"/>
                <a:gd name="T74" fmla="*/ 68 w 568"/>
                <a:gd name="T75" fmla="*/ 1 h 40"/>
                <a:gd name="T76" fmla="*/ 78 w 568"/>
                <a:gd name="T77" fmla="*/ 2 h 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8" h="40">
                  <a:moveTo>
                    <a:pt x="335" y="11"/>
                  </a:moveTo>
                  <a:lnTo>
                    <a:pt x="509" y="15"/>
                  </a:lnTo>
                  <a:lnTo>
                    <a:pt x="516" y="14"/>
                  </a:lnTo>
                  <a:lnTo>
                    <a:pt x="523" y="13"/>
                  </a:lnTo>
                  <a:lnTo>
                    <a:pt x="530" y="13"/>
                  </a:lnTo>
                  <a:lnTo>
                    <a:pt x="538" y="13"/>
                  </a:lnTo>
                  <a:lnTo>
                    <a:pt x="545" y="14"/>
                  </a:lnTo>
                  <a:lnTo>
                    <a:pt x="552" y="15"/>
                  </a:lnTo>
                  <a:lnTo>
                    <a:pt x="559" y="15"/>
                  </a:lnTo>
                  <a:lnTo>
                    <a:pt x="566" y="15"/>
                  </a:lnTo>
                  <a:lnTo>
                    <a:pt x="567" y="16"/>
                  </a:lnTo>
                  <a:lnTo>
                    <a:pt x="567" y="18"/>
                  </a:lnTo>
                  <a:lnTo>
                    <a:pt x="567" y="19"/>
                  </a:lnTo>
                  <a:lnTo>
                    <a:pt x="568" y="20"/>
                  </a:lnTo>
                  <a:lnTo>
                    <a:pt x="566" y="22"/>
                  </a:lnTo>
                  <a:lnTo>
                    <a:pt x="552" y="21"/>
                  </a:lnTo>
                  <a:lnTo>
                    <a:pt x="539" y="22"/>
                  </a:lnTo>
                  <a:lnTo>
                    <a:pt x="526" y="22"/>
                  </a:lnTo>
                  <a:lnTo>
                    <a:pt x="514" y="23"/>
                  </a:lnTo>
                  <a:lnTo>
                    <a:pt x="501" y="25"/>
                  </a:lnTo>
                  <a:lnTo>
                    <a:pt x="488" y="25"/>
                  </a:lnTo>
                  <a:lnTo>
                    <a:pt x="477" y="23"/>
                  </a:lnTo>
                  <a:lnTo>
                    <a:pt x="464" y="21"/>
                  </a:lnTo>
                  <a:lnTo>
                    <a:pt x="450" y="22"/>
                  </a:lnTo>
                  <a:lnTo>
                    <a:pt x="437" y="22"/>
                  </a:lnTo>
                  <a:lnTo>
                    <a:pt x="423" y="22"/>
                  </a:lnTo>
                  <a:lnTo>
                    <a:pt x="409" y="22"/>
                  </a:lnTo>
                  <a:lnTo>
                    <a:pt x="395" y="22"/>
                  </a:lnTo>
                  <a:lnTo>
                    <a:pt x="381" y="21"/>
                  </a:lnTo>
                  <a:lnTo>
                    <a:pt x="368" y="21"/>
                  </a:lnTo>
                  <a:lnTo>
                    <a:pt x="354" y="20"/>
                  </a:lnTo>
                  <a:lnTo>
                    <a:pt x="340" y="19"/>
                  </a:lnTo>
                  <a:lnTo>
                    <a:pt x="326" y="18"/>
                  </a:lnTo>
                  <a:lnTo>
                    <a:pt x="312" y="16"/>
                  </a:lnTo>
                  <a:lnTo>
                    <a:pt x="300" y="15"/>
                  </a:lnTo>
                  <a:lnTo>
                    <a:pt x="286" y="14"/>
                  </a:lnTo>
                  <a:lnTo>
                    <a:pt x="272" y="13"/>
                  </a:lnTo>
                  <a:lnTo>
                    <a:pt x="259" y="11"/>
                  </a:lnTo>
                  <a:lnTo>
                    <a:pt x="245" y="10"/>
                  </a:lnTo>
                  <a:lnTo>
                    <a:pt x="231" y="8"/>
                  </a:lnTo>
                  <a:lnTo>
                    <a:pt x="217" y="7"/>
                  </a:lnTo>
                  <a:lnTo>
                    <a:pt x="202" y="6"/>
                  </a:lnTo>
                  <a:lnTo>
                    <a:pt x="187" y="6"/>
                  </a:lnTo>
                  <a:lnTo>
                    <a:pt x="173" y="6"/>
                  </a:lnTo>
                  <a:lnTo>
                    <a:pt x="158" y="6"/>
                  </a:lnTo>
                  <a:lnTo>
                    <a:pt x="144" y="7"/>
                  </a:lnTo>
                  <a:lnTo>
                    <a:pt x="129" y="8"/>
                  </a:lnTo>
                  <a:lnTo>
                    <a:pt x="115" y="11"/>
                  </a:lnTo>
                  <a:lnTo>
                    <a:pt x="102" y="13"/>
                  </a:lnTo>
                  <a:lnTo>
                    <a:pt x="88" y="15"/>
                  </a:lnTo>
                  <a:lnTo>
                    <a:pt x="74" y="18"/>
                  </a:lnTo>
                  <a:lnTo>
                    <a:pt x="60" y="21"/>
                  </a:lnTo>
                  <a:lnTo>
                    <a:pt x="46" y="23"/>
                  </a:lnTo>
                  <a:lnTo>
                    <a:pt x="34" y="28"/>
                  </a:lnTo>
                  <a:lnTo>
                    <a:pt x="20" y="31"/>
                  </a:lnTo>
                  <a:lnTo>
                    <a:pt x="16" y="36"/>
                  </a:lnTo>
                  <a:lnTo>
                    <a:pt x="11" y="37"/>
                  </a:lnTo>
                  <a:lnTo>
                    <a:pt x="6" y="38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5" y="33"/>
                  </a:lnTo>
                  <a:lnTo>
                    <a:pt x="8" y="30"/>
                  </a:lnTo>
                  <a:lnTo>
                    <a:pt x="13" y="29"/>
                  </a:lnTo>
                  <a:lnTo>
                    <a:pt x="31" y="22"/>
                  </a:lnTo>
                  <a:lnTo>
                    <a:pt x="50" y="16"/>
                  </a:lnTo>
                  <a:lnTo>
                    <a:pt x="69" y="11"/>
                  </a:lnTo>
                  <a:lnTo>
                    <a:pt x="89" y="7"/>
                  </a:lnTo>
                  <a:lnTo>
                    <a:pt x="110" y="4"/>
                  </a:lnTo>
                  <a:lnTo>
                    <a:pt x="129" y="2"/>
                  </a:lnTo>
                  <a:lnTo>
                    <a:pt x="150" y="0"/>
                  </a:lnTo>
                  <a:lnTo>
                    <a:pt x="171" y="0"/>
                  </a:lnTo>
                  <a:lnTo>
                    <a:pt x="191" y="0"/>
                  </a:lnTo>
                  <a:lnTo>
                    <a:pt x="212" y="0"/>
                  </a:lnTo>
                  <a:lnTo>
                    <a:pt x="233" y="2"/>
                  </a:lnTo>
                  <a:lnTo>
                    <a:pt x="254" y="3"/>
                  </a:lnTo>
                  <a:lnTo>
                    <a:pt x="274" y="5"/>
                  </a:lnTo>
                  <a:lnTo>
                    <a:pt x="295" y="6"/>
                  </a:lnTo>
                  <a:lnTo>
                    <a:pt x="316" y="8"/>
                  </a:lnTo>
                  <a:lnTo>
                    <a:pt x="33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8" name="Freeform 130"/>
            <p:cNvSpPr>
              <a:spLocks/>
            </p:cNvSpPr>
            <p:nvPr/>
          </p:nvSpPr>
          <p:spPr bwMode="auto">
            <a:xfrm>
              <a:off x="2729" y="3805"/>
              <a:ext cx="249" cy="41"/>
            </a:xfrm>
            <a:custGeom>
              <a:avLst/>
              <a:gdLst>
                <a:gd name="T0" fmla="*/ 119 w 496"/>
                <a:gd name="T1" fmla="*/ 15 h 82"/>
                <a:gd name="T2" fmla="*/ 121 w 496"/>
                <a:gd name="T3" fmla="*/ 16 h 82"/>
                <a:gd name="T4" fmla="*/ 123 w 496"/>
                <a:gd name="T5" fmla="*/ 17 h 82"/>
                <a:gd name="T6" fmla="*/ 125 w 496"/>
                <a:gd name="T7" fmla="*/ 19 h 82"/>
                <a:gd name="T8" fmla="*/ 125 w 496"/>
                <a:gd name="T9" fmla="*/ 21 h 82"/>
                <a:gd name="T10" fmla="*/ 123 w 496"/>
                <a:gd name="T11" fmla="*/ 20 h 82"/>
                <a:gd name="T12" fmla="*/ 121 w 496"/>
                <a:gd name="T13" fmla="*/ 18 h 82"/>
                <a:gd name="T14" fmla="*/ 119 w 496"/>
                <a:gd name="T15" fmla="*/ 17 h 82"/>
                <a:gd name="T16" fmla="*/ 117 w 496"/>
                <a:gd name="T17" fmla="*/ 16 h 82"/>
                <a:gd name="T18" fmla="*/ 111 w 496"/>
                <a:gd name="T19" fmla="*/ 13 h 82"/>
                <a:gd name="T20" fmla="*/ 105 w 496"/>
                <a:gd name="T21" fmla="*/ 10 h 82"/>
                <a:gd name="T22" fmla="*/ 99 w 496"/>
                <a:gd name="T23" fmla="*/ 8 h 82"/>
                <a:gd name="T24" fmla="*/ 92 w 496"/>
                <a:gd name="T25" fmla="*/ 6 h 82"/>
                <a:gd name="T26" fmla="*/ 85 w 496"/>
                <a:gd name="T27" fmla="*/ 5 h 82"/>
                <a:gd name="T28" fmla="*/ 78 w 496"/>
                <a:gd name="T29" fmla="*/ 4 h 82"/>
                <a:gd name="T30" fmla="*/ 71 w 496"/>
                <a:gd name="T31" fmla="*/ 3 h 82"/>
                <a:gd name="T32" fmla="*/ 64 w 496"/>
                <a:gd name="T33" fmla="*/ 3 h 82"/>
                <a:gd name="T34" fmla="*/ 57 w 496"/>
                <a:gd name="T35" fmla="*/ 3 h 82"/>
                <a:gd name="T36" fmla="*/ 50 w 496"/>
                <a:gd name="T37" fmla="*/ 3 h 82"/>
                <a:gd name="T38" fmla="*/ 42 w 496"/>
                <a:gd name="T39" fmla="*/ 3 h 82"/>
                <a:gd name="T40" fmla="*/ 35 w 496"/>
                <a:gd name="T41" fmla="*/ 3 h 82"/>
                <a:gd name="T42" fmla="*/ 27 w 496"/>
                <a:gd name="T43" fmla="*/ 3 h 82"/>
                <a:gd name="T44" fmla="*/ 20 w 496"/>
                <a:gd name="T45" fmla="*/ 3 h 82"/>
                <a:gd name="T46" fmla="*/ 13 w 496"/>
                <a:gd name="T47" fmla="*/ 2 h 82"/>
                <a:gd name="T48" fmla="*/ 6 w 496"/>
                <a:gd name="T49" fmla="*/ 2 h 82"/>
                <a:gd name="T50" fmla="*/ 0 w 496"/>
                <a:gd name="T51" fmla="*/ 2 h 82"/>
                <a:gd name="T52" fmla="*/ 2 w 496"/>
                <a:gd name="T53" fmla="*/ 0 h 82"/>
                <a:gd name="T54" fmla="*/ 9 w 496"/>
                <a:gd name="T55" fmla="*/ 1 h 82"/>
                <a:gd name="T56" fmla="*/ 17 w 496"/>
                <a:gd name="T57" fmla="*/ 1 h 82"/>
                <a:gd name="T58" fmla="*/ 24 w 496"/>
                <a:gd name="T59" fmla="*/ 1 h 82"/>
                <a:gd name="T60" fmla="*/ 32 w 496"/>
                <a:gd name="T61" fmla="*/ 1 h 82"/>
                <a:gd name="T62" fmla="*/ 40 w 496"/>
                <a:gd name="T63" fmla="*/ 1 h 82"/>
                <a:gd name="T64" fmla="*/ 48 w 496"/>
                <a:gd name="T65" fmla="*/ 1 h 82"/>
                <a:gd name="T66" fmla="*/ 55 w 496"/>
                <a:gd name="T67" fmla="*/ 1 h 82"/>
                <a:gd name="T68" fmla="*/ 63 w 496"/>
                <a:gd name="T69" fmla="*/ 1 h 82"/>
                <a:gd name="T70" fmla="*/ 71 w 496"/>
                <a:gd name="T71" fmla="*/ 2 h 82"/>
                <a:gd name="T72" fmla="*/ 78 w 496"/>
                <a:gd name="T73" fmla="*/ 2 h 82"/>
                <a:gd name="T74" fmla="*/ 85 w 496"/>
                <a:gd name="T75" fmla="*/ 3 h 82"/>
                <a:gd name="T76" fmla="*/ 92 w 496"/>
                <a:gd name="T77" fmla="*/ 5 h 82"/>
                <a:gd name="T78" fmla="*/ 100 w 496"/>
                <a:gd name="T79" fmla="*/ 7 h 82"/>
                <a:gd name="T80" fmla="*/ 106 w 496"/>
                <a:gd name="T81" fmla="*/ 9 h 82"/>
                <a:gd name="T82" fmla="*/ 113 w 496"/>
                <a:gd name="T83" fmla="*/ 11 h 82"/>
                <a:gd name="T84" fmla="*/ 119 w 496"/>
                <a:gd name="T85" fmla="*/ 15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96" h="82">
                  <a:moveTo>
                    <a:pt x="474" y="57"/>
                  </a:moveTo>
                  <a:lnTo>
                    <a:pt x="481" y="63"/>
                  </a:lnTo>
                  <a:lnTo>
                    <a:pt x="489" y="67"/>
                  </a:lnTo>
                  <a:lnTo>
                    <a:pt x="495" y="73"/>
                  </a:lnTo>
                  <a:lnTo>
                    <a:pt x="496" y="82"/>
                  </a:lnTo>
                  <a:lnTo>
                    <a:pt x="488" y="78"/>
                  </a:lnTo>
                  <a:lnTo>
                    <a:pt x="481" y="72"/>
                  </a:lnTo>
                  <a:lnTo>
                    <a:pt x="474" y="67"/>
                  </a:lnTo>
                  <a:lnTo>
                    <a:pt x="466" y="63"/>
                  </a:lnTo>
                  <a:lnTo>
                    <a:pt x="442" y="50"/>
                  </a:lnTo>
                  <a:lnTo>
                    <a:pt x="418" y="40"/>
                  </a:lnTo>
                  <a:lnTo>
                    <a:pt x="393" y="30"/>
                  </a:lnTo>
                  <a:lnTo>
                    <a:pt x="366" y="23"/>
                  </a:lnTo>
                  <a:lnTo>
                    <a:pt x="338" y="19"/>
                  </a:lnTo>
                  <a:lnTo>
                    <a:pt x="311" y="14"/>
                  </a:lnTo>
                  <a:lnTo>
                    <a:pt x="283" y="12"/>
                  </a:lnTo>
                  <a:lnTo>
                    <a:pt x="254" y="11"/>
                  </a:lnTo>
                  <a:lnTo>
                    <a:pt x="226" y="10"/>
                  </a:lnTo>
                  <a:lnTo>
                    <a:pt x="197" y="10"/>
                  </a:lnTo>
                  <a:lnTo>
                    <a:pt x="167" y="10"/>
                  </a:lnTo>
                  <a:lnTo>
                    <a:pt x="138" y="10"/>
                  </a:lnTo>
                  <a:lnTo>
                    <a:pt x="108" y="10"/>
                  </a:lnTo>
                  <a:lnTo>
                    <a:pt x="79" y="10"/>
                  </a:lnTo>
                  <a:lnTo>
                    <a:pt x="51" y="8"/>
                  </a:lnTo>
                  <a:lnTo>
                    <a:pt x="22" y="7"/>
                  </a:lnTo>
                  <a:lnTo>
                    <a:pt x="0" y="5"/>
                  </a:lnTo>
                  <a:lnTo>
                    <a:pt x="5" y="0"/>
                  </a:lnTo>
                  <a:lnTo>
                    <a:pt x="34" y="2"/>
                  </a:lnTo>
                  <a:lnTo>
                    <a:pt x="66" y="3"/>
                  </a:lnTo>
                  <a:lnTo>
                    <a:pt x="95" y="3"/>
                  </a:lnTo>
                  <a:lnTo>
                    <a:pt x="127" y="3"/>
                  </a:lnTo>
                  <a:lnTo>
                    <a:pt x="158" y="3"/>
                  </a:lnTo>
                  <a:lnTo>
                    <a:pt x="189" y="3"/>
                  </a:lnTo>
                  <a:lnTo>
                    <a:pt x="220" y="3"/>
                  </a:lnTo>
                  <a:lnTo>
                    <a:pt x="250" y="4"/>
                  </a:lnTo>
                  <a:lnTo>
                    <a:pt x="280" y="5"/>
                  </a:lnTo>
                  <a:lnTo>
                    <a:pt x="310" y="8"/>
                  </a:lnTo>
                  <a:lnTo>
                    <a:pt x="338" y="12"/>
                  </a:lnTo>
                  <a:lnTo>
                    <a:pt x="367" y="18"/>
                  </a:lnTo>
                  <a:lnTo>
                    <a:pt x="396" y="25"/>
                  </a:lnTo>
                  <a:lnTo>
                    <a:pt x="423" y="33"/>
                  </a:lnTo>
                  <a:lnTo>
                    <a:pt x="449" y="44"/>
                  </a:lnTo>
                  <a:lnTo>
                    <a:pt x="474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9" name="Freeform 131"/>
            <p:cNvSpPr>
              <a:spLocks/>
            </p:cNvSpPr>
            <p:nvPr/>
          </p:nvSpPr>
          <p:spPr bwMode="auto">
            <a:xfrm>
              <a:off x="3063" y="3805"/>
              <a:ext cx="292" cy="19"/>
            </a:xfrm>
            <a:custGeom>
              <a:avLst/>
              <a:gdLst>
                <a:gd name="T0" fmla="*/ 110 w 583"/>
                <a:gd name="T1" fmla="*/ 3 h 37"/>
                <a:gd name="T2" fmla="*/ 120 w 583"/>
                <a:gd name="T3" fmla="*/ 3 h 37"/>
                <a:gd name="T4" fmla="*/ 130 w 583"/>
                <a:gd name="T5" fmla="*/ 3 h 37"/>
                <a:gd name="T6" fmla="*/ 141 w 583"/>
                <a:gd name="T7" fmla="*/ 3 h 37"/>
                <a:gd name="T8" fmla="*/ 146 w 583"/>
                <a:gd name="T9" fmla="*/ 3 h 37"/>
                <a:gd name="T10" fmla="*/ 146 w 583"/>
                <a:gd name="T11" fmla="*/ 4 h 37"/>
                <a:gd name="T12" fmla="*/ 145 w 583"/>
                <a:gd name="T13" fmla="*/ 5 h 37"/>
                <a:gd name="T14" fmla="*/ 137 w 583"/>
                <a:gd name="T15" fmla="*/ 5 h 37"/>
                <a:gd name="T16" fmla="*/ 129 w 583"/>
                <a:gd name="T17" fmla="*/ 5 h 37"/>
                <a:gd name="T18" fmla="*/ 121 w 583"/>
                <a:gd name="T19" fmla="*/ 5 h 37"/>
                <a:gd name="T20" fmla="*/ 113 w 583"/>
                <a:gd name="T21" fmla="*/ 5 h 37"/>
                <a:gd name="T22" fmla="*/ 105 w 583"/>
                <a:gd name="T23" fmla="*/ 5 h 37"/>
                <a:gd name="T24" fmla="*/ 97 w 583"/>
                <a:gd name="T25" fmla="*/ 5 h 37"/>
                <a:gd name="T26" fmla="*/ 89 w 583"/>
                <a:gd name="T27" fmla="*/ 5 h 37"/>
                <a:gd name="T28" fmla="*/ 81 w 583"/>
                <a:gd name="T29" fmla="*/ 5 h 37"/>
                <a:gd name="T30" fmla="*/ 71 w 583"/>
                <a:gd name="T31" fmla="*/ 3 h 37"/>
                <a:gd name="T32" fmla="*/ 61 w 583"/>
                <a:gd name="T33" fmla="*/ 2 h 37"/>
                <a:gd name="T34" fmla="*/ 50 w 583"/>
                <a:gd name="T35" fmla="*/ 2 h 37"/>
                <a:gd name="T36" fmla="*/ 40 w 583"/>
                <a:gd name="T37" fmla="*/ 2 h 37"/>
                <a:gd name="T38" fmla="*/ 30 w 583"/>
                <a:gd name="T39" fmla="*/ 3 h 37"/>
                <a:gd name="T40" fmla="*/ 20 w 583"/>
                <a:gd name="T41" fmla="*/ 4 h 37"/>
                <a:gd name="T42" fmla="*/ 10 w 583"/>
                <a:gd name="T43" fmla="*/ 7 h 37"/>
                <a:gd name="T44" fmla="*/ 1 w 583"/>
                <a:gd name="T45" fmla="*/ 10 h 37"/>
                <a:gd name="T46" fmla="*/ 2 w 583"/>
                <a:gd name="T47" fmla="*/ 8 h 37"/>
                <a:gd name="T48" fmla="*/ 6 w 583"/>
                <a:gd name="T49" fmla="*/ 6 h 37"/>
                <a:gd name="T50" fmla="*/ 11 w 583"/>
                <a:gd name="T51" fmla="*/ 5 h 37"/>
                <a:gd name="T52" fmla="*/ 15 w 583"/>
                <a:gd name="T53" fmla="*/ 4 h 37"/>
                <a:gd name="T54" fmla="*/ 18 w 583"/>
                <a:gd name="T55" fmla="*/ 2 h 37"/>
                <a:gd name="T56" fmla="*/ 21 w 583"/>
                <a:gd name="T57" fmla="*/ 2 h 37"/>
                <a:gd name="T58" fmla="*/ 26 w 583"/>
                <a:gd name="T59" fmla="*/ 1 h 37"/>
                <a:gd name="T60" fmla="*/ 35 w 583"/>
                <a:gd name="T61" fmla="*/ 0 h 37"/>
                <a:gd name="T62" fmla="*/ 44 w 583"/>
                <a:gd name="T63" fmla="*/ 0 h 37"/>
                <a:gd name="T64" fmla="*/ 53 w 583"/>
                <a:gd name="T65" fmla="*/ 1 h 37"/>
                <a:gd name="T66" fmla="*/ 61 w 583"/>
                <a:gd name="T67" fmla="*/ 1 h 37"/>
                <a:gd name="T68" fmla="*/ 67 w 583"/>
                <a:gd name="T69" fmla="*/ 1 h 37"/>
                <a:gd name="T70" fmla="*/ 73 w 583"/>
                <a:gd name="T71" fmla="*/ 2 h 37"/>
                <a:gd name="T72" fmla="*/ 79 w 583"/>
                <a:gd name="T73" fmla="*/ 2 h 37"/>
                <a:gd name="T74" fmla="*/ 84 w 583"/>
                <a:gd name="T75" fmla="*/ 3 h 37"/>
                <a:gd name="T76" fmla="*/ 90 w 583"/>
                <a:gd name="T77" fmla="*/ 3 h 37"/>
                <a:gd name="T78" fmla="*/ 96 w 583"/>
                <a:gd name="T79" fmla="*/ 3 h 37"/>
                <a:gd name="T80" fmla="*/ 102 w 583"/>
                <a:gd name="T81" fmla="*/ 3 h 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83" h="37">
                  <a:moveTo>
                    <a:pt x="417" y="12"/>
                  </a:moveTo>
                  <a:lnTo>
                    <a:pt x="437" y="12"/>
                  </a:lnTo>
                  <a:lnTo>
                    <a:pt x="458" y="12"/>
                  </a:lnTo>
                  <a:lnTo>
                    <a:pt x="479" y="12"/>
                  </a:lnTo>
                  <a:lnTo>
                    <a:pt x="500" y="12"/>
                  </a:lnTo>
                  <a:lnTo>
                    <a:pt x="520" y="12"/>
                  </a:lnTo>
                  <a:lnTo>
                    <a:pt x="541" y="12"/>
                  </a:lnTo>
                  <a:lnTo>
                    <a:pt x="562" y="12"/>
                  </a:lnTo>
                  <a:lnTo>
                    <a:pt x="581" y="11"/>
                  </a:lnTo>
                  <a:lnTo>
                    <a:pt x="581" y="12"/>
                  </a:lnTo>
                  <a:lnTo>
                    <a:pt x="583" y="13"/>
                  </a:lnTo>
                  <a:lnTo>
                    <a:pt x="583" y="14"/>
                  </a:lnTo>
                  <a:lnTo>
                    <a:pt x="583" y="15"/>
                  </a:lnTo>
                  <a:lnTo>
                    <a:pt x="580" y="17"/>
                  </a:lnTo>
                  <a:lnTo>
                    <a:pt x="564" y="18"/>
                  </a:lnTo>
                  <a:lnTo>
                    <a:pt x="548" y="19"/>
                  </a:lnTo>
                  <a:lnTo>
                    <a:pt x="532" y="19"/>
                  </a:lnTo>
                  <a:lnTo>
                    <a:pt x="516" y="20"/>
                  </a:lnTo>
                  <a:lnTo>
                    <a:pt x="500" y="20"/>
                  </a:lnTo>
                  <a:lnTo>
                    <a:pt x="484" y="20"/>
                  </a:lnTo>
                  <a:lnTo>
                    <a:pt x="469" y="20"/>
                  </a:lnTo>
                  <a:lnTo>
                    <a:pt x="452" y="19"/>
                  </a:lnTo>
                  <a:lnTo>
                    <a:pt x="436" y="19"/>
                  </a:lnTo>
                  <a:lnTo>
                    <a:pt x="420" y="19"/>
                  </a:lnTo>
                  <a:lnTo>
                    <a:pt x="404" y="19"/>
                  </a:lnTo>
                  <a:lnTo>
                    <a:pt x="388" y="18"/>
                  </a:lnTo>
                  <a:lnTo>
                    <a:pt x="372" y="18"/>
                  </a:lnTo>
                  <a:lnTo>
                    <a:pt x="356" y="18"/>
                  </a:lnTo>
                  <a:lnTo>
                    <a:pt x="338" y="18"/>
                  </a:lnTo>
                  <a:lnTo>
                    <a:pt x="322" y="18"/>
                  </a:lnTo>
                  <a:lnTo>
                    <a:pt x="303" y="15"/>
                  </a:lnTo>
                  <a:lnTo>
                    <a:pt x="283" y="12"/>
                  </a:lnTo>
                  <a:lnTo>
                    <a:pt x="262" y="10"/>
                  </a:lnTo>
                  <a:lnTo>
                    <a:pt x="242" y="8"/>
                  </a:lnTo>
                  <a:lnTo>
                    <a:pt x="221" y="7"/>
                  </a:lnTo>
                  <a:lnTo>
                    <a:pt x="200" y="6"/>
                  </a:lnTo>
                  <a:lnTo>
                    <a:pt x="179" y="6"/>
                  </a:lnTo>
                  <a:lnTo>
                    <a:pt x="159" y="6"/>
                  </a:lnTo>
                  <a:lnTo>
                    <a:pt x="138" y="7"/>
                  </a:lnTo>
                  <a:lnTo>
                    <a:pt x="117" y="10"/>
                  </a:lnTo>
                  <a:lnTo>
                    <a:pt x="97" y="12"/>
                  </a:lnTo>
                  <a:lnTo>
                    <a:pt x="77" y="15"/>
                  </a:lnTo>
                  <a:lnTo>
                    <a:pt x="57" y="20"/>
                  </a:lnTo>
                  <a:lnTo>
                    <a:pt x="38" y="25"/>
                  </a:lnTo>
                  <a:lnTo>
                    <a:pt x="19" y="30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7" y="31"/>
                  </a:lnTo>
                  <a:lnTo>
                    <a:pt x="15" y="27"/>
                  </a:lnTo>
                  <a:lnTo>
                    <a:pt x="23" y="23"/>
                  </a:lnTo>
                  <a:lnTo>
                    <a:pt x="32" y="21"/>
                  </a:lnTo>
                  <a:lnTo>
                    <a:pt x="41" y="19"/>
                  </a:lnTo>
                  <a:lnTo>
                    <a:pt x="51" y="17"/>
                  </a:lnTo>
                  <a:lnTo>
                    <a:pt x="60" y="13"/>
                  </a:lnTo>
                  <a:lnTo>
                    <a:pt x="68" y="10"/>
                  </a:lnTo>
                  <a:lnTo>
                    <a:pt x="72" y="8"/>
                  </a:lnTo>
                  <a:lnTo>
                    <a:pt x="77" y="8"/>
                  </a:lnTo>
                  <a:lnTo>
                    <a:pt x="83" y="8"/>
                  </a:lnTo>
                  <a:lnTo>
                    <a:pt x="87" y="7"/>
                  </a:lnTo>
                  <a:lnTo>
                    <a:pt x="103" y="4"/>
                  </a:lnTo>
                  <a:lnTo>
                    <a:pt x="121" y="2"/>
                  </a:lnTo>
                  <a:lnTo>
                    <a:pt x="139" y="0"/>
                  </a:lnTo>
                  <a:lnTo>
                    <a:pt x="158" y="0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2" y="2"/>
                  </a:lnTo>
                  <a:lnTo>
                    <a:pt x="230" y="2"/>
                  </a:lnTo>
                  <a:lnTo>
                    <a:pt x="242" y="2"/>
                  </a:lnTo>
                  <a:lnTo>
                    <a:pt x="254" y="3"/>
                  </a:lnTo>
                  <a:lnTo>
                    <a:pt x="266" y="4"/>
                  </a:lnTo>
                  <a:lnTo>
                    <a:pt x="277" y="5"/>
                  </a:lnTo>
                  <a:lnTo>
                    <a:pt x="289" y="5"/>
                  </a:lnTo>
                  <a:lnTo>
                    <a:pt x="300" y="6"/>
                  </a:lnTo>
                  <a:lnTo>
                    <a:pt x="313" y="7"/>
                  </a:lnTo>
                  <a:lnTo>
                    <a:pt x="325" y="8"/>
                  </a:lnTo>
                  <a:lnTo>
                    <a:pt x="336" y="10"/>
                  </a:lnTo>
                  <a:lnTo>
                    <a:pt x="348" y="11"/>
                  </a:lnTo>
                  <a:lnTo>
                    <a:pt x="359" y="11"/>
                  </a:lnTo>
                  <a:lnTo>
                    <a:pt x="371" y="12"/>
                  </a:lnTo>
                  <a:lnTo>
                    <a:pt x="382" y="12"/>
                  </a:lnTo>
                  <a:lnTo>
                    <a:pt x="394" y="12"/>
                  </a:lnTo>
                  <a:lnTo>
                    <a:pt x="405" y="12"/>
                  </a:lnTo>
                  <a:lnTo>
                    <a:pt x="41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0" name="Freeform 132"/>
            <p:cNvSpPr>
              <a:spLocks/>
            </p:cNvSpPr>
            <p:nvPr/>
          </p:nvSpPr>
          <p:spPr bwMode="auto">
            <a:xfrm>
              <a:off x="3058" y="3816"/>
              <a:ext cx="301" cy="19"/>
            </a:xfrm>
            <a:custGeom>
              <a:avLst/>
              <a:gdLst>
                <a:gd name="T0" fmla="*/ 135 w 602"/>
                <a:gd name="T1" fmla="*/ 4 h 37"/>
                <a:gd name="T2" fmla="*/ 139 w 602"/>
                <a:gd name="T3" fmla="*/ 4 h 37"/>
                <a:gd name="T4" fmla="*/ 144 w 602"/>
                <a:gd name="T5" fmla="*/ 4 h 37"/>
                <a:gd name="T6" fmla="*/ 149 w 602"/>
                <a:gd name="T7" fmla="*/ 4 h 37"/>
                <a:gd name="T8" fmla="*/ 151 w 602"/>
                <a:gd name="T9" fmla="*/ 5 h 37"/>
                <a:gd name="T10" fmla="*/ 149 w 602"/>
                <a:gd name="T11" fmla="*/ 6 h 37"/>
                <a:gd name="T12" fmla="*/ 144 w 602"/>
                <a:gd name="T13" fmla="*/ 6 h 37"/>
                <a:gd name="T14" fmla="*/ 136 w 602"/>
                <a:gd name="T15" fmla="*/ 6 h 37"/>
                <a:gd name="T16" fmla="*/ 128 w 602"/>
                <a:gd name="T17" fmla="*/ 6 h 37"/>
                <a:gd name="T18" fmla="*/ 120 w 602"/>
                <a:gd name="T19" fmla="*/ 6 h 37"/>
                <a:gd name="T20" fmla="*/ 112 w 602"/>
                <a:gd name="T21" fmla="*/ 6 h 37"/>
                <a:gd name="T22" fmla="*/ 104 w 602"/>
                <a:gd name="T23" fmla="*/ 6 h 37"/>
                <a:gd name="T24" fmla="*/ 97 w 602"/>
                <a:gd name="T25" fmla="*/ 6 h 37"/>
                <a:gd name="T26" fmla="*/ 89 w 602"/>
                <a:gd name="T27" fmla="*/ 6 h 37"/>
                <a:gd name="T28" fmla="*/ 81 w 602"/>
                <a:gd name="T29" fmla="*/ 5 h 37"/>
                <a:gd name="T30" fmla="*/ 74 w 602"/>
                <a:gd name="T31" fmla="*/ 4 h 37"/>
                <a:gd name="T32" fmla="*/ 68 w 602"/>
                <a:gd name="T33" fmla="*/ 4 h 37"/>
                <a:gd name="T34" fmla="*/ 61 w 602"/>
                <a:gd name="T35" fmla="*/ 3 h 37"/>
                <a:gd name="T36" fmla="*/ 53 w 602"/>
                <a:gd name="T37" fmla="*/ 2 h 37"/>
                <a:gd name="T38" fmla="*/ 46 w 602"/>
                <a:gd name="T39" fmla="*/ 2 h 37"/>
                <a:gd name="T40" fmla="*/ 39 w 602"/>
                <a:gd name="T41" fmla="*/ 2 h 37"/>
                <a:gd name="T42" fmla="*/ 32 w 602"/>
                <a:gd name="T43" fmla="*/ 2 h 37"/>
                <a:gd name="T44" fmla="*/ 24 w 602"/>
                <a:gd name="T45" fmla="*/ 3 h 37"/>
                <a:gd name="T46" fmla="*/ 17 w 602"/>
                <a:gd name="T47" fmla="*/ 5 h 37"/>
                <a:gd name="T48" fmla="*/ 11 w 602"/>
                <a:gd name="T49" fmla="*/ 6 h 37"/>
                <a:gd name="T50" fmla="*/ 4 w 602"/>
                <a:gd name="T51" fmla="*/ 9 h 37"/>
                <a:gd name="T52" fmla="*/ 0 w 602"/>
                <a:gd name="T53" fmla="*/ 9 h 37"/>
                <a:gd name="T54" fmla="*/ 3 w 602"/>
                <a:gd name="T55" fmla="*/ 7 h 37"/>
                <a:gd name="T56" fmla="*/ 9 w 602"/>
                <a:gd name="T57" fmla="*/ 5 h 37"/>
                <a:gd name="T58" fmla="*/ 18 w 602"/>
                <a:gd name="T59" fmla="*/ 3 h 37"/>
                <a:gd name="T60" fmla="*/ 28 w 602"/>
                <a:gd name="T61" fmla="*/ 1 h 37"/>
                <a:gd name="T62" fmla="*/ 38 w 602"/>
                <a:gd name="T63" fmla="*/ 0 h 37"/>
                <a:gd name="T64" fmla="*/ 49 w 602"/>
                <a:gd name="T65" fmla="*/ 0 h 37"/>
                <a:gd name="T66" fmla="*/ 60 w 602"/>
                <a:gd name="T67" fmla="*/ 1 h 37"/>
                <a:gd name="T68" fmla="*/ 72 w 602"/>
                <a:gd name="T69" fmla="*/ 2 h 37"/>
                <a:gd name="T70" fmla="*/ 83 w 602"/>
                <a:gd name="T71" fmla="*/ 2 h 37"/>
                <a:gd name="T72" fmla="*/ 94 w 602"/>
                <a:gd name="T73" fmla="*/ 3 h 37"/>
                <a:gd name="T74" fmla="*/ 105 w 602"/>
                <a:gd name="T75" fmla="*/ 4 h 37"/>
                <a:gd name="T76" fmla="*/ 116 w 602"/>
                <a:gd name="T77" fmla="*/ 4 h 37"/>
                <a:gd name="T78" fmla="*/ 127 w 602"/>
                <a:gd name="T79" fmla="*/ 4 h 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2" h="37">
                  <a:moveTo>
                    <a:pt x="529" y="12"/>
                  </a:moveTo>
                  <a:lnTo>
                    <a:pt x="537" y="13"/>
                  </a:lnTo>
                  <a:lnTo>
                    <a:pt x="546" y="13"/>
                  </a:lnTo>
                  <a:lnTo>
                    <a:pt x="556" y="13"/>
                  </a:lnTo>
                  <a:lnTo>
                    <a:pt x="566" y="13"/>
                  </a:lnTo>
                  <a:lnTo>
                    <a:pt x="575" y="13"/>
                  </a:lnTo>
                  <a:lnTo>
                    <a:pt x="584" y="13"/>
                  </a:lnTo>
                  <a:lnTo>
                    <a:pt x="594" y="14"/>
                  </a:lnTo>
                  <a:lnTo>
                    <a:pt x="602" y="15"/>
                  </a:lnTo>
                  <a:lnTo>
                    <a:pt x="602" y="19"/>
                  </a:lnTo>
                  <a:lnTo>
                    <a:pt x="599" y="20"/>
                  </a:lnTo>
                  <a:lnTo>
                    <a:pt x="595" y="21"/>
                  </a:lnTo>
                  <a:lnTo>
                    <a:pt x="591" y="21"/>
                  </a:lnTo>
                  <a:lnTo>
                    <a:pt x="575" y="21"/>
                  </a:lnTo>
                  <a:lnTo>
                    <a:pt x="559" y="22"/>
                  </a:lnTo>
                  <a:lnTo>
                    <a:pt x="543" y="22"/>
                  </a:lnTo>
                  <a:lnTo>
                    <a:pt x="528" y="22"/>
                  </a:lnTo>
                  <a:lnTo>
                    <a:pt x="512" y="23"/>
                  </a:lnTo>
                  <a:lnTo>
                    <a:pt x="496" y="23"/>
                  </a:lnTo>
                  <a:lnTo>
                    <a:pt x="480" y="23"/>
                  </a:lnTo>
                  <a:lnTo>
                    <a:pt x="465" y="24"/>
                  </a:lnTo>
                  <a:lnTo>
                    <a:pt x="448" y="24"/>
                  </a:lnTo>
                  <a:lnTo>
                    <a:pt x="432" y="24"/>
                  </a:lnTo>
                  <a:lnTo>
                    <a:pt x="416" y="24"/>
                  </a:lnTo>
                  <a:lnTo>
                    <a:pt x="400" y="24"/>
                  </a:lnTo>
                  <a:lnTo>
                    <a:pt x="385" y="23"/>
                  </a:lnTo>
                  <a:lnTo>
                    <a:pt x="369" y="23"/>
                  </a:lnTo>
                  <a:lnTo>
                    <a:pt x="353" y="22"/>
                  </a:lnTo>
                  <a:lnTo>
                    <a:pt x="337" y="21"/>
                  </a:lnTo>
                  <a:lnTo>
                    <a:pt x="324" y="19"/>
                  </a:lnTo>
                  <a:lnTo>
                    <a:pt x="310" y="18"/>
                  </a:lnTo>
                  <a:lnTo>
                    <a:pt x="296" y="16"/>
                  </a:lnTo>
                  <a:lnTo>
                    <a:pt x="283" y="15"/>
                  </a:lnTo>
                  <a:lnTo>
                    <a:pt x="269" y="14"/>
                  </a:lnTo>
                  <a:lnTo>
                    <a:pt x="255" y="13"/>
                  </a:lnTo>
                  <a:lnTo>
                    <a:pt x="241" y="11"/>
                  </a:lnTo>
                  <a:lnTo>
                    <a:pt x="227" y="8"/>
                  </a:lnTo>
                  <a:lnTo>
                    <a:pt x="212" y="7"/>
                  </a:lnTo>
                  <a:lnTo>
                    <a:pt x="197" y="6"/>
                  </a:lnTo>
                  <a:lnTo>
                    <a:pt x="184" y="6"/>
                  </a:lnTo>
                  <a:lnTo>
                    <a:pt x="169" y="6"/>
                  </a:lnTo>
                  <a:lnTo>
                    <a:pt x="154" y="6"/>
                  </a:lnTo>
                  <a:lnTo>
                    <a:pt x="140" y="7"/>
                  </a:lnTo>
                  <a:lnTo>
                    <a:pt x="125" y="8"/>
                  </a:lnTo>
                  <a:lnTo>
                    <a:pt x="111" y="11"/>
                  </a:lnTo>
                  <a:lnTo>
                    <a:pt x="96" y="12"/>
                  </a:lnTo>
                  <a:lnTo>
                    <a:pt x="82" y="15"/>
                  </a:lnTo>
                  <a:lnTo>
                    <a:pt x="68" y="18"/>
                  </a:lnTo>
                  <a:lnTo>
                    <a:pt x="55" y="21"/>
                  </a:lnTo>
                  <a:lnTo>
                    <a:pt x="41" y="24"/>
                  </a:lnTo>
                  <a:lnTo>
                    <a:pt x="27" y="28"/>
                  </a:lnTo>
                  <a:lnTo>
                    <a:pt x="13" y="33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4" y="30"/>
                  </a:lnTo>
                  <a:lnTo>
                    <a:pt x="9" y="28"/>
                  </a:lnTo>
                  <a:lnTo>
                    <a:pt x="13" y="26"/>
                  </a:lnTo>
                  <a:lnTo>
                    <a:pt x="33" y="20"/>
                  </a:lnTo>
                  <a:lnTo>
                    <a:pt x="51" y="15"/>
                  </a:lnTo>
                  <a:lnTo>
                    <a:pt x="71" y="11"/>
                  </a:lnTo>
                  <a:lnTo>
                    <a:pt x="90" y="6"/>
                  </a:lnTo>
                  <a:lnTo>
                    <a:pt x="110" y="3"/>
                  </a:lnTo>
                  <a:lnTo>
                    <a:pt x="131" y="0"/>
                  </a:lnTo>
                  <a:lnTo>
                    <a:pt x="151" y="0"/>
                  </a:lnTo>
                  <a:lnTo>
                    <a:pt x="173" y="0"/>
                  </a:lnTo>
                  <a:lnTo>
                    <a:pt x="195" y="0"/>
                  </a:lnTo>
                  <a:lnTo>
                    <a:pt x="218" y="1"/>
                  </a:lnTo>
                  <a:lnTo>
                    <a:pt x="240" y="3"/>
                  </a:lnTo>
                  <a:lnTo>
                    <a:pt x="263" y="4"/>
                  </a:lnTo>
                  <a:lnTo>
                    <a:pt x="285" y="5"/>
                  </a:lnTo>
                  <a:lnTo>
                    <a:pt x="307" y="7"/>
                  </a:lnTo>
                  <a:lnTo>
                    <a:pt x="329" y="8"/>
                  </a:lnTo>
                  <a:lnTo>
                    <a:pt x="352" y="9"/>
                  </a:lnTo>
                  <a:lnTo>
                    <a:pt x="374" y="12"/>
                  </a:lnTo>
                  <a:lnTo>
                    <a:pt x="395" y="13"/>
                  </a:lnTo>
                  <a:lnTo>
                    <a:pt x="417" y="14"/>
                  </a:lnTo>
                  <a:lnTo>
                    <a:pt x="439" y="14"/>
                  </a:lnTo>
                  <a:lnTo>
                    <a:pt x="462" y="14"/>
                  </a:lnTo>
                  <a:lnTo>
                    <a:pt x="484" y="14"/>
                  </a:lnTo>
                  <a:lnTo>
                    <a:pt x="507" y="13"/>
                  </a:lnTo>
                  <a:lnTo>
                    <a:pt x="52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1" name="Freeform 133"/>
            <p:cNvSpPr>
              <a:spLocks/>
            </p:cNvSpPr>
            <p:nvPr/>
          </p:nvSpPr>
          <p:spPr bwMode="auto">
            <a:xfrm>
              <a:off x="2712" y="3818"/>
              <a:ext cx="259" cy="42"/>
            </a:xfrm>
            <a:custGeom>
              <a:avLst/>
              <a:gdLst>
                <a:gd name="T0" fmla="*/ 125 w 517"/>
                <a:gd name="T1" fmla="*/ 16 h 84"/>
                <a:gd name="T2" fmla="*/ 128 w 517"/>
                <a:gd name="T3" fmla="*/ 19 h 84"/>
                <a:gd name="T4" fmla="*/ 129 w 517"/>
                <a:gd name="T5" fmla="*/ 21 h 84"/>
                <a:gd name="T6" fmla="*/ 124 w 517"/>
                <a:gd name="T7" fmla="*/ 18 h 84"/>
                <a:gd name="T8" fmla="*/ 118 w 517"/>
                <a:gd name="T9" fmla="*/ 15 h 84"/>
                <a:gd name="T10" fmla="*/ 112 w 517"/>
                <a:gd name="T11" fmla="*/ 12 h 84"/>
                <a:gd name="T12" fmla="*/ 106 w 517"/>
                <a:gd name="T13" fmla="*/ 10 h 84"/>
                <a:gd name="T14" fmla="*/ 100 w 517"/>
                <a:gd name="T15" fmla="*/ 8 h 84"/>
                <a:gd name="T16" fmla="*/ 93 w 517"/>
                <a:gd name="T17" fmla="*/ 7 h 84"/>
                <a:gd name="T18" fmla="*/ 87 w 517"/>
                <a:gd name="T19" fmla="*/ 5 h 84"/>
                <a:gd name="T20" fmla="*/ 81 w 517"/>
                <a:gd name="T21" fmla="*/ 4 h 84"/>
                <a:gd name="T22" fmla="*/ 70 w 517"/>
                <a:gd name="T23" fmla="*/ 3 h 84"/>
                <a:gd name="T24" fmla="*/ 60 w 517"/>
                <a:gd name="T25" fmla="*/ 3 h 84"/>
                <a:gd name="T26" fmla="*/ 49 w 517"/>
                <a:gd name="T27" fmla="*/ 3 h 84"/>
                <a:gd name="T28" fmla="*/ 39 w 517"/>
                <a:gd name="T29" fmla="*/ 3 h 84"/>
                <a:gd name="T30" fmla="*/ 29 w 517"/>
                <a:gd name="T31" fmla="*/ 3 h 84"/>
                <a:gd name="T32" fmla="*/ 20 w 517"/>
                <a:gd name="T33" fmla="*/ 3 h 84"/>
                <a:gd name="T34" fmla="*/ 10 w 517"/>
                <a:gd name="T35" fmla="*/ 2 h 84"/>
                <a:gd name="T36" fmla="*/ 0 w 517"/>
                <a:gd name="T37" fmla="*/ 1 h 84"/>
                <a:gd name="T38" fmla="*/ 4 w 517"/>
                <a:gd name="T39" fmla="*/ 1 h 84"/>
                <a:gd name="T40" fmla="*/ 11 w 517"/>
                <a:gd name="T41" fmla="*/ 1 h 84"/>
                <a:gd name="T42" fmla="*/ 17 w 517"/>
                <a:gd name="T43" fmla="*/ 1 h 84"/>
                <a:gd name="T44" fmla="*/ 24 w 517"/>
                <a:gd name="T45" fmla="*/ 2 h 84"/>
                <a:gd name="T46" fmla="*/ 30 w 517"/>
                <a:gd name="T47" fmla="*/ 2 h 84"/>
                <a:gd name="T48" fmla="*/ 37 w 517"/>
                <a:gd name="T49" fmla="*/ 2 h 84"/>
                <a:gd name="T50" fmla="*/ 43 w 517"/>
                <a:gd name="T51" fmla="*/ 1 h 84"/>
                <a:gd name="T52" fmla="*/ 50 w 517"/>
                <a:gd name="T53" fmla="*/ 1 h 84"/>
                <a:gd name="T54" fmla="*/ 57 w 517"/>
                <a:gd name="T55" fmla="*/ 0 h 84"/>
                <a:gd name="T56" fmla="*/ 67 w 517"/>
                <a:gd name="T57" fmla="*/ 1 h 84"/>
                <a:gd name="T58" fmla="*/ 76 w 517"/>
                <a:gd name="T59" fmla="*/ 2 h 84"/>
                <a:gd name="T60" fmla="*/ 85 w 517"/>
                <a:gd name="T61" fmla="*/ 3 h 84"/>
                <a:gd name="T62" fmla="*/ 94 w 517"/>
                <a:gd name="T63" fmla="*/ 5 h 84"/>
                <a:gd name="T64" fmla="*/ 103 w 517"/>
                <a:gd name="T65" fmla="*/ 7 h 84"/>
                <a:gd name="T66" fmla="*/ 111 w 517"/>
                <a:gd name="T67" fmla="*/ 10 h 84"/>
                <a:gd name="T68" fmla="*/ 119 w 517"/>
                <a:gd name="T69" fmla="*/ 13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17" h="84">
                  <a:moveTo>
                    <a:pt x="491" y="58"/>
                  </a:moveTo>
                  <a:lnTo>
                    <a:pt x="498" y="64"/>
                  </a:lnTo>
                  <a:lnTo>
                    <a:pt x="505" y="69"/>
                  </a:lnTo>
                  <a:lnTo>
                    <a:pt x="512" y="75"/>
                  </a:lnTo>
                  <a:lnTo>
                    <a:pt x="517" y="81"/>
                  </a:lnTo>
                  <a:lnTo>
                    <a:pt x="515" y="84"/>
                  </a:lnTo>
                  <a:lnTo>
                    <a:pt x="505" y="77"/>
                  </a:lnTo>
                  <a:lnTo>
                    <a:pt x="493" y="70"/>
                  </a:lnTo>
                  <a:lnTo>
                    <a:pt x="482" y="63"/>
                  </a:lnTo>
                  <a:lnTo>
                    <a:pt x="470" y="57"/>
                  </a:lnTo>
                  <a:lnTo>
                    <a:pt x="459" y="52"/>
                  </a:lnTo>
                  <a:lnTo>
                    <a:pt x="446" y="47"/>
                  </a:lnTo>
                  <a:lnTo>
                    <a:pt x="435" y="42"/>
                  </a:lnTo>
                  <a:lnTo>
                    <a:pt x="422" y="38"/>
                  </a:lnTo>
                  <a:lnTo>
                    <a:pt x="410" y="34"/>
                  </a:lnTo>
                  <a:lnTo>
                    <a:pt x="398" y="31"/>
                  </a:lnTo>
                  <a:lnTo>
                    <a:pt x="385" y="27"/>
                  </a:lnTo>
                  <a:lnTo>
                    <a:pt x="372" y="25"/>
                  </a:lnTo>
                  <a:lnTo>
                    <a:pt x="360" y="22"/>
                  </a:lnTo>
                  <a:lnTo>
                    <a:pt x="346" y="19"/>
                  </a:lnTo>
                  <a:lnTo>
                    <a:pt x="333" y="16"/>
                  </a:lnTo>
                  <a:lnTo>
                    <a:pt x="321" y="14"/>
                  </a:lnTo>
                  <a:lnTo>
                    <a:pt x="300" y="12"/>
                  </a:lnTo>
                  <a:lnTo>
                    <a:pt x="279" y="11"/>
                  </a:lnTo>
                  <a:lnTo>
                    <a:pt x="258" y="10"/>
                  </a:lnTo>
                  <a:lnTo>
                    <a:pt x="238" y="9"/>
                  </a:lnTo>
                  <a:lnTo>
                    <a:pt x="217" y="9"/>
                  </a:lnTo>
                  <a:lnTo>
                    <a:pt x="195" y="9"/>
                  </a:lnTo>
                  <a:lnTo>
                    <a:pt x="174" y="10"/>
                  </a:lnTo>
                  <a:lnTo>
                    <a:pt x="154" y="12"/>
                  </a:lnTo>
                  <a:lnTo>
                    <a:pt x="135" y="11"/>
                  </a:lnTo>
                  <a:lnTo>
                    <a:pt x="116" y="10"/>
                  </a:lnTo>
                  <a:lnTo>
                    <a:pt x="96" y="9"/>
                  </a:lnTo>
                  <a:lnTo>
                    <a:pt x="78" y="9"/>
                  </a:lnTo>
                  <a:lnTo>
                    <a:pt x="58" y="9"/>
                  </a:lnTo>
                  <a:lnTo>
                    <a:pt x="38" y="8"/>
                  </a:lnTo>
                  <a:lnTo>
                    <a:pt x="19" y="7"/>
                  </a:lnTo>
                  <a:lnTo>
                    <a:pt x="0" y="4"/>
                  </a:lnTo>
                  <a:lnTo>
                    <a:pt x="4" y="2"/>
                  </a:lnTo>
                  <a:lnTo>
                    <a:pt x="16" y="2"/>
                  </a:lnTo>
                  <a:lnTo>
                    <a:pt x="29" y="3"/>
                  </a:lnTo>
                  <a:lnTo>
                    <a:pt x="42" y="3"/>
                  </a:lnTo>
                  <a:lnTo>
                    <a:pt x="56" y="4"/>
                  </a:lnTo>
                  <a:lnTo>
                    <a:pt x="68" y="4"/>
                  </a:lnTo>
                  <a:lnTo>
                    <a:pt x="81" y="5"/>
                  </a:lnTo>
                  <a:lnTo>
                    <a:pt x="94" y="5"/>
                  </a:lnTo>
                  <a:lnTo>
                    <a:pt x="107" y="5"/>
                  </a:lnTo>
                  <a:lnTo>
                    <a:pt x="120" y="7"/>
                  </a:lnTo>
                  <a:lnTo>
                    <a:pt x="133" y="7"/>
                  </a:lnTo>
                  <a:lnTo>
                    <a:pt x="145" y="5"/>
                  </a:lnTo>
                  <a:lnTo>
                    <a:pt x="158" y="5"/>
                  </a:lnTo>
                  <a:lnTo>
                    <a:pt x="172" y="4"/>
                  </a:lnTo>
                  <a:lnTo>
                    <a:pt x="185" y="3"/>
                  </a:lnTo>
                  <a:lnTo>
                    <a:pt x="197" y="2"/>
                  </a:lnTo>
                  <a:lnTo>
                    <a:pt x="210" y="0"/>
                  </a:lnTo>
                  <a:lnTo>
                    <a:pt x="228" y="0"/>
                  </a:lnTo>
                  <a:lnTo>
                    <a:pt x="248" y="1"/>
                  </a:lnTo>
                  <a:lnTo>
                    <a:pt x="266" y="2"/>
                  </a:lnTo>
                  <a:lnTo>
                    <a:pt x="285" y="3"/>
                  </a:lnTo>
                  <a:lnTo>
                    <a:pt x="303" y="5"/>
                  </a:lnTo>
                  <a:lnTo>
                    <a:pt x="322" y="8"/>
                  </a:lnTo>
                  <a:lnTo>
                    <a:pt x="339" y="10"/>
                  </a:lnTo>
                  <a:lnTo>
                    <a:pt x="357" y="14"/>
                  </a:lnTo>
                  <a:lnTo>
                    <a:pt x="375" y="17"/>
                  </a:lnTo>
                  <a:lnTo>
                    <a:pt x="392" y="20"/>
                  </a:lnTo>
                  <a:lnTo>
                    <a:pt x="409" y="26"/>
                  </a:lnTo>
                  <a:lnTo>
                    <a:pt x="425" y="31"/>
                  </a:lnTo>
                  <a:lnTo>
                    <a:pt x="443" y="37"/>
                  </a:lnTo>
                  <a:lnTo>
                    <a:pt x="459" y="43"/>
                  </a:lnTo>
                  <a:lnTo>
                    <a:pt x="475" y="50"/>
                  </a:lnTo>
                  <a:lnTo>
                    <a:pt x="491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2" name="Freeform 134"/>
            <p:cNvSpPr>
              <a:spLocks/>
            </p:cNvSpPr>
            <p:nvPr/>
          </p:nvSpPr>
          <p:spPr bwMode="auto">
            <a:xfrm>
              <a:off x="3052" y="3827"/>
              <a:ext cx="312" cy="19"/>
            </a:xfrm>
            <a:custGeom>
              <a:avLst/>
              <a:gdLst>
                <a:gd name="T0" fmla="*/ 93 w 623"/>
                <a:gd name="T1" fmla="*/ 5 h 38"/>
                <a:gd name="T2" fmla="*/ 104 w 623"/>
                <a:gd name="T3" fmla="*/ 5 h 38"/>
                <a:gd name="T4" fmla="*/ 116 w 623"/>
                <a:gd name="T5" fmla="*/ 5 h 38"/>
                <a:gd name="T6" fmla="*/ 127 w 623"/>
                <a:gd name="T7" fmla="*/ 6 h 38"/>
                <a:gd name="T8" fmla="*/ 136 w 623"/>
                <a:gd name="T9" fmla="*/ 6 h 38"/>
                <a:gd name="T10" fmla="*/ 141 w 623"/>
                <a:gd name="T11" fmla="*/ 5 h 38"/>
                <a:gd name="T12" fmla="*/ 147 w 623"/>
                <a:gd name="T13" fmla="*/ 5 h 38"/>
                <a:gd name="T14" fmla="*/ 153 w 623"/>
                <a:gd name="T15" fmla="*/ 5 h 38"/>
                <a:gd name="T16" fmla="*/ 156 w 623"/>
                <a:gd name="T17" fmla="*/ 5 h 38"/>
                <a:gd name="T18" fmla="*/ 156 w 623"/>
                <a:gd name="T19" fmla="*/ 6 h 38"/>
                <a:gd name="T20" fmla="*/ 153 w 623"/>
                <a:gd name="T21" fmla="*/ 7 h 38"/>
                <a:gd name="T22" fmla="*/ 147 w 623"/>
                <a:gd name="T23" fmla="*/ 8 h 38"/>
                <a:gd name="T24" fmla="*/ 141 w 623"/>
                <a:gd name="T25" fmla="*/ 8 h 38"/>
                <a:gd name="T26" fmla="*/ 136 w 623"/>
                <a:gd name="T27" fmla="*/ 8 h 38"/>
                <a:gd name="T28" fmla="*/ 130 w 623"/>
                <a:gd name="T29" fmla="*/ 8 h 38"/>
                <a:gd name="T30" fmla="*/ 124 w 623"/>
                <a:gd name="T31" fmla="*/ 8 h 38"/>
                <a:gd name="T32" fmla="*/ 118 w 623"/>
                <a:gd name="T33" fmla="*/ 8 h 38"/>
                <a:gd name="T34" fmla="*/ 112 w 623"/>
                <a:gd name="T35" fmla="*/ 8 h 38"/>
                <a:gd name="T36" fmla="*/ 104 w 623"/>
                <a:gd name="T37" fmla="*/ 7 h 38"/>
                <a:gd name="T38" fmla="*/ 94 w 623"/>
                <a:gd name="T39" fmla="*/ 7 h 38"/>
                <a:gd name="T40" fmla="*/ 83 w 623"/>
                <a:gd name="T41" fmla="*/ 6 h 38"/>
                <a:gd name="T42" fmla="*/ 73 w 623"/>
                <a:gd name="T43" fmla="*/ 5 h 38"/>
                <a:gd name="T44" fmla="*/ 63 w 623"/>
                <a:gd name="T45" fmla="*/ 4 h 38"/>
                <a:gd name="T46" fmla="*/ 52 w 623"/>
                <a:gd name="T47" fmla="*/ 3 h 38"/>
                <a:gd name="T48" fmla="*/ 42 w 623"/>
                <a:gd name="T49" fmla="*/ 2 h 38"/>
                <a:gd name="T50" fmla="*/ 31 w 623"/>
                <a:gd name="T51" fmla="*/ 3 h 38"/>
                <a:gd name="T52" fmla="*/ 22 w 623"/>
                <a:gd name="T53" fmla="*/ 4 h 38"/>
                <a:gd name="T54" fmla="*/ 16 w 623"/>
                <a:gd name="T55" fmla="*/ 5 h 38"/>
                <a:gd name="T56" fmla="*/ 10 w 623"/>
                <a:gd name="T57" fmla="*/ 6 h 38"/>
                <a:gd name="T58" fmla="*/ 4 w 623"/>
                <a:gd name="T59" fmla="*/ 8 h 38"/>
                <a:gd name="T60" fmla="*/ 1 w 623"/>
                <a:gd name="T61" fmla="*/ 10 h 38"/>
                <a:gd name="T62" fmla="*/ 1 w 623"/>
                <a:gd name="T63" fmla="*/ 8 h 38"/>
                <a:gd name="T64" fmla="*/ 2 w 623"/>
                <a:gd name="T65" fmla="*/ 7 h 38"/>
                <a:gd name="T66" fmla="*/ 12 w 623"/>
                <a:gd name="T67" fmla="*/ 4 h 38"/>
                <a:gd name="T68" fmla="*/ 22 w 623"/>
                <a:gd name="T69" fmla="*/ 2 h 38"/>
                <a:gd name="T70" fmla="*/ 33 w 623"/>
                <a:gd name="T71" fmla="*/ 1 h 38"/>
                <a:gd name="T72" fmla="*/ 44 w 623"/>
                <a:gd name="T73" fmla="*/ 0 h 38"/>
                <a:gd name="T74" fmla="*/ 55 w 623"/>
                <a:gd name="T75" fmla="*/ 1 h 38"/>
                <a:gd name="T76" fmla="*/ 66 w 623"/>
                <a:gd name="T77" fmla="*/ 2 h 38"/>
                <a:gd name="T78" fmla="*/ 77 w 623"/>
                <a:gd name="T79" fmla="*/ 3 h 38"/>
                <a:gd name="T80" fmla="*/ 87 w 623"/>
                <a:gd name="T81" fmla="*/ 4 h 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23" h="38">
                  <a:moveTo>
                    <a:pt x="348" y="15"/>
                  </a:moveTo>
                  <a:lnTo>
                    <a:pt x="371" y="17"/>
                  </a:lnTo>
                  <a:lnTo>
                    <a:pt x="393" y="19"/>
                  </a:lnTo>
                  <a:lnTo>
                    <a:pt x="416" y="20"/>
                  </a:lnTo>
                  <a:lnTo>
                    <a:pt x="439" y="20"/>
                  </a:lnTo>
                  <a:lnTo>
                    <a:pt x="462" y="20"/>
                  </a:lnTo>
                  <a:lnTo>
                    <a:pt x="485" y="20"/>
                  </a:lnTo>
                  <a:lnTo>
                    <a:pt x="508" y="21"/>
                  </a:lnTo>
                  <a:lnTo>
                    <a:pt x="531" y="22"/>
                  </a:lnTo>
                  <a:lnTo>
                    <a:pt x="542" y="21"/>
                  </a:lnTo>
                  <a:lnTo>
                    <a:pt x="553" y="20"/>
                  </a:lnTo>
                  <a:lnTo>
                    <a:pt x="564" y="20"/>
                  </a:lnTo>
                  <a:lnTo>
                    <a:pt x="576" y="20"/>
                  </a:lnTo>
                  <a:lnTo>
                    <a:pt x="587" y="20"/>
                  </a:lnTo>
                  <a:lnTo>
                    <a:pt x="599" y="20"/>
                  </a:lnTo>
                  <a:lnTo>
                    <a:pt x="609" y="19"/>
                  </a:lnTo>
                  <a:lnTo>
                    <a:pt x="621" y="16"/>
                  </a:lnTo>
                  <a:lnTo>
                    <a:pt x="623" y="19"/>
                  </a:lnTo>
                  <a:lnTo>
                    <a:pt x="623" y="21"/>
                  </a:lnTo>
                  <a:lnTo>
                    <a:pt x="623" y="24"/>
                  </a:lnTo>
                  <a:lnTo>
                    <a:pt x="623" y="27"/>
                  </a:lnTo>
                  <a:lnTo>
                    <a:pt x="611" y="28"/>
                  </a:lnTo>
                  <a:lnTo>
                    <a:pt x="600" y="29"/>
                  </a:lnTo>
                  <a:lnTo>
                    <a:pt x="588" y="30"/>
                  </a:lnTo>
                  <a:lnTo>
                    <a:pt x="577" y="30"/>
                  </a:lnTo>
                  <a:lnTo>
                    <a:pt x="564" y="30"/>
                  </a:lnTo>
                  <a:lnTo>
                    <a:pt x="553" y="30"/>
                  </a:lnTo>
                  <a:lnTo>
                    <a:pt x="541" y="30"/>
                  </a:lnTo>
                  <a:lnTo>
                    <a:pt x="530" y="30"/>
                  </a:lnTo>
                  <a:lnTo>
                    <a:pt x="518" y="30"/>
                  </a:lnTo>
                  <a:lnTo>
                    <a:pt x="507" y="29"/>
                  </a:lnTo>
                  <a:lnTo>
                    <a:pt x="495" y="29"/>
                  </a:lnTo>
                  <a:lnTo>
                    <a:pt x="484" y="29"/>
                  </a:lnTo>
                  <a:lnTo>
                    <a:pt x="471" y="29"/>
                  </a:lnTo>
                  <a:lnTo>
                    <a:pt x="459" y="29"/>
                  </a:lnTo>
                  <a:lnTo>
                    <a:pt x="448" y="29"/>
                  </a:lnTo>
                  <a:lnTo>
                    <a:pt x="436" y="29"/>
                  </a:lnTo>
                  <a:lnTo>
                    <a:pt x="416" y="28"/>
                  </a:lnTo>
                  <a:lnTo>
                    <a:pt x="394" y="27"/>
                  </a:lnTo>
                  <a:lnTo>
                    <a:pt x="373" y="25"/>
                  </a:lnTo>
                  <a:lnTo>
                    <a:pt x="352" y="24"/>
                  </a:lnTo>
                  <a:lnTo>
                    <a:pt x="332" y="22"/>
                  </a:lnTo>
                  <a:lnTo>
                    <a:pt x="311" y="20"/>
                  </a:lnTo>
                  <a:lnTo>
                    <a:pt x="290" y="17"/>
                  </a:lnTo>
                  <a:lnTo>
                    <a:pt x="269" y="15"/>
                  </a:lnTo>
                  <a:lnTo>
                    <a:pt x="249" y="14"/>
                  </a:lnTo>
                  <a:lnTo>
                    <a:pt x="228" y="12"/>
                  </a:lnTo>
                  <a:lnTo>
                    <a:pt x="207" y="11"/>
                  </a:lnTo>
                  <a:lnTo>
                    <a:pt x="187" y="9"/>
                  </a:lnTo>
                  <a:lnTo>
                    <a:pt x="165" y="8"/>
                  </a:lnTo>
                  <a:lnTo>
                    <a:pt x="144" y="8"/>
                  </a:lnTo>
                  <a:lnTo>
                    <a:pt x="122" y="9"/>
                  </a:lnTo>
                  <a:lnTo>
                    <a:pt x="100" y="11"/>
                  </a:lnTo>
                  <a:lnTo>
                    <a:pt x="87" y="13"/>
                  </a:lnTo>
                  <a:lnTo>
                    <a:pt x="75" y="15"/>
                  </a:lnTo>
                  <a:lnTo>
                    <a:pt x="62" y="17"/>
                  </a:lnTo>
                  <a:lnTo>
                    <a:pt x="49" y="20"/>
                  </a:lnTo>
                  <a:lnTo>
                    <a:pt x="38" y="24"/>
                  </a:lnTo>
                  <a:lnTo>
                    <a:pt x="25" y="28"/>
                  </a:lnTo>
                  <a:lnTo>
                    <a:pt x="14" y="32"/>
                  </a:lnTo>
                  <a:lnTo>
                    <a:pt x="2" y="37"/>
                  </a:lnTo>
                  <a:lnTo>
                    <a:pt x="1" y="38"/>
                  </a:lnTo>
                  <a:lnTo>
                    <a:pt x="0" y="36"/>
                  </a:lnTo>
                  <a:lnTo>
                    <a:pt x="1" y="32"/>
                  </a:lnTo>
                  <a:lnTo>
                    <a:pt x="3" y="29"/>
                  </a:lnTo>
                  <a:lnTo>
                    <a:pt x="7" y="28"/>
                  </a:lnTo>
                  <a:lnTo>
                    <a:pt x="26" y="21"/>
                  </a:lnTo>
                  <a:lnTo>
                    <a:pt x="46" y="14"/>
                  </a:lnTo>
                  <a:lnTo>
                    <a:pt x="67" y="9"/>
                  </a:lnTo>
                  <a:lnTo>
                    <a:pt x="87" y="6"/>
                  </a:lnTo>
                  <a:lnTo>
                    <a:pt x="109" y="4"/>
                  </a:lnTo>
                  <a:lnTo>
                    <a:pt x="131" y="1"/>
                  </a:lnTo>
                  <a:lnTo>
                    <a:pt x="153" y="1"/>
                  </a:lnTo>
                  <a:lnTo>
                    <a:pt x="175" y="0"/>
                  </a:lnTo>
                  <a:lnTo>
                    <a:pt x="197" y="1"/>
                  </a:lnTo>
                  <a:lnTo>
                    <a:pt x="219" y="2"/>
                  </a:lnTo>
                  <a:lnTo>
                    <a:pt x="241" y="4"/>
                  </a:lnTo>
                  <a:lnTo>
                    <a:pt x="263" y="6"/>
                  </a:lnTo>
                  <a:lnTo>
                    <a:pt x="284" y="8"/>
                  </a:lnTo>
                  <a:lnTo>
                    <a:pt x="306" y="11"/>
                  </a:lnTo>
                  <a:lnTo>
                    <a:pt x="327" y="13"/>
                  </a:lnTo>
                  <a:lnTo>
                    <a:pt x="34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3" name="Freeform 135"/>
            <p:cNvSpPr>
              <a:spLocks/>
            </p:cNvSpPr>
            <p:nvPr/>
          </p:nvSpPr>
          <p:spPr bwMode="auto">
            <a:xfrm>
              <a:off x="2697" y="3832"/>
              <a:ext cx="264" cy="43"/>
            </a:xfrm>
            <a:custGeom>
              <a:avLst/>
              <a:gdLst>
                <a:gd name="T0" fmla="*/ 86 w 529"/>
                <a:gd name="T1" fmla="*/ 1 h 88"/>
                <a:gd name="T2" fmla="*/ 90 w 529"/>
                <a:gd name="T3" fmla="*/ 2 h 88"/>
                <a:gd name="T4" fmla="*/ 96 w 529"/>
                <a:gd name="T5" fmla="*/ 4 h 88"/>
                <a:gd name="T6" fmla="*/ 105 w 529"/>
                <a:gd name="T7" fmla="*/ 6 h 88"/>
                <a:gd name="T8" fmla="*/ 113 w 529"/>
                <a:gd name="T9" fmla="*/ 8 h 88"/>
                <a:gd name="T10" fmla="*/ 121 w 529"/>
                <a:gd name="T11" fmla="*/ 12 h 88"/>
                <a:gd name="T12" fmla="*/ 132 w 529"/>
                <a:gd name="T13" fmla="*/ 20 h 88"/>
                <a:gd name="T14" fmla="*/ 131 w 529"/>
                <a:gd name="T15" fmla="*/ 21 h 88"/>
                <a:gd name="T16" fmla="*/ 121 w 529"/>
                <a:gd name="T17" fmla="*/ 14 h 88"/>
                <a:gd name="T18" fmla="*/ 111 w 529"/>
                <a:gd name="T19" fmla="*/ 10 h 88"/>
                <a:gd name="T20" fmla="*/ 99 w 529"/>
                <a:gd name="T21" fmla="*/ 6 h 88"/>
                <a:gd name="T22" fmla="*/ 88 w 529"/>
                <a:gd name="T23" fmla="*/ 4 h 88"/>
                <a:gd name="T24" fmla="*/ 79 w 529"/>
                <a:gd name="T25" fmla="*/ 3 h 88"/>
                <a:gd name="T26" fmla="*/ 69 w 529"/>
                <a:gd name="T27" fmla="*/ 2 h 88"/>
                <a:gd name="T28" fmla="*/ 60 w 529"/>
                <a:gd name="T29" fmla="*/ 2 h 88"/>
                <a:gd name="T30" fmla="*/ 51 w 529"/>
                <a:gd name="T31" fmla="*/ 2 h 88"/>
                <a:gd name="T32" fmla="*/ 45 w 529"/>
                <a:gd name="T33" fmla="*/ 1 h 88"/>
                <a:gd name="T34" fmla="*/ 38 w 529"/>
                <a:gd name="T35" fmla="*/ 1 h 88"/>
                <a:gd name="T36" fmla="*/ 32 w 529"/>
                <a:gd name="T37" fmla="*/ 1 h 88"/>
                <a:gd name="T38" fmla="*/ 25 w 529"/>
                <a:gd name="T39" fmla="*/ 2 h 88"/>
                <a:gd name="T40" fmla="*/ 19 w 529"/>
                <a:gd name="T41" fmla="*/ 2 h 88"/>
                <a:gd name="T42" fmla="*/ 12 w 529"/>
                <a:gd name="T43" fmla="*/ 2 h 88"/>
                <a:gd name="T44" fmla="*/ 6 w 529"/>
                <a:gd name="T45" fmla="*/ 1 h 88"/>
                <a:gd name="T46" fmla="*/ 0 w 529"/>
                <a:gd name="T47" fmla="*/ 1 h 88"/>
                <a:gd name="T48" fmla="*/ 6 w 529"/>
                <a:gd name="T49" fmla="*/ 0 h 88"/>
                <a:gd name="T50" fmla="*/ 16 w 529"/>
                <a:gd name="T51" fmla="*/ 0 h 88"/>
                <a:gd name="T52" fmla="*/ 27 w 529"/>
                <a:gd name="T53" fmla="*/ 0 h 88"/>
                <a:gd name="T54" fmla="*/ 38 w 529"/>
                <a:gd name="T55" fmla="*/ 0 h 88"/>
                <a:gd name="T56" fmla="*/ 48 w 529"/>
                <a:gd name="T57" fmla="*/ 0 h 88"/>
                <a:gd name="T58" fmla="*/ 59 w 529"/>
                <a:gd name="T59" fmla="*/ 0 h 88"/>
                <a:gd name="T60" fmla="*/ 69 w 529"/>
                <a:gd name="T61" fmla="*/ 0 h 88"/>
                <a:gd name="T62" fmla="*/ 79 w 529"/>
                <a:gd name="T63" fmla="*/ 1 h 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9" h="88">
                  <a:moveTo>
                    <a:pt x="340" y="7"/>
                  </a:moveTo>
                  <a:lnTo>
                    <a:pt x="347" y="6"/>
                  </a:lnTo>
                  <a:lnTo>
                    <a:pt x="355" y="8"/>
                  </a:lnTo>
                  <a:lnTo>
                    <a:pt x="362" y="11"/>
                  </a:lnTo>
                  <a:lnTo>
                    <a:pt x="370" y="13"/>
                  </a:lnTo>
                  <a:lnTo>
                    <a:pt x="387" y="16"/>
                  </a:lnTo>
                  <a:lnTo>
                    <a:pt x="403" y="20"/>
                  </a:lnTo>
                  <a:lnTo>
                    <a:pt x="421" y="25"/>
                  </a:lnTo>
                  <a:lnTo>
                    <a:pt x="437" y="29"/>
                  </a:lnTo>
                  <a:lnTo>
                    <a:pt x="453" y="35"/>
                  </a:lnTo>
                  <a:lnTo>
                    <a:pt x="468" y="42"/>
                  </a:lnTo>
                  <a:lnTo>
                    <a:pt x="484" y="49"/>
                  </a:lnTo>
                  <a:lnTo>
                    <a:pt x="499" y="56"/>
                  </a:lnTo>
                  <a:lnTo>
                    <a:pt x="529" y="83"/>
                  </a:lnTo>
                  <a:lnTo>
                    <a:pt x="529" y="88"/>
                  </a:lnTo>
                  <a:lnTo>
                    <a:pt x="524" y="88"/>
                  </a:lnTo>
                  <a:lnTo>
                    <a:pt x="505" y="73"/>
                  </a:lnTo>
                  <a:lnTo>
                    <a:pt x="485" y="60"/>
                  </a:lnTo>
                  <a:lnTo>
                    <a:pt x="464" y="50"/>
                  </a:lnTo>
                  <a:lnTo>
                    <a:pt x="444" y="41"/>
                  </a:lnTo>
                  <a:lnTo>
                    <a:pt x="421" y="33"/>
                  </a:lnTo>
                  <a:lnTo>
                    <a:pt x="399" y="27"/>
                  </a:lnTo>
                  <a:lnTo>
                    <a:pt x="375" y="21"/>
                  </a:lnTo>
                  <a:lnTo>
                    <a:pt x="352" y="18"/>
                  </a:lnTo>
                  <a:lnTo>
                    <a:pt x="334" y="15"/>
                  </a:lnTo>
                  <a:lnTo>
                    <a:pt x="316" y="13"/>
                  </a:lnTo>
                  <a:lnTo>
                    <a:pt x="297" y="12"/>
                  </a:lnTo>
                  <a:lnTo>
                    <a:pt x="279" y="10"/>
                  </a:lnTo>
                  <a:lnTo>
                    <a:pt x="261" y="8"/>
                  </a:lnTo>
                  <a:lnTo>
                    <a:pt x="242" y="8"/>
                  </a:lnTo>
                  <a:lnTo>
                    <a:pt x="224" y="8"/>
                  </a:lnTo>
                  <a:lnTo>
                    <a:pt x="205" y="8"/>
                  </a:lnTo>
                  <a:lnTo>
                    <a:pt x="193" y="7"/>
                  </a:lnTo>
                  <a:lnTo>
                    <a:pt x="180" y="7"/>
                  </a:lnTo>
                  <a:lnTo>
                    <a:pt x="167" y="7"/>
                  </a:lnTo>
                  <a:lnTo>
                    <a:pt x="153" y="7"/>
                  </a:lnTo>
                  <a:lnTo>
                    <a:pt x="141" y="7"/>
                  </a:lnTo>
                  <a:lnTo>
                    <a:pt x="128" y="7"/>
                  </a:lnTo>
                  <a:lnTo>
                    <a:pt x="115" y="8"/>
                  </a:lnTo>
                  <a:lnTo>
                    <a:pt x="102" y="8"/>
                  </a:lnTo>
                  <a:lnTo>
                    <a:pt x="89" y="8"/>
                  </a:lnTo>
                  <a:lnTo>
                    <a:pt x="76" y="8"/>
                  </a:lnTo>
                  <a:lnTo>
                    <a:pt x="64" y="8"/>
                  </a:lnTo>
                  <a:lnTo>
                    <a:pt x="51" y="8"/>
                  </a:lnTo>
                  <a:lnTo>
                    <a:pt x="38" y="7"/>
                  </a:lnTo>
                  <a:lnTo>
                    <a:pt x="26" y="7"/>
                  </a:lnTo>
                  <a:lnTo>
                    <a:pt x="13" y="5"/>
                  </a:lnTo>
                  <a:lnTo>
                    <a:pt x="0" y="4"/>
                  </a:lnTo>
                  <a:lnTo>
                    <a:pt x="4" y="0"/>
                  </a:lnTo>
                  <a:lnTo>
                    <a:pt x="26" y="2"/>
                  </a:lnTo>
                  <a:lnTo>
                    <a:pt x="46" y="3"/>
                  </a:lnTo>
                  <a:lnTo>
                    <a:pt x="67" y="3"/>
                  </a:lnTo>
                  <a:lnTo>
                    <a:pt x="89" y="3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2" y="2"/>
                  </a:lnTo>
                  <a:lnTo>
                    <a:pt x="173" y="2"/>
                  </a:lnTo>
                  <a:lnTo>
                    <a:pt x="194" y="2"/>
                  </a:lnTo>
                  <a:lnTo>
                    <a:pt x="216" y="2"/>
                  </a:lnTo>
                  <a:lnTo>
                    <a:pt x="236" y="2"/>
                  </a:lnTo>
                  <a:lnTo>
                    <a:pt x="257" y="2"/>
                  </a:lnTo>
                  <a:lnTo>
                    <a:pt x="278" y="3"/>
                  </a:lnTo>
                  <a:lnTo>
                    <a:pt x="299" y="4"/>
                  </a:lnTo>
                  <a:lnTo>
                    <a:pt x="319" y="5"/>
                  </a:lnTo>
                  <a:lnTo>
                    <a:pt x="34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4" name="Freeform 136"/>
            <p:cNvSpPr>
              <a:spLocks/>
            </p:cNvSpPr>
            <p:nvPr/>
          </p:nvSpPr>
          <p:spPr bwMode="auto">
            <a:xfrm>
              <a:off x="3046" y="3840"/>
              <a:ext cx="323" cy="19"/>
            </a:xfrm>
            <a:custGeom>
              <a:avLst/>
              <a:gdLst>
                <a:gd name="T0" fmla="*/ 161 w 645"/>
                <a:gd name="T1" fmla="*/ 5 h 38"/>
                <a:gd name="T2" fmla="*/ 162 w 645"/>
                <a:gd name="T3" fmla="*/ 7 h 38"/>
                <a:gd name="T4" fmla="*/ 158 w 645"/>
                <a:gd name="T5" fmla="*/ 8 h 38"/>
                <a:gd name="T6" fmla="*/ 151 w 645"/>
                <a:gd name="T7" fmla="*/ 8 h 38"/>
                <a:gd name="T8" fmla="*/ 145 w 645"/>
                <a:gd name="T9" fmla="*/ 8 h 38"/>
                <a:gd name="T10" fmla="*/ 138 w 645"/>
                <a:gd name="T11" fmla="*/ 8 h 38"/>
                <a:gd name="T12" fmla="*/ 131 w 645"/>
                <a:gd name="T13" fmla="*/ 8 h 38"/>
                <a:gd name="T14" fmla="*/ 124 w 645"/>
                <a:gd name="T15" fmla="*/ 7 h 38"/>
                <a:gd name="T16" fmla="*/ 118 w 645"/>
                <a:gd name="T17" fmla="*/ 7 h 38"/>
                <a:gd name="T18" fmla="*/ 111 w 645"/>
                <a:gd name="T19" fmla="*/ 7 h 38"/>
                <a:gd name="T20" fmla="*/ 102 w 645"/>
                <a:gd name="T21" fmla="*/ 6 h 38"/>
                <a:gd name="T22" fmla="*/ 92 w 645"/>
                <a:gd name="T23" fmla="*/ 5 h 38"/>
                <a:gd name="T24" fmla="*/ 81 w 645"/>
                <a:gd name="T25" fmla="*/ 4 h 38"/>
                <a:gd name="T26" fmla="*/ 71 w 645"/>
                <a:gd name="T27" fmla="*/ 3 h 38"/>
                <a:gd name="T28" fmla="*/ 61 w 645"/>
                <a:gd name="T29" fmla="*/ 3 h 38"/>
                <a:gd name="T30" fmla="*/ 51 w 645"/>
                <a:gd name="T31" fmla="*/ 3 h 38"/>
                <a:gd name="T32" fmla="*/ 40 w 645"/>
                <a:gd name="T33" fmla="*/ 3 h 38"/>
                <a:gd name="T34" fmla="*/ 30 w 645"/>
                <a:gd name="T35" fmla="*/ 3 h 38"/>
                <a:gd name="T36" fmla="*/ 21 w 645"/>
                <a:gd name="T37" fmla="*/ 4 h 38"/>
                <a:gd name="T38" fmla="*/ 15 w 645"/>
                <a:gd name="T39" fmla="*/ 5 h 38"/>
                <a:gd name="T40" fmla="*/ 10 w 645"/>
                <a:gd name="T41" fmla="*/ 6 h 38"/>
                <a:gd name="T42" fmla="*/ 5 w 645"/>
                <a:gd name="T43" fmla="*/ 8 h 38"/>
                <a:gd name="T44" fmla="*/ 0 w 645"/>
                <a:gd name="T45" fmla="*/ 10 h 38"/>
                <a:gd name="T46" fmla="*/ 2 w 645"/>
                <a:gd name="T47" fmla="*/ 7 h 38"/>
                <a:gd name="T48" fmla="*/ 5 w 645"/>
                <a:gd name="T49" fmla="*/ 6 h 38"/>
                <a:gd name="T50" fmla="*/ 8 w 645"/>
                <a:gd name="T51" fmla="*/ 5 h 38"/>
                <a:gd name="T52" fmla="*/ 11 w 645"/>
                <a:gd name="T53" fmla="*/ 4 h 38"/>
                <a:gd name="T54" fmla="*/ 22 w 645"/>
                <a:gd name="T55" fmla="*/ 2 h 38"/>
                <a:gd name="T56" fmla="*/ 33 w 645"/>
                <a:gd name="T57" fmla="*/ 1 h 38"/>
                <a:gd name="T58" fmla="*/ 45 w 645"/>
                <a:gd name="T59" fmla="*/ 0 h 38"/>
                <a:gd name="T60" fmla="*/ 56 w 645"/>
                <a:gd name="T61" fmla="*/ 1 h 38"/>
                <a:gd name="T62" fmla="*/ 68 w 645"/>
                <a:gd name="T63" fmla="*/ 1 h 38"/>
                <a:gd name="T64" fmla="*/ 80 w 645"/>
                <a:gd name="T65" fmla="*/ 2 h 38"/>
                <a:gd name="T66" fmla="*/ 91 w 645"/>
                <a:gd name="T67" fmla="*/ 3 h 38"/>
                <a:gd name="T68" fmla="*/ 103 w 645"/>
                <a:gd name="T69" fmla="*/ 4 h 38"/>
                <a:gd name="T70" fmla="*/ 110 w 645"/>
                <a:gd name="T71" fmla="*/ 5 h 38"/>
                <a:gd name="T72" fmla="*/ 117 w 645"/>
                <a:gd name="T73" fmla="*/ 5 h 38"/>
                <a:gd name="T74" fmla="*/ 124 w 645"/>
                <a:gd name="T75" fmla="*/ 5 h 38"/>
                <a:gd name="T76" fmla="*/ 131 w 645"/>
                <a:gd name="T77" fmla="*/ 5 h 38"/>
                <a:gd name="T78" fmla="*/ 139 w 645"/>
                <a:gd name="T79" fmla="*/ 5 h 38"/>
                <a:gd name="T80" fmla="*/ 146 w 645"/>
                <a:gd name="T81" fmla="*/ 5 h 38"/>
                <a:gd name="T82" fmla="*/ 153 w 645"/>
                <a:gd name="T83" fmla="*/ 5 h 38"/>
                <a:gd name="T84" fmla="*/ 161 w 645"/>
                <a:gd name="T85" fmla="*/ 5 h 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45" h="38">
                  <a:moveTo>
                    <a:pt x="641" y="18"/>
                  </a:moveTo>
                  <a:lnTo>
                    <a:pt x="643" y="20"/>
                  </a:lnTo>
                  <a:lnTo>
                    <a:pt x="645" y="24"/>
                  </a:lnTo>
                  <a:lnTo>
                    <a:pt x="645" y="26"/>
                  </a:lnTo>
                  <a:lnTo>
                    <a:pt x="645" y="30"/>
                  </a:lnTo>
                  <a:lnTo>
                    <a:pt x="631" y="30"/>
                  </a:lnTo>
                  <a:lnTo>
                    <a:pt x="618" y="31"/>
                  </a:lnTo>
                  <a:lnTo>
                    <a:pt x="604" y="31"/>
                  </a:lnTo>
                  <a:lnTo>
                    <a:pt x="590" y="31"/>
                  </a:lnTo>
                  <a:lnTo>
                    <a:pt x="577" y="31"/>
                  </a:lnTo>
                  <a:lnTo>
                    <a:pt x="563" y="31"/>
                  </a:lnTo>
                  <a:lnTo>
                    <a:pt x="550" y="30"/>
                  </a:lnTo>
                  <a:lnTo>
                    <a:pt x="537" y="30"/>
                  </a:lnTo>
                  <a:lnTo>
                    <a:pt x="523" y="30"/>
                  </a:lnTo>
                  <a:lnTo>
                    <a:pt x="509" y="28"/>
                  </a:lnTo>
                  <a:lnTo>
                    <a:pt x="495" y="28"/>
                  </a:lnTo>
                  <a:lnTo>
                    <a:pt x="483" y="27"/>
                  </a:lnTo>
                  <a:lnTo>
                    <a:pt x="469" y="27"/>
                  </a:lnTo>
                  <a:lnTo>
                    <a:pt x="455" y="27"/>
                  </a:lnTo>
                  <a:lnTo>
                    <a:pt x="441" y="26"/>
                  </a:lnTo>
                  <a:lnTo>
                    <a:pt x="428" y="26"/>
                  </a:lnTo>
                  <a:lnTo>
                    <a:pt x="407" y="24"/>
                  </a:lnTo>
                  <a:lnTo>
                    <a:pt x="386" y="22"/>
                  </a:lnTo>
                  <a:lnTo>
                    <a:pt x="365" y="19"/>
                  </a:lnTo>
                  <a:lnTo>
                    <a:pt x="345" y="18"/>
                  </a:lnTo>
                  <a:lnTo>
                    <a:pt x="324" y="16"/>
                  </a:lnTo>
                  <a:lnTo>
                    <a:pt x="303" y="15"/>
                  </a:lnTo>
                  <a:lnTo>
                    <a:pt x="284" y="12"/>
                  </a:lnTo>
                  <a:lnTo>
                    <a:pt x="263" y="11"/>
                  </a:lnTo>
                  <a:lnTo>
                    <a:pt x="242" y="10"/>
                  </a:lnTo>
                  <a:lnTo>
                    <a:pt x="221" y="9"/>
                  </a:lnTo>
                  <a:lnTo>
                    <a:pt x="201" y="9"/>
                  </a:lnTo>
                  <a:lnTo>
                    <a:pt x="179" y="9"/>
                  </a:lnTo>
                  <a:lnTo>
                    <a:pt x="158" y="9"/>
                  </a:lnTo>
                  <a:lnTo>
                    <a:pt x="137" y="9"/>
                  </a:lnTo>
                  <a:lnTo>
                    <a:pt x="117" y="10"/>
                  </a:lnTo>
                  <a:lnTo>
                    <a:pt x="95" y="11"/>
                  </a:lnTo>
                  <a:lnTo>
                    <a:pt x="83" y="15"/>
                  </a:lnTo>
                  <a:lnTo>
                    <a:pt x="72" y="17"/>
                  </a:lnTo>
                  <a:lnTo>
                    <a:pt x="60" y="19"/>
                  </a:lnTo>
                  <a:lnTo>
                    <a:pt x="50" y="22"/>
                  </a:lnTo>
                  <a:lnTo>
                    <a:pt x="38" y="24"/>
                  </a:lnTo>
                  <a:lnTo>
                    <a:pt x="28" y="27"/>
                  </a:lnTo>
                  <a:lnTo>
                    <a:pt x="18" y="32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12" y="25"/>
                  </a:lnTo>
                  <a:lnTo>
                    <a:pt x="18" y="23"/>
                  </a:lnTo>
                  <a:lnTo>
                    <a:pt x="23" y="22"/>
                  </a:lnTo>
                  <a:lnTo>
                    <a:pt x="30" y="20"/>
                  </a:lnTo>
                  <a:lnTo>
                    <a:pt x="36" y="18"/>
                  </a:lnTo>
                  <a:lnTo>
                    <a:pt x="42" y="16"/>
                  </a:lnTo>
                  <a:lnTo>
                    <a:pt x="64" y="10"/>
                  </a:lnTo>
                  <a:lnTo>
                    <a:pt x="87" y="7"/>
                  </a:lnTo>
                  <a:lnTo>
                    <a:pt x="109" y="3"/>
                  </a:lnTo>
                  <a:lnTo>
                    <a:pt x="132" y="2"/>
                  </a:lnTo>
                  <a:lnTo>
                    <a:pt x="155" y="1"/>
                  </a:lnTo>
                  <a:lnTo>
                    <a:pt x="178" y="0"/>
                  </a:lnTo>
                  <a:lnTo>
                    <a:pt x="201" y="1"/>
                  </a:lnTo>
                  <a:lnTo>
                    <a:pt x="224" y="1"/>
                  </a:lnTo>
                  <a:lnTo>
                    <a:pt x="248" y="3"/>
                  </a:lnTo>
                  <a:lnTo>
                    <a:pt x="271" y="4"/>
                  </a:lnTo>
                  <a:lnTo>
                    <a:pt x="294" y="7"/>
                  </a:lnTo>
                  <a:lnTo>
                    <a:pt x="317" y="8"/>
                  </a:lnTo>
                  <a:lnTo>
                    <a:pt x="340" y="10"/>
                  </a:lnTo>
                  <a:lnTo>
                    <a:pt x="363" y="11"/>
                  </a:lnTo>
                  <a:lnTo>
                    <a:pt x="386" y="13"/>
                  </a:lnTo>
                  <a:lnTo>
                    <a:pt x="409" y="15"/>
                  </a:lnTo>
                  <a:lnTo>
                    <a:pt x="423" y="16"/>
                  </a:lnTo>
                  <a:lnTo>
                    <a:pt x="438" y="17"/>
                  </a:lnTo>
                  <a:lnTo>
                    <a:pt x="452" y="17"/>
                  </a:lnTo>
                  <a:lnTo>
                    <a:pt x="466" y="18"/>
                  </a:lnTo>
                  <a:lnTo>
                    <a:pt x="481" y="18"/>
                  </a:lnTo>
                  <a:lnTo>
                    <a:pt x="494" y="18"/>
                  </a:lnTo>
                  <a:lnTo>
                    <a:pt x="509" y="18"/>
                  </a:lnTo>
                  <a:lnTo>
                    <a:pt x="524" y="18"/>
                  </a:lnTo>
                  <a:lnTo>
                    <a:pt x="538" y="18"/>
                  </a:lnTo>
                  <a:lnTo>
                    <a:pt x="553" y="18"/>
                  </a:lnTo>
                  <a:lnTo>
                    <a:pt x="568" y="18"/>
                  </a:lnTo>
                  <a:lnTo>
                    <a:pt x="582" y="18"/>
                  </a:lnTo>
                  <a:lnTo>
                    <a:pt x="597" y="18"/>
                  </a:lnTo>
                  <a:lnTo>
                    <a:pt x="612" y="18"/>
                  </a:lnTo>
                  <a:lnTo>
                    <a:pt x="626" y="18"/>
                  </a:lnTo>
                  <a:lnTo>
                    <a:pt x="64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5" name="Freeform 137"/>
            <p:cNvSpPr>
              <a:spLocks/>
            </p:cNvSpPr>
            <p:nvPr/>
          </p:nvSpPr>
          <p:spPr bwMode="auto">
            <a:xfrm>
              <a:off x="2678" y="3844"/>
              <a:ext cx="275" cy="48"/>
            </a:xfrm>
            <a:custGeom>
              <a:avLst/>
              <a:gdLst>
                <a:gd name="T0" fmla="*/ 105 w 551"/>
                <a:gd name="T1" fmla="*/ 7 h 95"/>
                <a:gd name="T2" fmla="*/ 113 w 551"/>
                <a:gd name="T3" fmla="*/ 10 h 95"/>
                <a:gd name="T4" fmla="*/ 122 w 551"/>
                <a:gd name="T5" fmla="*/ 14 h 95"/>
                <a:gd name="T6" fmla="*/ 130 w 551"/>
                <a:gd name="T7" fmla="*/ 18 h 95"/>
                <a:gd name="T8" fmla="*/ 135 w 551"/>
                <a:gd name="T9" fmla="*/ 20 h 95"/>
                <a:gd name="T10" fmla="*/ 136 w 551"/>
                <a:gd name="T11" fmla="*/ 22 h 95"/>
                <a:gd name="T12" fmla="*/ 137 w 551"/>
                <a:gd name="T13" fmla="*/ 23 h 95"/>
                <a:gd name="T14" fmla="*/ 137 w 551"/>
                <a:gd name="T15" fmla="*/ 24 h 95"/>
                <a:gd name="T16" fmla="*/ 130 w 551"/>
                <a:gd name="T17" fmla="*/ 20 h 95"/>
                <a:gd name="T18" fmla="*/ 117 w 551"/>
                <a:gd name="T19" fmla="*/ 13 h 95"/>
                <a:gd name="T20" fmla="*/ 103 w 551"/>
                <a:gd name="T21" fmla="*/ 8 h 95"/>
                <a:gd name="T22" fmla="*/ 87 w 551"/>
                <a:gd name="T23" fmla="*/ 5 h 95"/>
                <a:gd name="T24" fmla="*/ 72 w 551"/>
                <a:gd name="T25" fmla="*/ 3 h 95"/>
                <a:gd name="T26" fmla="*/ 56 w 551"/>
                <a:gd name="T27" fmla="*/ 2 h 95"/>
                <a:gd name="T28" fmla="*/ 39 w 551"/>
                <a:gd name="T29" fmla="*/ 2 h 95"/>
                <a:gd name="T30" fmla="*/ 23 w 551"/>
                <a:gd name="T31" fmla="*/ 2 h 95"/>
                <a:gd name="T32" fmla="*/ 13 w 551"/>
                <a:gd name="T33" fmla="*/ 3 h 95"/>
                <a:gd name="T34" fmla="*/ 9 w 551"/>
                <a:gd name="T35" fmla="*/ 3 h 95"/>
                <a:gd name="T36" fmla="*/ 5 w 551"/>
                <a:gd name="T37" fmla="*/ 3 h 95"/>
                <a:gd name="T38" fmla="*/ 1 w 551"/>
                <a:gd name="T39" fmla="*/ 2 h 95"/>
                <a:gd name="T40" fmla="*/ 2 w 551"/>
                <a:gd name="T41" fmla="*/ 0 h 95"/>
                <a:gd name="T42" fmla="*/ 8 w 551"/>
                <a:gd name="T43" fmla="*/ 0 h 95"/>
                <a:gd name="T44" fmla="*/ 14 w 551"/>
                <a:gd name="T45" fmla="*/ 0 h 95"/>
                <a:gd name="T46" fmla="*/ 19 w 551"/>
                <a:gd name="T47" fmla="*/ 0 h 95"/>
                <a:gd name="T48" fmla="*/ 25 w 551"/>
                <a:gd name="T49" fmla="*/ 0 h 95"/>
                <a:gd name="T50" fmla="*/ 31 w 551"/>
                <a:gd name="T51" fmla="*/ 1 h 95"/>
                <a:gd name="T52" fmla="*/ 37 w 551"/>
                <a:gd name="T53" fmla="*/ 1 h 95"/>
                <a:gd name="T54" fmla="*/ 43 w 551"/>
                <a:gd name="T55" fmla="*/ 1 h 95"/>
                <a:gd name="T56" fmla="*/ 49 w 551"/>
                <a:gd name="T57" fmla="*/ 0 h 95"/>
                <a:gd name="T58" fmla="*/ 56 w 551"/>
                <a:gd name="T59" fmla="*/ 1 h 95"/>
                <a:gd name="T60" fmla="*/ 62 w 551"/>
                <a:gd name="T61" fmla="*/ 1 h 95"/>
                <a:gd name="T62" fmla="*/ 69 w 551"/>
                <a:gd name="T63" fmla="*/ 1 h 95"/>
                <a:gd name="T64" fmla="*/ 76 w 551"/>
                <a:gd name="T65" fmla="*/ 1 h 95"/>
                <a:gd name="T66" fmla="*/ 82 w 551"/>
                <a:gd name="T67" fmla="*/ 2 h 95"/>
                <a:gd name="T68" fmla="*/ 89 w 551"/>
                <a:gd name="T69" fmla="*/ 3 h 95"/>
                <a:gd name="T70" fmla="*/ 95 w 551"/>
                <a:gd name="T71" fmla="*/ 4 h 95"/>
                <a:gd name="T72" fmla="*/ 101 w 551"/>
                <a:gd name="T73" fmla="*/ 6 h 9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1" h="95">
                  <a:moveTo>
                    <a:pt x="406" y="23"/>
                  </a:moveTo>
                  <a:lnTo>
                    <a:pt x="423" y="28"/>
                  </a:lnTo>
                  <a:lnTo>
                    <a:pt x="439" y="34"/>
                  </a:lnTo>
                  <a:lnTo>
                    <a:pt x="455" y="40"/>
                  </a:lnTo>
                  <a:lnTo>
                    <a:pt x="473" y="47"/>
                  </a:lnTo>
                  <a:lnTo>
                    <a:pt x="489" y="54"/>
                  </a:lnTo>
                  <a:lnTo>
                    <a:pt x="505" y="61"/>
                  </a:lnTo>
                  <a:lnTo>
                    <a:pt x="521" y="69"/>
                  </a:lnTo>
                  <a:lnTo>
                    <a:pt x="537" y="77"/>
                  </a:lnTo>
                  <a:lnTo>
                    <a:pt x="541" y="80"/>
                  </a:lnTo>
                  <a:lnTo>
                    <a:pt x="544" y="83"/>
                  </a:lnTo>
                  <a:lnTo>
                    <a:pt x="547" y="86"/>
                  </a:lnTo>
                  <a:lnTo>
                    <a:pt x="551" y="90"/>
                  </a:lnTo>
                  <a:lnTo>
                    <a:pt x="551" y="91"/>
                  </a:lnTo>
                  <a:lnTo>
                    <a:pt x="551" y="93"/>
                  </a:lnTo>
                  <a:lnTo>
                    <a:pt x="550" y="94"/>
                  </a:lnTo>
                  <a:lnTo>
                    <a:pt x="549" y="95"/>
                  </a:lnTo>
                  <a:lnTo>
                    <a:pt x="523" y="78"/>
                  </a:lnTo>
                  <a:lnTo>
                    <a:pt x="497" y="63"/>
                  </a:lnTo>
                  <a:lnTo>
                    <a:pt x="469" y="50"/>
                  </a:lnTo>
                  <a:lnTo>
                    <a:pt x="440" y="40"/>
                  </a:lnTo>
                  <a:lnTo>
                    <a:pt x="412" y="31"/>
                  </a:lnTo>
                  <a:lnTo>
                    <a:pt x="382" y="24"/>
                  </a:lnTo>
                  <a:lnTo>
                    <a:pt x="350" y="18"/>
                  </a:lnTo>
                  <a:lnTo>
                    <a:pt x="319" y="14"/>
                  </a:lnTo>
                  <a:lnTo>
                    <a:pt x="288" y="10"/>
                  </a:lnTo>
                  <a:lnTo>
                    <a:pt x="256" y="8"/>
                  </a:lnTo>
                  <a:lnTo>
                    <a:pt x="224" y="5"/>
                  </a:lnTo>
                  <a:lnTo>
                    <a:pt x="190" y="5"/>
                  </a:lnTo>
                  <a:lnTo>
                    <a:pt x="158" y="5"/>
                  </a:lnTo>
                  <a:lnTo>
                    <a:pt x="125" y="5"/>
                  </a:lnTo>
                  <a:lnTo>
                    <a:pt x="93" y="7"/>
                  </a:lnTo>
                  <a:lnTo>
                    <a:pt x="59" y="8"/>
                  </a:lnTo>
                  <a:lnTo>
                    <a:pt x="52" y="9"/>
                  </a:lnTo>
                  <a:lnTo>
                    <a:pt x="44" y="9"/>
                  </a:lnTo>
                  <a:lnTo>
                    <a:pt x="37" y="10"/>
                  </a:lnTo>
                  <a:lnTo>
                    <a:pt x="30" y="9"/>
                  </a:lnTo>
                  <a:lnTo>
                    <a:pt x="22" y="9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7"/>
                  </a:lnTo>
                  <a:lnTo>
                    <a:pt x="8" y="0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6" y="1"/>
                  </a:lnTo>
                  <a:lnTo>
                    <a:pt x="139" y="1"/>
                  </a:lnTo>
                  <a:lnTo>
                    <a:pt x="150" y="1"/>
                  </a:lnTo>
                  <a:lnTo>
                    <a:pt x="163" y="1"/>
                  </a:lnTo>
                  <a:lnTo>
                    <a:pt x="174" y="1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1" y="0"/>
                  </a:lnTo>
                  <a:lnTo>
                    <a:pt x="225" y="1"/>
                  </a:lnTo>
                  <a:lnTo>
                    <a:pt x="238" y="1"/>
                  </a:lnTo>
                  <a:lnTo>
                    <a:pt x="251" y="2"/>
                  </a:lnTo>
                  <a:lnTo>
                    <a:pt x="264" y="2"/>
                  </a:lnTo>
                  <a:lnTo>
                    <a:pt x="278" y="3"/>
                  </a:lnTo>
                  <a:lnTo>
                    <a:pt x="291" y="3"/>
                  </a:lnTo>
                  <a:lnTo>
                    <a:pt x="304" y="4"/>
                  </a:lnTo>
                  <a:lnTo>
                    <a:pt x="317" y="5"/>
                  </a:lnTo>
                  <a:lnTo>
                    <a:pt x="330" y="8"/>
                  </a:lnTo>
                  <a:lnTo>
                    <a:pt x="344" y="9"/>
                  </a:lnTo>
                  <a:lnTo>
                    <a:pt x="356" y="11"/>
                  </a:lnTo>
                  <a:lnTo>
                    <a:pt x="369" y="14"/>
                  </a:lnTo>
                  <a:lnTo>
                    <a:pt x="382" y="16"/>
                  </a:lnTo>
                  <a:lnTo>
                    <a:pt x="393" y="19"/>
                  </a:lnTo>
                  <a:lnTo>
                    <a:pt x="40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3042" y="3853"/>
              <a:ext cx="332" cy="18"/>
            </a:xfrm>
            <a:custGeom>
              <a:avLst/>
              <a:gdLst>
                <a:gd name="T0" fmla="*/ 111 w 666"/>
                <a:gd name="T1" fmla="*/ 4 h 36"/>
                <a:gd name="T2" fmla="*/ 117 w 666"/>
                <a:gd name="T3" fmla="*/ 4 h 36"/>
                <a:gd name="T4" fmla="*/ 123 w 666"/>
                <a:gd name="T5" fmla="*/ 5 h 36"/>
                <a:gd name="T6" fmla="*/ 129 w 666"/>
                <a:gd name="T7" fmla="*/ 5 h 36"/>
                <a:gd name="T8" fmla="*/ 135 w 666"/>
                <a:gd name="T9" fmla="*/ 6 h 36"/>
                <a:gd name="T10" fmla="*/ 140 w 666"/>
                <a:gd name="T11" fmla="*/ 6 h 36"/>
                <a:gd name="T12" fmla="*/ 147 w 666"/>
                <a:gd name="T13" fmla="*/ 6 h 36"/>
                <a:gd name="T14" fmla="*/ 153 w 666"/>
                <a:gd name="T15" fmla="*/ 6 h 36"/>
                <a:gd name="T16" fmla="*/ 157 w 666"/>
                <a:gd name="T17" fmla="*/ 6 h 36"/>
                <a:gd name="T18" fmla="*/ 162 w 666"/>
                <a:gd name="T19" fmla="*/ 6 h 36"/>
                <a:gd name="T20" fmla="*/ 165 w 666"/>
                <a:gd name="T21" fmla="*/ 6 h 36"/>
                <a:gd name="T22" fmla="*/ 166 w 666"/>
                <a:gd name="T23" fmla="*/ 7 h 36"/>
                <a:gd name="T24" fmla="*/ 166 w 666"/>
                <a:gd name="T25" fmla="*/ 9 h 36"/>
                <a:gd name="T26" fmla="*/ 153 w 666"/>
                <a:gd name="T27" fmla="*/ 9 h 36"/>
                <a:gd name="T28" fmla="*/ 139 w 666"/>
                <a:gd name="T29" fmla="*/ 8 h 36"/>
                <a:gd name="T30" fmla="*/ 126 w 666"/>
                <a:gd name="T31" fmla="*/ 8 h 36"/>
                <a:gd name="T32" fmla="*/ 113 w 666"/>
                <a:gd name="T33" fmla="*/ 8 h 36"/>
                <a:gd name="T34" fmla="*/ 100 w 666"/>
                <a:gd name="T35" fmla="*/ 7 h 36"/>
                <a:gd name="T36" fmla="*/ 87 w 666"/>
                <a:gd name="T37" fmla="*/ 6 h 36"/>
                <a:gd name="T38" fmla="*/ 74 w 666"/>
                <a:gd name="T39" fmla="*/ 5 h 36"/>
                <a:gd name="T40" fmla="*/ 62 w 666"/>
                <a:gd name="T41" fmla="*/ 3 h 36"/>
                <a:gd name="T42" fmla="*/ 54 w 666"/>
                <a:gd name="T43" fmla="*/ 3 h 36"/>
                <a:gd name="T44" fmla="*/ 46 w 666"/>
                <a:gd name="T45" fmla="*/ 2 h 36"/>
                <a:gd name="T46" fmla="*/ 38 w 666"/>
                <a:gd name="T47" fmla="*/ 2 h 36"/>
                <a:gd name="T48" fmla="*/ 30 w 666"/>
                <a:gd name="T49" fmla="*/ 2 h 36"/>
                <a:gd name="T50" fmla="*/ 22 w 666"/>
                <a:gd name="T51" fmla="*/ 3 h 36"/>
                <a:gd name="T52" fmla="*/ 14 w 666"/>
                <a:gd name="T53" fmla="*/ 4 h 36"/>
                <a:gd name="T54" fmla="*/ 7 w 666"/>
                <a:gd name="T55" fmla="*/ 6 h 36"/>
                <a:gd name="T56" fmla="*/ 0 w 666"/>
                <a:gd name="T57" fmla="*/ 9 h 36"/>
                <a:gd name="T58" fmla="*/ 0 w 666"/>
                <a:gd name="T59" fmla="*/ 8 h 36"/>
                <a:gd name="T60" fmla="*/ 1 w 666"/>
                <a:gd name="T61" fmla="*/ 7 h 36"/>
                <a:gd name="T62" fmla="*/ 7 w 666"/>
                <a:gd name="T63" fmla="*/ 5 h 36"/>
                <a:gd name="T64" fmla="*/ 13 w 666"/>
                <a:gd name="T65" fmla="*/ 3 h 36"/>
                <a:gd name="T66" fmla="*/ 20 w 666"/>
                <a:gd name="T67" fmla="*/ 2 h 36"/>
                <a:gd name="T68" fmla="*/ 26 w 666"/>
                <a:gd name="T69" fmla="*/ 1 h 36"/>
                <a:gd name="T70" fmla="*/ 33 w 666"/>
                <a:gd name="T71" fmla="*/ 1 h 36"/>
                <a:gd name="T72" fmla="*/ 40 w 666"/>
                <a:gd name="T73" fmla="*/ 0 h 36"/>
                <a:gd name="T74" fmla="*/ 47 w 666"/>
                <a:gd name="T75" fmla="*/ 0 h 36"/>
                <a:gd name="T76" fmla="*/ 54 w 666"/>
                <a:gd name="T77" fmla="*/ 0 h 36"/>
                <a:gd name="T78" fmla="*/ 61 w 666"/>
                <a:gd name="T79" fmla="*/ 1 h 36"/>
                <a:gd name="T80" fmla="*/ 68 w 666"/>
                <a:gd name="T81" fmla="*/ 1 h 36"/>
                <a:gd name="T82" fmla="*/ 74 w 666"/>
                <a:gd name="T83" fmla="*/ 2 h 36"/>
                <a:gd name="T84" fmla="*/ 81 w 666"/>
                <a:gd name="T85" fmla="*/ 3 h 36"/>
                <a:gd name="T86" fmla="*/ 87 w 666"/>
                <a:gd name="T87" fmla="*/ 4 h 36"/>
                <a:gd name="T88" fmla="*/ 94 w 666"/>
                <a:gd name="T89" fmla="*/ 4 h 36"/>
                <a:gd name="T90" fmla="*/ 101 w 666"/>
                <a:gd name="T91" fmla="*/ 4 h 36"/>
                <a:gd name="T92" fmla="*/ 108 w 666"/>
                <a:gd name="T93" fmla="*/ 4 h 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66" h="36">
                  <a:moveTo>
                    <a:pt x="433" y="15"/>
                  </a:moveTo>
                  <a:lnTo>
                    <a:pt x="446" y="15"/>
                  </a:lnTo>
                  <a:lnTo>
                    <a:pt x="457" y="16"/>
                  </a:lnTo>
                  <a:lnTo>
                    <a:pt x="470" y="16"/>
                  </a:lnTo>
                  <a:lnTo>
                    <a:pt x="481" y="17"/>
                  </a:lnTo>
                  <a:lnTo>
                    <a:pt x="493" y="18"/>
                  </a:lnTo>
                  <a:lnTo>
                    <a:pt x="506" y="18"/>
                  </a:lnTo>
                  <a:lnTo>
                    <a:pt x="517" y="20"/>
                  </a:lnTo>
                  <a:lnTo>
                    <a:pt x="529" y="20"/>
                  </a:lnTo>
                  <a:lnTo>
                    <a:pt x="541" y="21"/>
                  </a:lnTo>
                  <a:lnTo>
                    <a:pt x="553" y="21"/>
                  </a:lnTo>
                  <a:lnTo>
                    <a:pt x="564" y="22"/>
                  </a:lnTo>
                  <a:lnTo>
                    <a:pt x="576" y="22"/>
                  </a:lnTo>
                  <a:lnTo>
                    <a:pt x="589" y="22"/>
                  </a:lnTo>
                  <a:lnTo>
                    <a:pt x="600" y="22"/>
                  </a:lnTo>
                  <a:lnTo>
                    <a:pt x="613" y="21"/>
                  </a:lnTo>
                  <a:lnTo>
                    <a:pt x="624" y="21"/>
                  </a:lnTo>
                  <a:lnTo>
                    <a:pt x="632" y="22"/>
                  </a:lnTo>
                  <a:lnTo>
                    <a:pt x="640" y="23"/>
                  </a:lnTo>
                  <a:lnTo>
                    <a:pt x="650" y="23"/>
                  </a:lnTo>
                  <a:lnTo>
                    <a:pt x="656" y="21"/>
                  </a:lnTo>
                  <a:lnTo>
                    <a:pt x="661" y="22"/>
                  </a:lnTo>
                  <a:lnTo>
                    <a:pt x="663" y="23"/>
                  </a:lnTo>
                  <a:lnTo>
                    <a:pt x="665" y="26"/>
                  </a:lnTo>
                  <a:lnTo>
                    <a:pt x="666" y="30"/>
                  </a:lnTo>
                  <a:lnTo>
                    <a:pt x="666" y="33"/>
                  </a:lnTo>
                  <a:lnTo>
                    <a:pt x="639" y="33"/>
                  </a:lnTo>
                  <a:lnTo>
                    <a:pt x="613" y="33"/>
                  </a:lnTo>
                  <a:lnTo>
                    <a:pt x="586" y="32"/>
                  </a:lnTo>
                  <a:lnTo>
                    <a:pt x="560" y="32"/>
                  </a:lnTo>
                  <a:lnTo>
                    <a:pt x="533" y="31"/>
                  </a:lnTo>
                  <a:lnTo>
                    <a:pt x="507" y="31"/>
                  </a:lnTo>
                  <a:lnTo>
                    <a:pt x="480" y="30"/>
                  </a:lnTo>
                  <a:lnTo>
                    <a:pt x="455" y="29"/>
                  </a:lnTo>
                  <a:lnTo>
                    <a:pt x="428" y="28"/>
                  </a:lnTo>
                  <a:lnTo>
                    <a:pt x="402" y="25"/>
                  </a:lnTo>
                  <a:lnTo>
                    <a:pt x="377" y="24"/>
                  </a:lnTo>
                  <a:lnTo>
                    <a:pt x="350" y="22"/>
                  </a:lnTo>
                  <a:lnTo>
                    <a:pt x="325" y="20"/>
                  </a:lnTo>
                  <a:lnTo>
                    <a:pt x="298" y="17"/>
                  </a:lnTo>
                  <a:lnTo>
                    <a:pt x="273" y="15"/>
                  </a:lnTo>
                  <a:lnTo>
                    <a:pt x="248" y="11"/>
                  </a:lnTo>
                  <a:lnTo>
                    <a:pt x="233" y="10"/>
                  </a:lnTo>
                  <a:lnTo>
                    <a:pt x="217" y="9"/>
                  </a:lnTo>
                  <a:lnTo>
                    <a:pt x="200" y="8"/>
                  </a:lnTo>
                  <a:lnTo>
                    <a:pt x="184" y="7"/>
                  </a:lnTo>
                  <a:lnTo>
                    <a:pt x="168" y="7"/>
                  </a:lnTo>
                  <a:lnTo>
                    <a:pt x="152" y="6"/>
                  </a:lnTo>
                  <a:lnTo>
                    <a:pt x="136" y="6"/>
                  </a:lnTo>
                  <a:lnTo>
                    <a:pt x="120" y="7"/>
                  </a:lnTo>
                  <a:lnTo>
                    <a:pt x="104" y="8"/>
                  </a:lnTo>
                  <a:lnTo>
                    <a:pt x="88" y="9"/>
                  </a:lnTo>
                  <a:lnTo>
                    <a:pt x="73" y="11"/>
                  </a:lnTo>
                  <a:lnTo>
                    <a:pt x="58" y="15"/>
                  </a:lnTo>
                  <a:lnTo>
                    <a:pt x="43" y="18"/>
                  </a:lnTo>
                  <a:lnTo>
                    <a:pt x="29" y="23"/>
                  </a:lnTo>
                  <a:lnTo>
                    <a:pt x="15" y="29"/>
                  </a:lnTo>
                  <a:lnTo>
                    <a:pt x="1" y="36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16" y="21"/>
                  </a:lnTo>
                  <a:lnTo>
                    <a:pt x="29" y="17"/>
                  </a:lnTo>
                  <a:lnTo>
                    <a:pt x="42" y="14"/>
                  </a:lnTo>
                  <a:lnTo>
                    <a:pt x="54" y="10"/>
                  </a:lnTo>
                  <a:lnTo>
                    <a:pt x="67" y="8"/>
                  </a:lnTo>
                  <a:lnTo>
                    <a:pt x="80" y="6"/>
                  </a:lnTo>
                  <a:lnTo>
                    <a:pt x="93" y="5"/>
                  </a:lnTo>
                  <a:lnTo>
                    <a:pt x="107" y="2"/>
                  </a:lnTo>
                  <a:lnTo>
                    <a:pt x="120" y="1"/>
                  </a:lnTo>
                  <a:lnTo>
                    <a:pt x="134" y="1"/>
                  </a:lnTo>
                  <a:lnTo>
                    <a:pt x="147" y="0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89" y="0"/>
                  </a:lnTo>
                  <a:lnTo>
                    <a:pt x="204" y="0"/>
                  </a:lnTo>
                  <a:lnTo>
                    <a:pt x="218" y="0"/>
                  </a:lnTo>
                  <a:lnTo>
                    <a:pt x="232" y="1"/>
                  </a:lnTo>
                  <a:lnTo>
                    <a:pt x="244" y="1"/>
                  </a:lnTo>
                  <a:lnTo>
                    <a:pt x="258" y="2"/>
                  </a:lnTo>
                  <a:lnTo>
                    <a:pt x="272" y="3"/>
                  </a:lnTo>
                  <a:lnTo>
                    <a:pt x="285" y="6"/>
                  </a:lnTo>
                  <a:lnTo>
                    <a:pt x="298" y="7"/>
                  </a:lnTo>
                  <a:lnTo>
                    <a:pt x="312" y="8"/>
                  </a:lnTo>
                  <a:lnTo>
                    <a:pt x="325" y="9"/>
                  </a:lnTo>
                  <a:lnTo>
                    <a:pt x="339" y="11"/>
                  </a:lnTo>
                  <a:lnTo>
                    <a:pt x="351" y="13"/>
                  </a:lnTo>
                  <a:lnTo>
                    <a:pt x="365" y="14"/>
                  </a:lnTo>
                  <a:lnTo>
                    <a:pt x="379" y="15"/>
                  </a:lnTo>
                  <a:lnTo>
                    <a:pt x="392" y="15"/>
                  </a:lnTo>
                  <a:lnTo>
                    <a:pt x="405" y="15"/>
                  </a:lnTo>
                  <a:lnTo>
                    <a:pt x="419" y="15"/>
                  </a:lnTo>
                  <a:lnTo>
                    <a:pt x="43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7" name="Freeform 139"/>
            <p:cNvSpPr>
              <a:spLocks/>
            </p:cNvSpPr>
            <p:nvPr/>
          </p:nvSpPr>
          <p:spPr bwMode="auto">
            <a:xfrm>
              <a:off x="3037" y="3863"/>
              <a:ext cx="340" cy="21"/>
            </a:xfrm>
            <a:custGeom>
              <a:avLst/>
              <a:gdLst>
                <a:gd name="T0" fmla="*/ 130 w 680"/>
                <a:gd name="T1" fmla="*/ 8 h 41"/>
                <a:gd name="T2" fmla="*/ 141 w 680"/>
                <a:gd name="T3" fmla="*/ 8 h 41"/>
                <a:gd name="T4" fmla="*/ 152 w 680"/>
                <a:gd name="T5" fmla="*/ 8 h 41"/>
                <a:gd name="T6" fmla="*/ 163 w 680"/>
                <a:gd name="T7" fmla="*/ 8 h 41"/>
                <a:gd name="T8" fmla="*/ 170 w 680"/>
                <a:gd name="T9" fmla="*/ 8 h 41"/>
                <a:gd name="T10" fmla="*/ 170 w 680"/>
                <a:gd name="T11" fmla="*/ 10 h 41"/>
                <a:gd name="T12" fmla="*/ 129 w 680"/>
                <a:gd name="T13" fmla="*/ 11 h 41"/>
                <a:gd name="T14" fmla="*/ 118 w 680"/>
                <a:gd name="T15" fmla="*/ 10 h 41"/>
                <a:gd name="T16" fmla="*/ 108 w 680"/>
                <a:gd name="T17" fmla="*/ 9 h 41"/>
                <a:gd name="T18" fmla="*/ 97 w 680"/>
                <a:gd name="T19" fmla="*/ 8 h 41"/>
                <a:gd name="T20" fmla="*/ 86 w 680"/>
                <a:gd name="T21" fmla="*/ 7 h 41"/>
                <a:gd name="T22" fmla="*/ 76 w 680"/>
                <a:gd name="T23" fmla="*/ 6 h 41"/>
                <a:gd name="T24" fmla="*/ 65 w 680"/>
                <a:gd name="T25" fmla="*/ 5 h 41"/>
                <a:gd name="T26" fmla="*/ 55 w 680"/>
                <a:gd name="T27" fmla="*/ 3 h 41"/>
                <a:gd name="T28" fmla="*/ 44 w 680"/>
                <a:gd name="T29" fmla="*/ 3 h 41"/>
                <a:gd name="T30" fmla="*/ 33 w 680"/>
                <a:gd name="T31" fmla="*/ 3 h 41"/>
                <a:gd name="T32" fmla="*/ 21 w 680"/>
                <a:gd name="T33" fmla="*/ 4 h 41"/>
                <a:gd name="T34" fmla="*/ 11 w 680"/>
                <a:gd name="T35" fmla="*/ 6 h 41"/>
                <a:gd name="T36" fmla="*/ 0 w 680"/>
                <a:gd name="T37" fmla="*/ 10 h 41"/>
                <a:gd name="T38" fmla="*/ 1 w 680"/>
                <a:gd name="T39" fmla="*/ 8 h 41"/>
                <a:gd name="T40" fmla="*/ 1 w 680"/>
                <a:gd name="T41" fmla="*/ 7 h 41"/>
                <a:gd name="T42" fmla="*/ 4 w 680"/>
                <a:gd name="T43" fmla="*/ 6 h 41"/>
                <a:gd name="T44" fmla="*/ 6 w 680"/>
                <a:gd name="T45" fmla="*/ 5 h 41"/>
                <a:gd name="T46" fmla="*/ 9 w 680"/>
                <a:gd name="T47" fmla="*/ 4 h 41"/>
                <a:gd name="T48" fmla="*/ 12 w 680"/>
                <a:gd name="T49" fmla="*/ 3 h 41"/>
                <a:gd name="T50" fmla="*/ 14 w 680"/>
                <a:gd name="T51" fmla="*/ 3 h 41"/>
                <a:gd name="T52" fmla="*/ 17 w 680"/>
                <a:gd name="T53" fmla="*/ 1 h 41"/>
                <a:gd name="T54" fmla="*/ 31 w 680"/>
                <a:gd name="T55" fmla="*/ 0 h 41"/>
                <a:gd name="T56" fmla="*/ 44 w 680"/>
                <a:gd name="T57" fmla="*/ 0 h 41"/>
                <a:gd name="T58" fmla="*/ 57 w 680"/>
                <a:gd name="T59" fmla="*/ 1 h 41"/>
                <a:gd name="T60" fmla="*/ 71 w 680"/>
                <a:gd name="T61" fmla="*/ 3 h 41"/>
                <a:gd name="T62" fmla="*/ 84 w 680"/>
                <a:gd name="T63" fmla="*/ 4 h 41"/>
                <a:gd name="T64" fmla="*/ 98 w 680"/>
                <a:gd name="T65" fmla="*/ 6 h 41"/>
                <a:gd name="T66" fmla="*/ 111 w 680"/>
                <a:gd name="T67" fmla="*/ 7 h 41"/>
                <a:gd name="T68" fmla="*/ 125 w 680"/>
                <a:gd name="T69" fmla="*/ 8 h 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80" h="41">
                  <a:moveTo>
                    <a:pt x="499" y="29"/>
                  </a:moveTo>
                  <a:lnTo>
                    <a:pt x="520" y="29"/>
                  </a:lnTo>
                  <a:lnTo>
                    <a:pt x="542" y="30"/>
                  </a:lnTo>
                  <a:lnTo>
                    <a:pt x="564" y="31"/>
                  </a:lnTo>
                  <a:lnTo>
                    <a:pt x="586" y="31"/>
                  </a:lnTo>
                  <a:lnTo>
                    <a:pt x="608" y="32"/>
                  </a:lnTo>
                  <a:lnTo>
                    <a:pt x="630" y="32"/>
                  </a:lnTo>
                  <a:lnTo>
                    <a:pt x="652" y="31"/>
                  </a:lnTo>
                  <a:lnTo>
                    <a:pt x="674" y="30"/>
                  </a:lnTo>
                  <a:lnTo>
                    <a:pt x="677" y="31"/>
                  </a:lnTo>
                  <a:lnTo>
                    <a:pt x="679" y="33"/>
                  </a:lnTo>
                  <a:lnTo>
                    <a:pt x="679" y="37"/>
                  </a:lnTo>
                  <a:lnTo>
                    <a:pt x="680" y="40"/>
                  </a:lnTo>
                  <a:lnTo>
                    <a:pt x="515" y="41"/>
                  </a:lnTo>
                  <a:lnTo>
                    <a:pt x="493" y="39"/>
                  </a:lnTo>
                  <a:lnTo>
                    <a:pt x="472" y="38"/>
                  </a:lnTo>
                  <a:lnTo>
                    <a:pt x="450" y="35"/>
                  </a:lnTo>
                  <a:lnTo>
                    <a:pt x="429" y="34"/>
                  </a:lnTo>
                  <a:lnTo>
                    <a:pt x="408" y="32"/>
                  </a:lnTo>
                  <a:lnTo>
                    <a:pt x="387" y="30"/>
                  </a:lnTo>
                  <a:lnTo>
                    <a:pt x="366" y="27"/>
                  </a:lnTo>
                  <a:lnTo>
                    <a:pt x="344" y="25"/>
                  </a:lnTo>
                  <a:lnTo>
                    <a:pt x="323" y="24"/>
                  </a:lnTo>
                  <a:lnTo>
                    <a:pt x="303" y="22"/>
                  </a:lnTo>
                  <a:lnTo>
                    <a:pt x="281" y="19"/>
                  </a:lnTo>
                  <a:lnTo>
                    <a:pt x="260" y="17"/>
                  </a:lnTo>
                  <a:lnTo>
                    <a:pt x="239" y="15"/>
                  </a:lnTo>
                  <a:lnTo>
                    <a:pt x="218" y="12"/>
                  </a:lnTo>
                  <a:lnTo>
                    <a:pt x="197" y="11"/>
                  </a:lnTo>
                  <a:lnTo>
                    <a:pt x="176" y="9"/>
                  </a:lnTo>
                  <a:lnTo>
                    <a:pt x="153" y="9"/>
                  </a:lnTo>
                  <a:lnTo>
                    <a:pt x="129" y="9"/>
                  </a:lnTo>
                  <a:lnTo>
                    <a:pt x="107" y="11"/>
                  </a:lnTo>
                  <a:lnTo>
                    <a:pt x="84" y="14"/>
                  </a:lnTo>
                  <a:lnTo>
                    <a:pt x="62" y="18"/>
                  </a:lnTo>
                  <a:lnTo>
                    <a:pt x="41" y="23"/>
                  </a:lnTo>
                  <a:lnTo>
                    <a:pt x="21" y="2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" y="31"/>
                  </a:lnTo>
                  <a:lnTo>
                    <a:pt x="2" y="29"/>
                  </a:lnTo>
                  <a:lnTo>
                    <a:pt x="4" y="27"/>
                  </a:lnTo>
                  <a:lnTo>
                    <a:pt x="9" y="25"/>
                  </a:lnTo>
                  <a:lnTo>
                    <a:pt x="14" y="24"/>
                  </a:lnTo>
                  <a:lnTo>
                    <a:pt x="18" y="22"/>
                  </a:lnTo>
                  <a:lnTo>
                    <a:pt x="22" y="18"/>
                  </a:lnTo>
                  <a:lnTo>
                    <a:pt x="28" y="17"/>
                  </a:lnTo>
                  <a:lnTo>
                    <a:pt x="33" y="15"/>
                  </a:lnTo>
                  <a:lnTo>
                    <a:pt x="39" y="14"/>
                  </a:lnTo>
                  <a:lnTo>
                    <a:pt x="45" y="12"/>
                  </a:lnTo>
                  <a:lnTo>
                    <a:pt x="49" y="10"/>
                  </a:lnTo>
                  <a:lnTo>
                    <a:pt x="55" y="9"/>
                  </a:lnTo>
                  <a:lnTo>
                    <a:pt x="61" y="7"/>
                  </a:lnTo>
                  <a:lnTo>
                    <a:pt x="67" y="4"/>
                  </a:lnTo>
                  <a:lnTo>
                    <a:pt x="94" y="1"/>
                  </a:lnTo>
                  <a:lnTo>
                    <a:pt x="121" y="0"/>
                  </a:lnTo>
                  <a:lnTo>
                    <a:pt x="148" y="0"/>
                  </a:lnTo>
                  <a:lnTo>
                    <a:pt x="175" y="0"/>
                  </a:lnTo>
                  <a:lnTo>
                    <a:pt x="201" y="1"/>
                  </a:lnTo>
                  <a:lnTo>
                    <a:pt x="228" y="3"/>
                  </a:lnTo>
                  <a:lnTo>
                    <a:pt x="256" y="5"/>
                  </a:lnTo>
                  <a:lnTo>
                    <a:pt x="282" y="9"/>
                  </a:lnTo>
                  <a:lnTo>
                    <a:pt x="308" y="12"/>
                  </a:lnTo>
                  <a:lnTo>
                    <a:pt x="335" y="16"/>
                  </a:lnTo>
                  <a:lnTo>
                    <a:pt x="361" y="19"/>
                  </a:lnTo>
                  <a:lnTo>
                    <a:pt x="389" y="22"/>
                  </a:lnTo>
                  <a:lnTo>
                    <a:pt x="416" y="25"/>
                  </a:lnTo>
                  <a:lnTo>
                    <a:pt x="443" y="26"/>
                  </a:lnTo>
                  <a:lnTo>
                    <a:pt x="471" y="29"/>
                  </a:lnTo>
                  <a:lnTo>
                    <a:pt x="499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8" name="Freeform 140"/>
            <p:cNvSpPr>
              <a:spLocks/>
            </p:cNvSpPr>
            <p:nvPr/>
          </p:nvSpPr>
          <p:spPr bwMode="auto">
            <a:xfrm>
              <a:off x="2620" y="3871"/>
              <a:ext cx="337" cy="68"/>
            </a:xfrm>
            <a:custGeom>
              <a:avLst/>
              <a:gdLst>
                <a:gd name="T0" fmla="*/ 87 w 675"/>
                <a:gd name="T1" fmla="*/ 4 h 137"/>
                <a:gd name="T2" fmla="*/ 96 w 675"/>
                <a:gd name="T3" fmla="*/ 5 h 137"/>
                <a:gd name="T4" fmla="*/ 104 w 675"/>
                <a:gd name="T5" fmla="*/ 6 h 137"/>
                <a:gd name="T6" fmla="*/ 112 w 675"/>
                <a:gd name="T7" fmla="*/ 7 h 137"/>
                <a:gd name="T8" fmla="*/ 121 w 675"/>
                <a:gd name="T9" fmla="*/ 8 h 137"/>
                <a:gd name="T10" fmla="*/ 129 w 675"/>
                <a:gd name="T11" fmla="*/ 11 h 137"/>
                <a:gd name="T12" fmla="*/ 136 w 675"/>
                <a:gd name="T13" fmla="*/ 13 h 137"/>
                <a:gd name="T14" fmla="*/ 144 w 675"/>
                <a:gd name="T15" fmla="*/ 17 h 137"/>
                <a:gd name="T16" fmla="*/ 150 w 675"/>
                <a:gd name="T17" fmla="*/ 20 h 137"/>
                <a:gd name="T18" fmla="*/ 156 w 675"/>
                <a:gd name="T19" fmla="*/ 23 h 137"/>
                <a:gd name="T20" fmla="*/ 161 w 675"/>
                <a:gd name="T21" fmla="*/ 27 h 137"/>
                <a:gd name="T22" fmla="*/ 166 w 675"/>
                <a:gd name="T23" fmla="*/ 32 h 137"/>
                <a:gd name="T24" fmla="*/ 167 w 675"/>
                <a:gd name="T25" fmla="*/ 34 h 137"/>
                <a:gd name="T26" fmla="*/ 165 w 675"/>
                <a:gd name="T27" fmla="*/ 32 h 137"/>
                <a:gd name="T28" fmla="*/ 159 w 675"/>
                <a:gd name="T29" fmla="*/ 28 h 137"/>
                <a:gd name="T30" fmla="*/ 152 w 675"/>
                <a:gd name="T31" fmla="*/ 24 h 137"/>
                <a:gd name="T32" fmla="*/ 144 w 675"/>
                <a:gd name="T33" fmla="*/ 20 h 137"/>
                <a:gd name="T34" fmla="*/ 136 w 675"/>
                <a:gd name="T35" fmla="*/ 16 h 137"/>
                <a:gd name="T36" fmla="*/ 127 w 675"/>
                <a:gd name="T37" fmla="*/ 14 h 137"/>
                <a:gd name="T38" fmla="*/ 119 w 675"/>
                <a:gd name="T39" fmla="*/ 11 h 137"/>
                <a:gd name="T40" fmla="*/ 110 w 675"/>
                <a:gd name="T41" fmla="*/ 9 h 137"/>
                <a:gd name="T42" fmla="*/ 101 w 675"/>
                <a:gd name="T43" fmla="*/ 8 h 137"/>
                <a:gd name="T44" fmla="*/ 92 w 675"/>
                <a:gd name="T45" fmla="*/ 7 h 137"/>
                <a:gd name="T46" fmla="*/ 85 w 675"/>
                <a:gd name="T47" fmla="*/ 6 h 137"/>
                <a:gd name="T48" fmla="*/ 77 w 675"/>
                <a:gd name="T49" fmla="*/ 6 h 137"/>
                <a:gd name="T50" fmla="*/ 69 w 675"/>
                <a:gd name="T51" fmla="*/ 6 h 137"/>
                <a:gd name="T52" fmla="*/ 63 w 675"/>
                <a:gd name="T53" fmla="*/ 6 h 137"/>
                <a:gd name="T54" fmla="*/ 55 w 675"/>
                <a:gd name="T55" fmla="*/ 6 h 137"/>
                <a:gd name="T56" fmla="*/ 47 w 675"/>
                <a:gd name="T57" fmla="*/ 6 h 137"/>
                <a:gd name="T58" fmla="*/ 39 w 675"/>
                <a:gd name="T59" fmla="*/ 6 h 137"/>
                <a:gd name="T60" fmla="*/ 31 w 675"/>
                <a:gd name="T61" fmla="*/ 5 h 137"/>
                <a:gd name="T62" fmla="*/ 24 w 675"/>
                <a:gd name="T63" fmla="*/ 4 h 137"/>
                <a:gd name="T64" fmla="*/ 16 w 675"/>
                <a:gd name="T65" fmla="*/ 4 h 137"/>
                <a:gd name="T66" fmla="*/ 8 w 675"/>
                <a:gd name="T67" fmla="*/ 2 h 137"/>
                <a:gd name="T68" fmla="*/ 0 w 675"/>
                <a:gd name="T69" fmla="*/ 1 h 137"/>
                <a:gd name="T70" fmla="*/ 0 w 675"/>
                <a:gd name="T71" fmla="*/ 0 h 137"/>
                <a:gd name="T72" fmla="*/ 0 w 675"/>
                <a:gd name="T73" fmla="*/ 0 h 137"/>
                <a:gd name="T74" fmla="*/ 10 w 675"/>
                <a:gd name="T75" fmla="*/ 0 h 137"/>
                <a:gd name="T76" fmla="*/ 20 w 675"/>
                <a:gd name="T77" fmla="*/ 1 h 137"/>
                <a:gd name="T78" fmla="*/ 31 w 675"/>
                <a:gd name="T79" fmla="*/ 2 h 137"/>
                <a:gd name="T80" fmla="*/ 41 w 675"/>
                <a:gd name="T81" fmla="*/ 2 h 137"/>
                <a:gd name="T82" fmla="*/ 51 w 675"/>
                <a:gd name="T83" fmla="*/ 3 h 137"/>
                <a:gd name="T84" fmla="*/ 62 w 675"/>
                <a:gd name="T85" fmla="*/ 3 h 137"/>
                <a:gd name="T86" fmla="*/ 72 w 675"/>
                <a:gd name="T87" fmla="*/ 3 h 137"/>
                <a:gd name="T88" fmla="*/ 83 w 675"/>
                <a:gd name="T89" fmla="*/ 4 h 13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75" h="137">
                  <a:moveTo>
                    <a:pt x="332" y="16"/>
                  </a:moveTo>
                  <a:lnTo>
                    <a:pt x="349" y="17"/>
                  </a:lnTo>
                  <a:lnTo>
                    <a:pt x="366" y="18"/>
                  </a:lnTo>
                  <a:lnTo>
                    <a:pt x="384" y="20"/>
                  </a:lnTo>
                  <a:lnTo>
                    <a:pt x="401" y="22"/>
                  </a:lnTo>
                  <a:lnTo>
                    <a:pt x="417" y="24"/>
                  </a:lnTo>
                  <a:lnTo>
                    <a:pt x="434" y="26"/>
                  </a:lnTo>
                  <a:lnTo>
                    <a:pt x="450" y="30"/>
                  </a:lnTo>
                  <a:lnTo>
                    <a:pt x="468" y="32"/>
                  </a:lnTo>
                  <a:lnTo>
                    <a:pt x="484" y="35"/>
                  </a:lnTo>
                  <a:lnTo>
                    <a:pt x="500" y="40"/>
                  </a:lnTo>
                  <a:lnTo>
                    <a:pt x="516" y="45"/>
                  </a:lnTo>
                  <a:lnTo>
                    <a:pt x="531" y="49"/>
                  </a:lnTo>
                  <a:lnTo>
                    <a:pt x="547" y="55"/>
                  </a:lnTo>
                  <a:lnTo>
                    <a:pt x="562" y="61"/>
                  </a:lnTo>
                  <a:lnTo>
                    <a:pt x="577" y="68"/>
                  </a:lnTo>
                  <a:lnTo>
                    <a:pt x="592" y="75"/>
                  </a:lnTo>
                  <a:lnTo>
                    <a:pt x="602" y="81"/>
                  </a:lnTo>
                  <a:lnTo>
                    <a:pt x="614" y="88"/>
                  </a:lnTo>
                  <a:lnTo>
                    <a:pt x="624" y="95"/>
                  </a:lnTo>
                  <a:lnTo>
                    <a:pt x="636" y="102"/>
                  </a:lnTo>
                  <a:lnTo>
                    <a:pt x="646" y="110"/>
                  </a:lnTo>
                  <a:lnTo>
                    <a:pt x="655" y="118"/>
                  </a:lnTo>
                  <a:lnTo>
                    <a:pt x="666" y="128"/>
                  </a:lnTo>
                  <a:lnTo>
                    <a:pt x="675" y="137"/>
                  </a:lnTo>
                  <a:lnTo>
                    <a:pt x="669" y="137"/>
                  </a:lnTo>
                  <a:lnTo>
                    <a:pt x="665" y="133"/>
                  </a:lnTo>
                  <a:lnTo>
                    <a:pt x="660" y="129"/>
                  </a:lnTo>
                  <a:lnTo>
                    <a:pt x="654" y="125"/>
                  </a:lnTo>
                  <a:lnTo>
                    <a:pt x="639" y="115"/>
                  </a:lnTo>
                  <a:lnTo>
                    <a:pt x="624" y="106"/>
                  </a:lnTo>
                  <a:lnTo>
                    <a:pt x="609" y="96"/>
                  </a:lnTo>
                  <a:lnTo>
                    <a:pt x="593" y="88"/>
                  </a:lnTo>
                  <a:lnTo>
                    <a:pt x="577" y="80"/>
                  </a:lnTo>
                  <a:lnTo>
                    <a:pt x="561" y="73"/>
                  </a:lnTo>
                  <a:lnTo>
                    <a:pt x="545" y="66"/>
                  </a:lnTo>
                  <a:lnTo>
                    <a:pt x="528" y="61"/>
                  </a:lnTo>
                  <a:lnTo>
                    <a:pt x="511" y="56"/>
                  </a:lnTo>
                  <a:lnTo>
                    <a:pt x="494" y="50"/>
                  </a:lnTo>
                  <a:lnTo>
                    <a:pt x="477" y="46"/>
                  </a:lnTo>
                  <a:lnTo>
                    <a:pt x="460" y="42"/>
                  </a:lnTo>
                  <a:lnTo>
                    <a:pt x="441" y="39"/>
                  </a:lnTo>
                  <a:lnTo>
                    <a:pt x="424" y="35"/>
                  </a:lnTo>
                  <a:lnTo>
                    <a:pt x="405" y="32"/>
                  </a:lnTo>
                  <a:lnTo>
                    <a:pt x="387" y="30"/>
                  </a:lnTo>
                  <a:lnTo>
                    <a:pt x="371" y="28"/>
                  </a:lnTo>
                  <a:lnTo>
                    <a:pt x="356" y="28"/>
                  </a:lnTo>
                  <a:lnTo>
                    <a:pt x="340" y="27"/>
                  </a:lnTo>
                  <a:lnTo>
                    <a:pt x="324" y="26"/>
                  </a:lnTo>
                  <a:lnTo>
                    <a:pt x="309" y="26"/>
                  </a:lnTo>
                  <a:lnTo>
                    <a:pt x="293" y="25"/>
                  </a:lnTo>
                  <a:lnTo>
                    <a:pt x="276" y="25"/>
                  </a:lnTo>
                  <a:lnTo>
                    <a:pt x="260" y="24"/>
                  </a:lnTo>
                  <a:lnTo>
                    <a:pt x="255" y="26"/>
                  </a:lnTo>
                  <a:lnTo>
                    <a:pt x="238" y="26"/>
                  </a:lnTo>
                  <a:lnTo>
                    <a:pt x="222" y="26"/>
                  </a:lnTo>
                  <a:lnTo>
                    <a:pt x="206" y="25"/>
                  </a:lnTo>
                  <a:lnTo>
                    <a:pt x="191" y="25"/>
                  </a:lnTo>
                  <a:lnTo>
                    <a:pt x="175" y="24"/>
                  </a:lnTo>
                  <a:lnTo>
                    <a:pt x="159" y="24"/>
                  </a:lnTo>
                  <a:lnTo>
                    <a:pt x="143" y="23"/>
                  </a:lnTo>
                  <a:lnTo>
                    <a:pt x="127" y="22"/>
                  </a:lnTo>
                  <a:lnTo>
                    <a:pt x="112" y="20"/>
                  </a:lnTo>
                  <a:lnTo>
                    <a:pt x="96" y="19"/>
                  </a:lnTo>
                  <a:lnTo>
                    <a:pt x="80" y="17"/>
                  </a:lnTo>
                  <a:lnTo>
                    <a:pt x="65" y="16"/>
                  </a:lnTo>
                  <a:lnTo>
                    <a:pt x="48" y="14"/>
                  </a:lnTo>
                  <a:lnTo>
                    <a:pt x="33" y="11"/>
                  </a:lnTo>
                  <a:lnTo>
                    <a:pt x="17" y="8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2" y="2"/>
                  </a:lnTo>
                  <a:lnTo>
                    <a:pt x="42" y="3"/>
                  </a:lnTo>
                  <a:lnTo>
                    <a:pt x="62" y="5"/>
                  </a:lnTo>
                  <a:lnTo>
                    <a:pt x="83" y="7"/>
                  </a:lnTo>
                  <a:lnTo>
                    <a:pt x="104" y="8"/>
                  </a:lnTo>
                  <a:lnTo>
                    <a:pt x="124" y="9"/>
                  </a:lnTo>
                  <a:lnTo>
                    <a:pt x="145" y="10"/>
                  </a:lnTo>
                  <a:lnTo>
                    <a:pt x="166" y="11"/>
                  </a:lnTo>
                  <a:lnTo>
                    <a:pt x="187" y="12"/>
                  </a:lnTo>
                  <a:lnTo>
                    <a:pt x="207" y="12"/>
                  </a:lnTo>
                  <a:lnTo>
                    <a:pt x="228" y="14"/>
                  </a:lnTo>
                  <a:lnTo>
                    <a:pt x="249" y="14"/>
                  </a:lnTo>
                  <a:lnTo>
                    <a:pt x="270" y="15"/>
                  </a:lnTo>
                  <a:lnTo>
                    <a:pt x="290" y="15"/>
                  </a:lnTo>
                  <a:lnTo>
                    <a:pt x="311" y="16"/>
                  </a:lnTo>
                  <a:lnTo>
                    <a:pt x="332" y="1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9" name="Freeform 141"/>
            <p:cNvSpPr>
              <a:spLocks/>
            </p:cNvSpPr>
            <p:nvPr/>
          </p:nvSpPr>
          <p:spPr bwMode="auto">
            <a:xfrm>
              <a:off x="2616" y="3881"/>
              <a:ext cx="328" cy="58"/>
            </a:xfrm>
            <a:custGeom>
              <a:avLst/>
              <a:gdLst>
                <a:gd name="T0" fmla="*/ 86 w 656"/>
                <a:gd name="T1" fmla="*/ 6 h 116"/>
                <a:gd name="T2" fmla="*/ 98 w 656"/>
                <a:gd name="T3" fmla="*/ 7 h 116"/>
                <a:gd name="T4" fmla="*/ 109 w 656"/>
                <a:gd name="T5" fmla="*/ 8 h 116"/>
                <a:gd name="T6" fmla="*/ 120 w 656"/>
                <a:gd name="T7" fmla="*/ 10 h 116"/>
                <a:gd name="T8" fmla="*/ 130 w 656"/>
                <a:gd name="T9" fmla="*/ 13 h 116"/>
                <a:gd name="T10" fmla="*/ 140 w 656"/>
                <a:gd name="T11" fmla="*/ 17 h 116"/>
                <a:gd name="T12" fmla="*/ 150 w 656"/>
                <a:gd name="T13" fmla="*/ 21 h 116"/>
                <a:gd name="T14" fmla="*/ 160 w 656"/>
                <a:gd name="T15" fmla="*/ 26 h 116"/>
                <a:gd name="T16" fmla="*/ 163 w 656"/>
                <a:gd name="T17" fmla="*/ 29 h 116"/>
                <a:gd name="T18" fmla="*/ 161 w 656"/>
                <a:gd name="T19" fmla="*/ 28 h 116"/>
                <a:gd name="T20" fmla="*/ 156 w 656"/>
                <a:gd name="T21" fmla="*/ 26 h 116"/>
                <a:gd name="T22" fmla="*/ 149 w 656"/>
                <a:gd name="T23" fmla="*/ 22 h 116"/>
                <a:gd name="T24" fmla="*/ 141 w 656"/>
                <a:gd name="T25" fmla="*/ 19 h 116"/>
                <a:gd name="T26" fmla="*/ 134 w 656"/>
                <a:gd name="T27" fmla="*/ 17 h 116"/>
                <a:gd name="T28" fmla="*/ 126 w 656"/>
                <a:gd name="T29" fmla="*/ 15 h 116"/>
                <a:gd name="T30" fmla="*/ 118 w 656"/>
                <a:gd name="T31" fmla="*/ 13 h 116"/>
                <a:gd name="T32" fmla="*/ 110 w 656"/>
                <a:gd name="T33" fmla="*/ 11 h 116"/>
                <a:gd name="T34" fmla="*/ 103 w 656"/>
                <a:gd name="T35" fmla="*/ 10 h 116"/>
                <a:gd name="T36" fmla="*/ 95 w 656"/>
                <a:gd name="T37" fmla="*/ 9 h 116"/>
                <a:gd name="T38" fmla="*/ 88 w 656"/>
                <a:gd name="T39" fmla="*/ 8 h 116"/>
                <a:gd name="T40" fmla="*/ 80 w 656"/>
                <a:gd name="T41" fmla="*/ 8 h 116"/>
                <a:gd name="T42" fmla="*/ 73 w 656"/>
                <a:gd name="T43" fmla="*/ 8 h 116"/>
                <a:gd name="T44" fmla="*/ 66 w 656"/>
                <a:gd name="T45" fmla="*/ 8 h 116"/>
                <a:gd name="T46" fmla="*/ 58 w 656"/>
                <a:gd name="T47" fmla="*/ 8 h 116"/>
                <a:gd name="T48" fmla="*/ 51 w 656"/>
                <a:gd name="T49" fmla="*/ 8 h 116"/>
                <a:gd name="T50" fmla="*/ 44 w 656"/>
                <a:gd name="T51" fmla="*/ 7 h 116"/>
                <a:gd name="T52" fmla="*/ 35 w 656"/>
                <a:gd name="T53" fmla="*/ 7 h 116"/>
                <a:gd name="T54" fmla="*/ 25 w 656"/>
                <a:gd name="T55" fmla="*/ 6 h 116"/>
                <a:gd name="T56" fmla="*/ 15 w 656"/>
                <a:gd name="T57" fmla="*/ 4 h 116"/>
                <a:gd name="T58" fmla="*/ 5 w 656"/>
                <a:gd name="T59" fmla="*/ 2 h 116"/>
                <a:gd name="T60" fmla="*/ 0 w 656"/>
                <a:gd name="T61" fmla="*/ 0 h 116"/>
                <a:gd name="T62" fmla="*/ 10 w 656"/>
                <a:gd name="T63" fmla="*/ 1 h 116"/>
                <a:gd name="T64" fmla="*/ 20 w 656"/>
                <a:gd name="T65" fmla="*/ 2 h 116"/>
                <a:gd name="T66" fmla="*/ 30 w 656"/>
                <a:gd name="T67" fmla="*/ 3 h 116"/>
                <a:gd name="T68" fmla="*/ 40 w 656"/>
                <a:gd name="T69" fmla="*/ 4 h 116"/>
                <a:gd name="T70" fmla="*/ 50 w 656"/>
                <a:gd name="T71" fmla="*/ 4 h 116"/>
                <a:gd name="T72" fmla="*/ 60 w 656"/>
                <a:gd name="T73" fmla="*/ 5 h 116"/>
                <a:gd name="T74" fmla="*/ 71 w 656"/>
                <a:gd name="T75" fmla="*/ 5 h 116"/>
                <a:gd name="T76" fmla="*/ 81 w 656"/>
                <a:gd name="T77" fmla="*/ 5 h 11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56" h="116">
                  <a:moveTo>
                    <a:pt x="321" y="20"/>
                  </a:moveTo>
                  <a:lnTo>
                    <a:pt x="344" y="21"/>
                  </a:lnTo>
                  <a:lnTo>
                    <a:pt x="366" y="23"/>
                  </a:lnTo>
                  <a:lnTo>
                    <a:pt x="389" y="26"/>
                  </a:lnTo>
                  <a:lnTo>
                    <a:pt x="411" y="28"/>
                  </a:lnTo>
                  <a:lnTo>
                    <a:pt x="433" y="32"/>
                  </a:lnTo>
                  <a:lnTo>
                    <a:pt x="455" y="35"/>
                  </a:lnTo>
                  <a:lnTo>
                    <a:pt x="477" y="40"/>
                  </a:lnTo>
                  <a:lnTo>
                    <a:pt x="498" y="45"/>
                  </a:lnTo>
                  <a:lnTo>
                    <a:pt x="519" y="51"/>
                  </a:lnTo>
                  <a:lnTo>
                    <a:pt x="540" y="57"/>
                  </a:lnTo>
                  <a:lnTo>
                    <a:pt x="560" y="65"/>
                  </a:lnTo>
                  <a:lnTo>
                    <a:pt x="580" y="73"/>
                  </a:lnTo>
                  <a:lnTo>
                    <a:pt x="600" y="81"/>
                  </a:lnTo>
                  <a:lnTo>
                    <a:pt x="618" y="91"/>
                  </a:lnTo>
                  <a:lnTo>
                    <a:pt x="638" y="102"/>
                  </a:lnTo>
                  <a:lnTo>
                    <a:pt x="656" y="113"/>
                  </a:lnTo>
                  <a:lnTo>
                    <a:pt x="651" y="116"/>
                  </a:lnTo>
                  <a:lnTo>
                    <a:pt x="647" y="113"/>
                  </a:lnTo>
                  <a:lnTo>
                    <a:pt x="643" y="110"/>
                  </a:lnTo>
                  <a:lnTo>
                    <a:pt x="637" y="108"/>
                  </a:lnTo>
                  <a:lnTo>
                    <a:pt x="623" y="101"/>
                  </a:lnTo>
                  <a:lnTo>
                    <a:pt x="608" y="94"/>
                  </a:lnTo>
                  <a:lnTo>
                    <a:pt x="593" y="88"/>
                  </a:lnTo>
                  <a:lnTo>
                    <a:pt x="578" y="82"/>
                  </a:lnTo>
                  <a:lnTo>
                    <a:pt x="563" y="76"/>
                  </a:lnTo>
                  <a:lnTo>
                    <a:pt x="548" y="72"/>
                  </a:lnTo>
                  <a:lnTo>
                    <a:pt x="533" y="67"/>
                  </a:lnTo>
                  <a:lnTo>
                    <a:pt x="518" y="63"/>
                  </a:lnTo>
                  <a:lnTo>
                    <a:pt x="503" y="58"/>
                  </a:lnTo>
                  <a:lnTo>
                    <a:pt x="487" y="55"/>
                  </a:lnTo>
                  <a:lnTo>
                    <a:pt x="472" y="51"/>
                  </a:lnTo>
                  <a:lnTo>
                    <a:pt x="456" y="48"/>
                  </a:lnTo>
                  <a:lnTo>
                    <a:pt x="440" y="44"/>
                  </a:lnTo>
                  <a:lnTo>
                    <a:pt x="425" y="41"/>
                  </a:lnTo>
                  <a:lnTo>
                    <a:pt x="409" y="37"/>
                  </a:lnTo>
                  <a:lnTo>
                    <a:pt x="393" y="35"/>
                  </a:lnTo>
                  <a:lnTo>
                    <a:pt x="378" y="33"/>
                  </a:lnTo>
                  <a:lnTo>
                    <a:pt x="364" y="32"/>
                  </a:lnTo>
                  <a:lnTo>
                    <a:pt x="349" y="30"/>
                  </a:lnTo>
                  <a:lnTo>
                    <a:pt x="334" y="29"/>
                  </a:lnTo>
                  <a:lnTo>
                    <a:pt x="319" y="29"/>
                  </a:lnTo>
                  <a:lnTo>
                    <a:pt x="305" y="29"/>
                  </a:lnTo>
                  <a:lnTo>
                    <a:pt x="290" y="29"/>
                  </a:lnTo>
                  <a:lnTo>
                    <a:pt x="275" y="29"/>
                  </a:lnTo>
                  <a:lnTo>
                    <a:pt x="261" y="30"/>
                  </a:lnTo>
                  <a:lnTo>
                    <a:pt x="246" y="30"/>
                  </a:lnTo>
                  <a:lnTo>
                    <a:pt x="232" y="30"/>
                  </a:lnTo>
                  <a:lnTo>
                    <a:pt x="217" y="30"/>
                  </a:lnTo>
                  <a:lnTo>
                    <a:pt x="203" y="29"/>
                  </a:lnTo>
                  <a:lnTo>
                    <a:pt x="188" y="28"/>
                  </a:lnTo>
                  <a:lnTo>
                    <a:pt x="173" y="27"/>
                  </a:lnTo>
                  <a:lnTo>
                    <a:pt x="158" y="25"/>
                  </a:lnTo>
                  <a:lnTo>
                    <a:pt x="137" y="25"/>
                  </a:lnTo>
                  <a:lnTo>
                    <a:pt x="117" y="23"/>
                  </a:lnTo>
                  <a:lnTo>
                    <a:pt x="97" y="22"/>
                  </a:lnTo>
                  <a:lnTo>
                    <a:pt x="77" y="19"/>
                  </a:lnTo>
                  <a:lnTo>
                    <a:pt x="58" y="15"/>
                  </a:lnTo>
                  <a:lnTo>
                    <a:pt x="38" y="12"/>
                  </a:lnTo>
                  <a:lnTo>
                    <a:pt x="20" y="8"/>
                  </a:lnTo>
                  <a:lnTo>
                    <a:pt x="0" y="5"/>
                  </a:lnTo>
                  <a:lnTo>
                    <a:pt x="0" y="0"/>
                  </a:lnTo>
                  <a:lnTo>
                    <a:pt x="20" y="2"/>
                  </a:lnTo>
                  <a:lnTo>
                    <a:pt x="40" y="3"/>
                  </a:lnTo>
                  <a:lnTo>
                    <a:pt x="60" y="5"/>
                  </a:lnTo>
                  <a:lnTo>
                    <a:pt x="79" y="6"/>
                  </a:lnTo>
                  <a:lnTo>
                    <a:pt x="100" y="8"/>
                  </a:lnTo>
                  <a:lnTo>
                    <a:pt x="120" y="10"/>
                  </a:lnTo>
                  <a:lnTo>
                    <a:pt x="139" y="11"/>
                  </a:lnTo>
                  <a:lnTo>
                    <a:pt x="160" y="13"/>
                  </a:lnTo>
                  <a:lnTo>
                    <a:pt x="180" y="14"/>
                  </a:lnTo>
                  <a:lnTo>
                    <a:pt x="199" y="15"/>
                  </a:lnTo>
                  <a:lnTo>
                    <a:pt x="220" y="17"/>
                  </a:lnTo>
                  <a:lnTo>
                    <a:pt x="240" y="18"/>
                  </a:lnTo>
                  <a:lnTo>
                    <a:pt x="260" y="19"/>
                  </a:lnTo>
                  <a:lnTo>
                    <a:pt x="281" y="20"/>
                  </a:lnTo>
                  <a:lnTo>
                    <a:pt x="301" y="20"/>
                  </a:lnTo>
                  <a:lnTo>
                    <a:pt x="321" y="2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0" name="Freeform 142"/>
            <p:cNvSpPr>
              <a:spLocks/>
            </p:cNvSpPr>
            <p:nvPr/>
          </p:nvSpPr>
          <p:spPr bwMode="auto">
            <a:xfrm>
              <a:off x="2618" y="3894"/>
              <a:ext cx="311" cy="44"/>
            </a:xfrm>
            <a:custGeom>
              <a:avLst/>
              <a:gdLst>
                <a:gd name="T0" fmla="*/ 79 w 624"/>
                <a:gd name="T1" fmla="*/ 6 h 87"/>
                <a:gd name="T2" fmla="*/ 89 w 624"/>
                <a:gd name="T3" fmla="*/ 6 h 87"/>
                <a:gd name="T4" fmla="*/ 98 w 624"/>
                <a:gd name="T5" fmla="*/ 8 h 87"/>
                <a:gd name="T6" fmla="*/ 108 w 624"/>
                <a:gd name="T7" fmla="*/ 9 h 87"/>
                <a:gd name="T8" fmla="*/ 117 w 624"/>
                <a:gd name="T9" fmla="*/ 10 h 87"/>
                <a:gd name="T10" fmla="*/ 126 w 624"/>
                <a:gd name="T11" fmla="*/ 12 h 87"/>
                <a:gd name="T12" fmla="*/ 135 w 624"/>
                <a:gd name="T13" fmla="*/ 14 h 87"/>
                <a:gd name="T14" fmla="*/ 144 w 624"/>
                <a:gd name="T15" fmla="*/ 17 h 87"/>
                <a:gd name="T16" fmla="*/ 155 w 624"/>
                <a:gd name="T17" fmla="*/ 22 h 87"/>
                <a:gd name="T18" fmla="*/ 149 w 624"/>
                <a:gd name="T19" fmla="*/ 21 h 87"/>
                <a:gd name="T20" fmla="*/ 143 w 624"/>
                <a:gd name="T21" fmla="*/ 19 h 87"/>
                <a:gd name="T22" fmla="*/ 137 w 624"/>
                <a:gd name="T23" fmla="*/ 17 h 87"/>
                <a:gd name="T24" fmla="*/ 130 w 624"/>
                <a:gd name="T25" fmla="*/ 15 h 87"/>
                <a:gd name="T26" fmla="*/ 123 w 624"/>
                <a:gd name="T27" fmla="*/ 14 h 87"/>
                <a:gd name="T28" fmla="*/ 115 w 624"/>
                <a:gd name="T29" fmla="*/ 12 h 87"/>
                <a:gd name="T30" fmla="*/ 108 w 624"/>
                <a:gd name="T31" fmla="*/ 11 h 87"/>
                <a:gd name="T32" fmla="*/ 100 w 624"/>
                <a:gd name="T33" fmla="*/ 11 h 87"/>
                <a:gd name="T34" fmla="*/ 93 w 624"/>
                <a:gd name="T35" fmla="*/ 9 h 87"/>
                <a:gd name="T36" fmla="*/ 82 w 624"/>
                <a:gd name="T37" fmla="*/ 8 h 87"/>
                <a:gd name="T38" fmla="*/ 71 w 624"/>
                <a:gd name="T39" fmla="*/ 8 h 87"/>
                <a:gd name="T40" fmla="*/ 60 w 624"/>
                <a:gd name="T41" fmla="*/ 7 h 87"/>
                <a:gd name="T42" fmla="*/ 49 w 624"/>
                <a:gd name="T43" fmla="*/ 7 h 87"/>
                <a:gd name="T44" fmla="*/ 37 w 624"/>
                <a:gd name="T45" fmla="*/ 6 h 87"/>
                <a:gd name="T46" fmla="*/ 26 w 624"/>
                <a:gd name="T47" fmla="*/ 5 h 87"/>
                <a:gd name="T48" fmla="*/ 15 w 624"/>
                <a:gd name="T49" fmla="*/ 4 h 87"/>
                <a:gd name="T50" fmla="*/ 9 w 624"/>
                <a:gd name="T51" fmla="*/ 3 h 87"/>
                <a:gd name="T52" fmla="*/ 6 w 624"/>
                <a:gd name="T53" fmla="*/ 2 h 87"/>
                <a:gd name="T54" fmla="*/ 3 w 624"/>
                <a:gd name="T55" fmla="*/ 2 h 87"/>
                <a:gd name="T56" fmla="*/ 1 w 624"/>
                <a:gd name="T57" fmla="*/ 1 h 87"/>
                <a:gd name="T58" fmla="*/ 5 w 624"/>
                <a:gd name="T59" fmla="*/ 0 h 87"/>
                <a:gd name="T60" fmla="*/ 14 w 624"/>
                <a:gd name="T61" fmla="*/ 1 h 87"/>
                <a:gd name="T62" fmla="*/ 23 w 624"/>
                <a:gd name="T63" fmla="*/ 2 h 87"/>
                <a:gd name="T64" fmla="*/ 33 w 624"/>
                <a:gd name="T65" fmla="*/ 3 h 87"/>
                <a:gd name="T66" fmla="*/ 42 w 624"/>
                <a:gd name="T67" fmla="*/ 4 h 87"/>
                <a:gd name="T68" fmla="*/ 51 w 624"/>
                <a:gd name="T69" fmla="*/ 4 h 87"/>
                <a:gd name="T70" fmla="*/ 60 w 624"/>
                <a:gd name="T71" fmla="*/ 5 h 87"/>
                <a:gd name="T72" fmla="*/ 70 w 624"/>
                <a:gd name="T73" fmla="*/ 5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4" h="87">
                  <a:moveTo>
                    <a:pt x="300" y="19"/>
                  </a:moveTo>
                  <a:lnTo>
                    <a:pt x="319" y="21"/>
                  </a:lnTo>
                  <a:lnTo>
                    <a:pt x="339" y="23"/>
                  </a:lnTo>
                  <a:lnTo>
                    <a:pt x="357" y="24"/>
                  </a:lnTo>
                  <a:lnTo>
                    <a:pt x="377" y="26"/>
                  </a:lnTo>
                  <a:lnTo>
                    <a:pt x="395" y="29"/>
                  </a:lnTo>
                  <a:lnTo>
                    <a:pt x="415" y="31"/>
                  </a:lnTo>
                  <a:lnTo>
                    <a:pt x="433" y="33"/>
                  </a:lnTo>
                  <a:lnTo>
                    <a:pt x="452" y="37"/>
                  </a:lnTo>
                  <a:lnTo>
                    <a:pt x="470" y="40"/>
                  </a:lnTo>
                  <a:lnTo>
                    <a:pt x="489" y="44"/>
                  </a:lnTo>
                  <a:lnTo>
                    <a:pt x="507" y="47"/>
                  </a:lnTo>
                  <a:lnTo>
                    <a:pt x="524" y="52"/>
                  </a:lnTo>
                  <a:lnTo>
                    <a:pt x="543" y="56"/>
                  </a:lnTo>
                  <a:lnTo>
                    <a:pt x="560" y="62"/>
                  </a:lnTo>
                  <a:lnTo>
                    <a:pt x="577" y="68"/>
                  </a:lnTo>
                  <a:lnTo>
                    <a:pt x="595" y="74"/>
                  </a:lnTo>
                  <a:lnTo>
                    <a:pt x="624" y="87"/>
                  </a:lnTo>
                  <a:lnTo>
                    <a:pt x="611" y="85"/>
                  </a:lnTo>
                  <a:lnTo>
                    <a:pt x="599" y="82"/>
                  </a:lnTo>
                  <a:lnTo>
                    <a:pt x="587" y="79"/>
                  </a:lnTo>
                  <a:lnTo>
                    <a:pt x="574" y="75"/>
                  </a:lnTo>
                  <a:lnTo>
                    <a:pt x="561" y="71"/>
                  </a:lnTo>
                  <a:lnTo>
                    <a:pt x="549" y="68"/>
                  </a:lnTo>
                  <a:lnTo>
                    <a:pt x="536" y="63"/>
                  </a:lnTo>
                  <a:lnTo>
                    <a:pt x="523" y="60"/>
                  </a:lnTo>
                  <a:lnTo>
                    <a:pt x="508" y="57"/>
                  </a:lnTo>
                  <a:lnTo>
                    <a:pt x="493" y="55"/>
                  </a:lnTo>
                  <a:lnTo>
                    <a:pt x="478" y="52"/>
                  </a:lnTo>
                  <a:lnTo>
                    <a:pt x="463" y="48"/>
                  </a:lnTo>
                  <a:lnTo>
                    <a:pt x="448" y="46"/>
                  </a:lnTo>
                  <a:lnTo>
                    <a:pt x="433" y="44"/>
                  </a:lnTo>
                  <a:lnTo>
                    <a:pt x="417" y="43"/>
                  </a:lnTo>
                  <a:lnTo>
                    <a:pt x="401" y="41"/>
                  </a:lnTo>
                  <a:lnTo>
                    <a:pt x="397" y="38"/>
                  </a:lnTo>
                  <a:lnTo>
                    <a:pt x="375" y="36"/>
                  </a:lnTo>
                  <a:lnTo>
                    <a:pt x="353" y="34"/>
                  </a:lnTo>
                  <a:lnTo>
                    <a:pt x="331" y="32"/>
                  </a:lnTo>
                  <a:lnTo>
                    <a:pt x="308" y="31"/>
                  </a:lnTo>
                  <a:lnTo>
                    <a:pt x="286" y="30"/>
                  </a:lnTo>
                  <a:lnTo>
                    <a:pt x="263" y="29"/>
                  </a:lnTo>
                  <a:lnTo>
                    <a:pt x="241" y="28"/>
                  </a:lnTo>
                  <a:lnTo>
                    <a:pt x="218" y="26"/>
                  </a:lnTo>
                  <a:lnTo>
                    <a:pt x="196" y="25"/>
                  </a:lnTo>
                  <a:lnTo>
                    <a:pt x="173" y="24"/>
                  </a:lnTo>
                  <a:lnTo>
                    <a:pt x="151" y="23"/>
                  </a:lnTo>
                  <a:lnTo>
                    <a:pt x="128" y="22"/>
                  </a:lnTo>
                  <a:lnTo>
                    <a:pt x="106" y="19"/>
                  </a:lnTo>
                  <a:lnTo>
                    <a:pt x="85" y="17"/>
                  </a:lnTo>
                  <a:lnTo>
                    <a:pt x="63" y="15"/>
                  </a:lnTo>
                  <a:lnTo>
                    <a:pt x="41" y="11"/>
                  </a:lnTo>
                  <a:lnTo>
                    <a:pt x="36" y="9"/>
                  </a:lnTo>
                  <a:lnTo>
                    <a:pt x="30" y="8"/>
                  </a:lnTo>
                  <a:lnTo>
                    <a:pt x="26" y="7"/>
                  </a:lnTo>
                  <a:lnTo>
                    <a:pt x="20" y="6"/>
                  </a:lnTo>
                  <a:lnTo>
                    <a:pt x="15" y="5"/>
                  </a:lnTo>
                  <a:lnTo>
                    <a:pt x="10" y="3"/>
                  </a:lnTo>
                  <a:lnTo>
                    <a:pt x="5" y="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38" y="1"/>
                  </a:lnTo>
                  <a:lnTo>
                    <a:pt x="58" y="2"/>
                  </a:lnTo>
                  <a:lnTo>
                    <a:pt x="76" y="3"/>
                  </a:lnTo>
                  <a:lnTo>
                    <a:pt x="95" y="6"/>
                  </a:lnTo>
                  <a:lnTo>
                    <a:pt x="113" y="7"/>
                  </a:lnTo>
                  <a:lnTo>
                    <a:pt x="132" y="9"/>
                  </a:lnTo>
                  <a:lnTo>
                    <a:pt x="150" y="10"/>
                  </a:lnTo>
                  <a:lnTo>
                    <a:pt x="169" y="13"/>
                  </a:lnTo>
                  <a:lnTo>
                    <a:pt x="188" y="14"/>
                  </a:lnTo>
                  <a:lnTo>
                    <a:pt x="207" y="16"/>
                  </a:lnTo>
                  <a:lnTo>
                    <a:pt x="225" y="17"/>
                  </a:lnTo>
                  <a:lnTo>
                    <a:pt x="243" y="18"/>
                  </a:lnTo>
                  <a:lnTo>
                    <a:pt x="262" y="19"/>
                  </a:lnTo>
                  <a:lnTo>
                    <a:pt x="281" y="19"/>
                  </a:lnTo>
                  <a:lnTo>
                    <a:pt x="300" y="19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1" name="Freeform 143"/>
            <p:cNvSpPr>
              <a:spLocks/>
            </p:cNvSpPr>
            <p:nvPr/>
          </p:nvSpPr>
          <p:spPr bwMode="auto">
            <a:xfrm>
              <a:off x="2982" y="3901"/>
              <a:ext cx="454" cy="45"/>
            </a:xfrm>
            <a:custGeom>
              <a:avLst/>
              <a:gdLst>
                <a:gd name="T0" fmla="*/ 101 w 908"/>
                <a:gd name="T1" fmla="*/ 3 h 91"/>
                <a:gd name="T2" fmla="*/ 117 w 908"/>
                <a:gd name="T3" fmla="*/ 5 h 91"/>
                <a:gd name="T4" fmla="*/ 134 w 908"/>
                <a:gd name="T5" fmla="*/ 7 h 91"/>
                <a:gd name="T6" fmla="*/ 150 w 908"/>
                <a:gd name="T7" fmla="*/ 8 h 91"/>
                <a:gd name="T8" fmla="*/ 167 w 908"/>
                <a:gd name="T9" fmla="*/ 8 h 91"/>
                <a:gd name="T10" fmla="*/ 184 w 908"/>
                <a:gd name="T11" fmla="*/ 8 h 91"/>
                <a:gd name="T12" fmla="*/ 200 w 908"/>
                <a:gd name="T13" fmla="*/ 7 h 91"/>
                <a:gd name="T14" fmla="*/ 216 w 908"/>
                <a:gd name="T15" fmla="*/ 5 h 91"/>
                <a:gd name="T16" fmla="*/ 225 w 908"/>
                <a:gd name="T17" fmla="*/ 3 h 91"/>
                <a:gd name="T18" fmla="*/ 226 w 908"/>
                <a:gd name="T19" fmla="*/ 2 h 91"/>
                <a:gd name="T20" fmla="*/ 227 w 908"/>
                <a:gd name="T21" fmla="*/ 3 h 91"/>
                <a:gd name="T22" fmla="*/ 227 w 908"/>
                <a:gd name="T23" fmla="*/ 5 h 91"/>
                <a:gd name="T24" fmla="*/ 220 w 908"/>
                <a:gd name="T25" fmla="*/ 6 h 91"/>
                <a:gd name="T26" fmla="*/ 207 w 908"/>
                <a:gd name="T27" fmla="*/ 8 h 91"/>
                <a:gd name="T28" fmla="*/ 194 w 908"/>
                <a:gd name="T29" fmla="*/ 9 h 91"/>
                <a:gd name="T30" fmla="*/ 180 w 908"/>
                <a:gd name="T31" fmla="*/ 10 h 91"/>
                <a:gd name="T32" fmla="*/ 167 w 908"/>
                <a:gd name="T33" fmla="*/ 10 h 91"/>
                <a:gd name="T34" fmla="*/ 153 w 908"/>
                <a:gd name="T35" fmla="*/ 10 h 91"/>
                <a:gd name="T36" fmla="*/ 140 w 908"/>
                <a:gd name="T37" fmla="*/ 10 h 91"/>
                <a:gd name="T38" fmla="*/ 127 w 908"/>
                <a:gd name="T39" fmla="*/ 8 h 91"/>
                <a:gd name="T40" fmla="*/ 117 w 908"/>
                <a:gd name="T41" fmla="*/ 8 h 91"/>
                <a:gd name="T42" fmla="*/ 111 w 908"/>
                <a:gd name="T43" fmla="*/ 7 h 91"/>
                <a:gd name="T44" fmla="*/ 105 w 908"/>
                <a:gd name="T45" fmla="*/ 6 h 91"/>
                <a:gd name="T46" fmla="*/ 98 w 908"/>
                <a:gd name="T47" fmla="*/ 5 h 91"/>
                <a:gd name="T48" fmla="*/ 92 w 908"/>
                <a:gd name="T49" fmla="*/ 5 h 91"/>
                <a:gd name="T50" fmla="*/ 85 w 908"/>
                <a:gd name="T51" fmla="*/ 4 h 91"/>
                <a:gd name="T52" fmla="*/ 79 w 908"/>
                <a:gd name="T53" fmla="*/ 3 h 91"/>
                <a:gd name="T54" fmla="*/ 72 w 908"/>
                <a:gd name="T55" fmla="*/ 3 h 91"/>
                <a:gd name="T56" fmla="*/ 66 w 908"/>
                <a:gd name="T57" fmla="*/ 3 h 91"/>
                <a:gd name="T58" fmla="*/ 59 w 908"/>
                <a:gd name="T59" fmla="*/ 3 h 91"/>
                <a:gd name="T60" fmla="*/ 53 w 908"/>
                <a:gd name="T61" fmla="*/ 3 h 91"/>
                <a:gd name="T62" fmla="*/ 46 w 908"/>
                <a:gd name="T63" fmla="*/ 4 h 91"/>
                <a:gd name="T64" fmla="*/ 42 w 908"/>
                <a:gd name="T65" fmla="*/ 4 h 91"/>
                <a:gd name="T66" fmla="*/ 41 w 908"/>
                <a:gd name="T67" fmla="*/ 4 h 91"/>
                <a:gd name="T68" fmla="*/ 36 w 908"/>
                <a:gd name="T69" fmla="*/ 6 h 91"/>
                <a:gd name="T70" fmla="*/ 27 w 908"/>
                <a:gd name="T71" fmla="*/ 8 h 91"/>
                <a:gd name="T72" fmla="*/ 19 w 908"/>
                <a:gd name="T73" fmla="*/ 12 h 91"/>
                <a:gd name="T74" fmla="*/ 11 w 908"/>
                <a:gd name="T75" fmla="*/ 15 h 91"/>
                <a:gd name="T76" fmla="*/ 6 w 908"/>
                <a:gd name="T77" fmla="*/ 19 h 91"/>
                <a:gd name="T78" fmla="*/ 2 w 908"/>
                <a:gd name="T79" fmla="*/ 21 h 91"/>
                <a:gd name="T80" fmla="*/ 0 w 908"/>
                <a:gd name="T81" fmla="*/ 21 h 91"/>
                <a:gd name="T82" fmla="*/ 7 w 908"/>
                <a:gd name="T83" fmla="*/ 15 h 91"/>
                <a:gd name="T84" fmla="*/ 13 w 908"/>
                <a:gd name="T85" fmla="*/ 11 h 91"/>
                <a:gd name="T86" fmla="*/ 20 w 908"/>
                <a:gd name="T87" fmla="*/ 8 h 91"/>
                <a:gd name="T88" fmla="*/ 28 w 908"/>
                <a:gd name="T89" fmla="*/ 5 h 91"/>
                <a:gd name="T90" fmla="*/ 35 w 908"/>
                <a:gd name="T91" fmla="*/ 3 h 91"/>
                <a:gd name="T92" fmla="*/ 43 w 908"/>
                <a:gd name="T93" fmla="*/ 2 h 91"/>
                <a:gd name="T94" fmla="*/ 51 w 908"/>
                <a:gd name="T95" fmla="*/ 1 h 91"/>
                <a:gd name="T96" fmla="*/ 59 w 908"/>
                <a:gd name="T97" fmla="*/ 0 h 91"/>
                <a:gd name="T98" fmla="*/ 68 w 908"/>
                <a:gd name="T99" fmla="*/ 0 h 91"/>
                <a:gd name="T100" fmla="*/ 76 w 908"/>
                <a:gd name="T101" fmla="*/ 0 h 91"/>
                <a:gd name="T102" fmla="*/ 85 w 908"/>
                <a:gd name="T103" fmla="*/ 0 h 91"/>
                <a:gd name="T104" fmla="*/ 93 w 908"/>
                <a:gd name="T105" fmla="*/ 1 h 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08" h="91">
                  <a:moveTo>
                    <a:pt x="372" y="6"/>
                  </a:moveTo>
                  <a:lnTo>
                    <a:pt x="404" y="12"/>
                  </a:lnTo>
                  <a:lnTo>
                    <a:pt x="436" y="18"/>
                  </a:lnTo>
                  <a:lnTo>
                    <a:pt x="467" y="23"/>
                  </a:lnTo>
                  <a:lnTo>
                    <a:pt x="500" y="27"/>
                  </a:lnTo>
                  <a:lnTo>
                    <a:pt x="533" y="31"/>
                  </a:lnTo>
                  <a:lnTo>
                    <a:pt x="566" y="33"/>
                  </a:lnTo>
                  <a:lnTo>
                    <a:pt x="599" y="34"/>
                  </a:lnTo>
                  <a:lnTo>
                    <a:pt x="633" y="35"/>
                  </a:lnTo>
                  <a:lnTo>
                    <a:pt x="666" y="35"/>
                  </a:lnTo>
                  <a:lnTo>
                    <a:pt x="699" y="35"/>
                  </a:lnTo>
                  <a:lnTo>
                    <a:pt x="733" y="33"/>
                  </a:lnTo>
                  <a:lnTo>
                    <a:pt x="766" y="32"/>
                  </a:lnTo>
                  <a:lnTo>
                    <a:pt x="799" y="28"/>
                  </a:lnTo>
                  <a:lnTo>
                    <a:pt x="831" y="25"/>
                  </a:lnTo>
                  <a:lnTo>
                    <a:pt x="863" y="20"/>
                  </a:lnTo>
                  <a:lnTo>
                    <a:pt x="895" y="16"/>
                  </a:lnTo>
                  <a:lnTo>
                    <a:pt x="898" y="13"/>
                  </a:lnTo>
                  <a:lnTo>
                    <a:pt x="901" y="12"/>
                  </a:lnTo>
                  <a:lnTo>
                    <a:pt x="903" y="10"/>
                  </a:lnTo>
                  <a:lnTo>
                    <a:pt x="907" y="10"/>
                  </a:lnTo>
                  <a:lnTo>
                    <a:pt x="908" y="13"/>
                  </a:lnTo>
                  <a:lnTo>
                    <a:pt x="908" y="17"/>
                  </a:lnTo>
                  <a:lnTo>
                    <a:pt x="906" y="20"/>
                  </a:lnTo>
                  <a:lnTo>
                    <a:pt x="902" y="21"/>
                  </a:lnTo>
                  <a:lnTo>
                    <a:pt x="877" y="26"/>
                  </a:lnTo>
                  <a:lnTo>
                    <a:pt x="852" y="31"/>
                  </a:lnTo>
                  <a:lnTo>
                    <a:pt x="826" y="33"/>
                  </a:lnTo>
                  <a:lnTo>
                    <a:pt x="800" y="36"/>
                  </a:lnTo>
                  <a:lnTo>
                    <a:pt x="773" y="39"/>
                  </a:lnTo>
                  <a:lnTo>
                    <a:pt x="747" y="40"/>
                  </a:lnTo>
                  <a:lnTo>
                    <a:pt x="720" y="41"/>
                  </a:lnTo>
                  <a:lnTo>
                    <a:pt x="694" y="42"/>
                  </a:lnTo>
                  <a:lnTo>
                    <a:pt x="666" y="42"/>
                  </a:lnTo>
                  <a:lnTo>
                    <a:pt x="640" y="42"/>
                  </a:lnTo>
                  <a:lnTo>
                    <a:pt x="612" y="42"/>
                  </a:lnTo>
                  <a:lnTo>
                    <a:pt x="585" y="41"/>
                  </a:lnTo>
                  <a:lnTo>
                    <a:pt x="559" y="40"/>
                  </a:lnTo>
                  <a:lnTo>
                    <a:pt x="533" y="38"/>
                  </a:lnTo>
                  <a:lnTo>
                    <a:pt x="506" y="35"/>
                  </a:lnTo>
                  <a:lnTo>
                    <a:pt x="481" y="33"/>
                  </a:lnTo>
                  <a:lnTo>
                    <a:pt x="468" y="32"/>
                  </a:lnTo>
                  <a:lnTo>
                    <a:pt x="455" y="31"/>
                  </a:lnTo>
                  <a:lnTo>
                    <a:pt x="443" y="28"/>
                  </a:lnTo>
                  <a:lnTo>
                    <a:pt x="430" y="27"/>
                  </a:lnTo>
                  <a:lnTo>
                    <a:pt x="417" y="25"/>
                  </a:lnTo>
                  <a:lnTo>
                    <a:pt x="405" y="24"/>
                  </a:lnTo>
                  <a:lnTo>
                    <a:pt x="392" y="23"/>
                  </a:lnTo>
                  <a:lnTo>
                    <a:pt x="379" y="23"/>
                  </a:lnTo>
                  <a:lnTo>
                    <a:pt x="367" y="20"/>
                  </a:lnTo>
                  <a:lnTo>
                    <a:pt x="354" y="19"/>
                  </a:lnTo>
                  <a:lnTo>
                    <a:pt x="340" y="17"/>
                  </a:lnTo>
                  <a:lnTo>
                    <a:pt x="328" y="16"/>
                  </a:lnTo>
                  <a:lnTo>
                    <a:pt x="315" y="15"/>
                  </a:lnTo>
                  <a:lnTo>
                    <a:pt x="301" y="15"/>
                  </a:lnTo>
                  <a:lnTo>
                    <a:pt x="288" y="13"/>
                  </a:lnTo>
                  <a:lnTo>
                    <a:pt x="275" y="13"/>
                  </a:lnTo>
                  <a:lnTo>
                    <a:pt x="262" y="13"/>
                  </a:lnTo>
                  <a:lnTo>
                    <a:pt x="248" y="13"/>
                  </a:lnTo>
                  <a:lnTo>
                    <a:pt x="235" y="13"/>
                  </a:lnTo>
                  <a:lnTo>
                    <a:pt x="222" y="15"/>
                  </a:lnTo>
                  <a:lnTo>
                    <a:pt x="209" y="15"/>
                  </a:lnTo>
                  <a:lnTo>
                    <a:pt x="196" y="16"/>
                  </a:lnTo>
                  <a:lnTo>
                    <a:pt x="182" y="18"/>
                  </a:lnTo>
                  <a:lnTo>
                    <a:pt x="170" y="19"/>
                  </a:lnTo>
                  <a:lnTo>
                    <a:pt x="166" y="19"/>
                  </a:lnTo>
                  <a:lnTo>
                    <a:pt x="163" y="18"/>
                  </a:lnTo>
                  <a:lnTo>
                    <a:pt x="161" y="19"/>
                  </a:lnTo>
                  <a:lnTo>
                    <a:pt x="158" y="21"/>
                  </a:lnTo>
                  <a:lnTo>
                    <a:pt x="141" y="25"/>
                  </a:lnTo>
                  <a:lnTo>
                    <a:pt x="124" y="30"/>
                  </a:lnTo>
                  <a:lnTo>
                    <a:pt x="106" y="34"/>
                  </a:lnTo>
                  <a:lnTo>
                    <a:pt x="90" y="41"/>
                  </a:lnTo>
                  <a:lnTo>
                    <a:pt x="74" y="48"/>
                  </a:lnTo>
                  <a:lnTo>
                    <a:pt x="58" y="55"/>
                  </a:lnTo>
                  <a:lnTo>
                    <a:pt x="43" y="63"/>
                  </a:lnTo>
                  <a:lnTo>
                    <a:pt x="27" y="71"/>
                  </a:lnTo>
                  <a:lnTo>
                    <a:pt x="21" y="78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0" y="91"/>
                  </a:lnTo>
                  <a:lnTo>
                    <a:pt x="0" y="86"/>
                  </a:lnTo>
                  <a:lnTo>
                    <a:pt x="12" y="74"/>
                  </a:lnTo>
                  <a:lnTo>
                    <a:pt x="25" y="63"/>
                  </a:lnTo>
                  <a:lnTo>
                    <a:pt x="37" y="54"/>
                  </a:lnTo>
                  <a:lnTo>
                    <a:pt x="51" y="46"/>
                  </a:lnTo>
                  <a:lnTo>
                    <a:pt x="65" y="39"/>
                  </a:lnTo>
                  <a:lnTo>
                    <a:pt x="79" y="33"/>
                  </a:lnTo>
                  <a:lnTo>
                    <a:pt x="94" y="27"/>
                  </a:lnTo>
                  <a:lnTo>
                    <a:pt x="109" y="23"/>
                  </a:lnTo>
                  <a:lnTo>
                    <a:pt x="124" y="18"/>
                  </a:lnTo>
                  <a:lnTo>
                    <a:pt x="140" y="15"/>
                  </a:lnTo>
                  <a:lnTo>
                    <a:pt x="156" y="12"/>
                  </a:lnTo>
                  <a:lnTo>
                    <a:pt x="171" y="9"/>
                  </a:lnTo>
                  <a:lnTo>
                    <a:pt x="187" y="6"/>
                  </a:lnTo>
                  <a:lnTo>
                    <a:pt x="203" y="4"/>
                  </a:lnTo>
                  <a:lnTo>
                    <a:pt x="219" y="2"/>
                  </a:lnTo>
                  <a:lnTo>
                    <a:pt x="235" y="0"/>
                  </a:lnTo>
                  <a:lnTo>
                    <a:pt x="253" y="0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2" y="0"/>
                  </a:lnTo>
                  <a:lnTo>
                    <a:pt x="339" y="1"/>
                  </a:lnTo>
                  <a:lnTo>
                    <a:pt x="356" y="3"/>
                  </a:lnTo>
                  <a:lnTo>
                    <a:pt x="372" y="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2" name="Freeform 144"/>
            <p:cNvSpPr>
              <a:spLocks/>
            </p:cNvSpPr>
            <p:nvPr/>
          </p:nvSpPr>
          <p:spPr bwMode="auto">
            <a:xfrm>
              <a:off x="2612" y="3904"/>
              <a:ext cx="282" cy="31"/>
            </a:xfrm>
            <a:custGeom>
              <a:avLst/>
              <a:gdLst>
                <a:gd name="T0" fmla="*/ 118 w 564"/>
                <a:gd name="T1" fmla="*/ 10 h 64"/>
                <a:gd name="T2" fmla="*/ 121 w 564"/>
                <a:gd name="T3" fmla="*/ 11 h 64"/>
                <a:gd name="T4" fmla="*/ 124 w 564"/>
                <a:gd name="T5" fmla="*/ 11 h 64"/>
                <a:gd name="T6" fmla="*/ 127 w 564"/>
                <a:gd name="T7" fmla="*/ 12 h 64"/>
                <a:gd name="T8" fmla="*/ 130 w 564"/>
                <a:gd name="T9" fmla="*/ 12 h 64"/>
                <a:gd name="T10" fmla="*/ 133 w 564"/>
                <a:gd name="T11" fmla="*/ 13 h 64"/>
                <a:gd name="T12" fmla="*/ 136 w 564"/>
                <a:gd name="T13" fmla="*/ 14 h 64"/>
                <a:gd name="T14" fmla="*/ 139 w 564"/>
                <a:gd name="T15" fmla="*/ 14 h 64"/>
                <a:gd name="T16" fmla="*/ 141 w 564"/>
                <a:gd name="T17" fmla="*/ 15 h 64"/>
                <a:gd name="T18" fmla="*/ 136 w 564"/>
                <a:gd name="T19" fmla="*/ 15 h 64"/>
                <a:gd name="T20" fmla="*/ 130 w 564"/>
                <a:gd name="T21" fmla="*/ 14 h 64"/>
                <a:gd name="T22" fmla="*/ 124 w 564"/>
                <a:gd name="T23" fmla="*/ 14 h 64"/>
                <a:gd name="T24" fmla="*/ 119 w 564"/>
                <a:gd name="T25" fmla="*/ 13 h 64"/>
                <a:gd name="T26" fmla="*/ 113 w 564"/>
                <a:gd name="T27" fmla="*/ 13 h 64"/>
                <a:gd name="T28" fmla="*/ 107 w 564"/>
                <a:gd name="T29" fmla="*/ 12 h 64"/>
                <a:gd name="T30" fmla="*/ 102 w 564"/>
                <a:gd name="T31" fmla="*/ 12 h 64"/>
                <a:gd name="T32" fmla="*/ 96 w 564"/>
                <a:gd name="T33" fmla="*/ 11 h 64"/>
                <a:gd name="T34" fmla="*/ 90 w 564"/>
                <a:gd name="T35" fmla="*/ 10 h 64"/>
                <a:gd name="T36" fmla="*/ 84 w 564"/>
                <a:gd name="T37" fmla="*/ 10 h 64"/>
                <a:gd name="T38" fmla="*/ 78 w 564"/>
                <a:gd name="T39" fmla="*/ 9 h 64"/>
                <a:gd name="T40" fmla="*/ 73 w 564"/>
                <a:gd name="T41" fmla="*/ 9 h 64"/>
                <a:gd name="T42" fmla="*/ 67 w 564"/>
                <a:gd name="T43" fmla="*/ 8 h 64"/>
                <a:gd name="T44" fmla="*/ 61 w 564"/>
                <a:gd name="T45" fmla="*/ 7 h 64"/>
                <a:gd name="T46" fmla="*/ 55 w 564"/>
                <a:gd name="T47" fmla="*/ 7 h 64"/>
                <a:gd name="T48" fmla="*/ 50 w 564"/>
                <a:gd name="T49" fmla="*/ 6 h 64"/>
                <a:gd name="T50" fmla="*/ 46 w 564"/>
                <a:gd name="T51" fmla="*/ 6 h 64"/>
                <a:gd name="T52" fmla="*/ 43 w 564"/>
                <a:gd name="T53" fmla="*/ 6 h 64"/>
                <a:gd name="T54" fmla="*/ 40 w 564"/>
                <a:gd name="T55" fmla="*/ 6 h 64"/>
                <a:gd name="T56" fmla="*/ 37 w 564"/>
                <a:gd name="T57" fmla="*/ 5 h 64"/>
                <a:gd name="T58" fmla="*/ 34 w 564"/>
                <a:gd name="T59" fmla="*/ 5 h 64"/>
                <a:gd name="T60" fmla="*/ 31 w 564"/>
                <a:gd name="T61" fmla="*/ 5 h 64"/>
                <a:gd name="T62" fmla="*/ 28 w 564"/>
                <a:gd name="T63" fmla="*/ 5 h 64"/>
                <a:gd name="T64" fmla="*/ 25 w 564"/>
                <a:gd name="T65" fmla="*/ 5 h 64"/>
                <a:gd name="T66" fmla="*/ 22 w 564"/>
                <a:gd name="T67" fmla="*/ 4 h 64"/>
                <a:gd name="T68" fmla="*/ 19 w 564"/>
                <a:gd name="T69" fmla="*/ 4 h 64"/>
                <a:gd name="T70" fmla="*/ 16 w 564"/>
                <a:gd name="T71" fmla="*/ 4 h 64"/>
                <a:gd name="T72" fmla="*/ 12 w 564"/>
                <a:gd name="T73" fmla="*/ 3 h 64"/>
                <a:gd name="T74" fmla="*/ 10 w 564"/>
                <a:gd name="T75" fmla="*/ 3 h 64"/>
                <a:gd name="T76" fmla="*/ 6 w 564"/>
                <a:gd name="T77" fmla="*/ 2 h 64"/>
                <a:gd name="T78" fmla="*/ 4 w 564"/>
                <a:gd name="T79" fmla="*/ 2 h 64"/>
                <a:gd name="T80" fmla="*/ 0 w 564"/>
                <a:gd name="T81" fmla="*/ 1 h 64"/>
                <a:gd name="T82" fmla="*/ 1 w 564"/>
                <a:gd name="T83" fmla="*/ 0 h 64"/>
                <a:gd name="T84" fmla="*/ 8 w 564"/>
                <a:gd name="T85" fmla="*/ 0 h 64"/>
                <a:gd name="T86" fmla="*/ 16 w 564"/>
                <a:gd name="T87" fmla="*/ 1 h 64"/>
                <a:gd name="T88" fmla="*/ 23 w 564"/>
                <a:gd name="T89" fmla="*/ 1 h 64"/>
                <a:gd name="T90" fmla="*/ 30 w 564"/>
                <a:gd name="T91" fmla="*/ 2 h 64"/>
                <a:gd name="T92" fmla="*/ 38 w 564"/>
                <a:gd name="T93" fmla="*/ 3 h 64"/>
                <a:gd name="T94" fmla="*/ 45 w 564"/>
                <a:gd name="T95" fmla="*/ 3 h 64"/>
                <a:gd name="T96" fmla="*/ 52 w 564"/>
                <a:gd name="T97" fmla="*/ 4 h 64"/>
                <a:gd name="T98" fmla="*/ 59 w 564"/>
                <a:gd name="T99" fmla="*/ 5 h 64"/>
                <a:gd name="T100" fmla="*/ 67 w 564"/>
                <a:gd name="T101" fmla="*/ 6 h 64"/>
                <a:gd name="T102" fmla="*/ 74 w 564"/>
                <a:gd name="T103" fmla="*/ 6 h 64"/>
                <a:gd name="T104" fmla="*/ 81 w 564"/>
                <a:gd name="T105" fmla="*/ 7 h 64"/>
                <a:gd name="T106" fmla="*/ 88 w 564"/>
                <a:gd name="T107" fmla="*/ 8 h 64"/>
                <a:gd name="T108" fmla="*/ 96 w 564"/>
                <a:gd name="T109" fmla="*/ 8 h 64"/>
                <a:gd name="T110" fmla="*/ 103 w 564"/>
                <a:gd name="T111" fmla="*/ 9 h 64"/>
                <a:gd name="T112" fmla="*/ 110 w 564"/>
                <a:gd name="T113" fmla="*/ 10 h 64"/>
                <a:gd name="T114" fmla="*/ 118 w 564"/>
                <a:gd name="T115" fmla="*/ 10 h 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64" h="64">
                  <a:moveTo>
                    <a:pt x="469" y="44"/>
                  </a:moveTo>
                  <a:lnTo>
                    <a:pt x="481" y="46"/>
                  </a:lnTo>
                  <a:lnTo>
                    <a:pt x="494" y="48"/>
                  </a:lnTo>
                  <a:lnTo>
                    <a:pt x="506" y="50"/>
                  </a:lnTo>
                  <a:lnTo>
                    <a:pt x="518" y="52"/>
                  </a:lnTo>
                  <a:lnTo>
                    <a:pt x="530" y="54"/>
                  </a:lnTo>
                  <a:lnTo>
                    <a:pt x="541" y="57"/>
                  </a:lnTo>
                  <a:lnTo>
                    <a:pt x="553" y="60"/>
                  </a:lnTo>
                  <a:lnTo>
                    <a:pt x="564" y="64"/>
                  </a:lnTo>
                  <a:lnTo>
                    <a:pt x="542" y="61"/>
                  </a:lnTo>
                  <a:lnTo>
                    <a:pt x="519" y="60"/>
                  </a:lnTo>
                  <a:lnTo>
                    <a:pt x="496" y="58"/>
                  </a:lnTo>
                  <a:lnTo>
                    <a:pt x="474" y="56"/>
                  </a:lnTo>
                  <a:lnTo>
                    <a:pt x="451" y="53"/>
                  </a:lnTo>
                  <a:lnTo>
                    <a:pt x="428" y="51"/>
                  </a:lnTo>
                  <a:lnTo>
                    <a:pt x="405" y="49"/>
                  </a:lnTo>
                  <a:lnTo>
                    <a:pt x="382" y="46"/>
                  </a:lnTo>
                  <a:lnTo>
                    <a:pt x="359" y="44"/>
                  </a:lnTo>
                  <a:lnTo>
                    <a:pt x="335" y="42"/>
                  </a:lnTo>
                  <a:lnTo>
                    <a:pt x="312" y="39"/>
                  </a:lnTo>
                  <a:lnTo>
                    <a:pt x="289" y="37"/>
                  </a:lnTo>
                  <a:lnTo>
                    <a:pt x="266" y="35"/>
                  </a:lnTo>
                  <a:lnTo>
                    <a:pt x="243" y="31"/>
                  </a:lnTo>
                  <a:lnTo>
                    <a:pt x="220" y="29"/>
                  </a:lnTo>
                  <a:lnTo>
                    <a:pt x="197" y="27"/>
                  </a:lnTo>
                  <a:lnTo>
                    <a:pt x="184" y="26"/>
                  </a:lnTo>
                  <a:lnTo>
                    <a:pt x="172" y="26"/>
                  </a:lnTo>
                  <a:lnTo>
                    <a:pt x="159" y="25"/>
                  </a:lnTo>
                  <a:lnTo>
                    <a:pt x="147" y="23"/>
                  </a:lnTo>
                  <a:lnTo>
                    <a:pt x="135" y="23"/>
                  </a:lnTo>
                  <a:lnTo>
                    <a:pt x="122" y="22"/>
                  </a:lnTo>
                  <a:lnTo>
                    <a:pt x="109" y="21"/>
                  </a:lnTo>
                  <a:lnTo>
                    <a:pt x="98" y="20"/>
                  </a:lnTo>
                  <a:lnTo>
                    <a:pt x="85" y="19"/>
                  </a:lnTo>
                  <a:lnTo>
                    <a:pt x="73" y="18"/>
                  </a:lnTo>
                  <a:lnTo>
                    <a:pt x="61" y="16"/>
                  </a:lnTo>
                  <a:lnTo>
                    <a:pt x="48" y="14"/>
                  </a:lnTo>
                  <a:lnTo>
                    <a:pt x="37" y="13"/>
                  </a:lnTo>
                  <a:lnTo>
                    <a:pt x="24" y="11"/>
                  </a:lnTo>
                  <a:lnTo>
                    <a:pt x="13" y="10"/>
                  </a:lnTo>
                  <a:lnTo>
                    <a:pt x="0" y="7"/>
                  </a:lnTo>
                  <a:lnTo>
                    <a:pt x="3" y="0"/>
                  </a:lnTo>
                  <a:lnTo>
                    <a:pt x="32" y="3"/>
                  </a:lnTo>
                  <a:lnTo>
                    <a:pt x="62" y="5"/>
                  </a:lnTo>
                  <a:lnTo>
                    <a:pt x="91" y="7"/>
                  </a:lnTo>
                  <a:lnTo>
                    <a:pt x="120" y="10"/>
                  </a:lnTo>
                  <a:lnTo>
                    <a:pt x="149" y="13"/>
                  </a:lnTo>
                  <a:lnTo>
                    <a:pt x="178" y="15"/>
                  </a:lnTo>
                  <a:lnTo>
                    <a:pt x="207" y="19"/>
                  </a:lnTo>
                  <a:lnTo>
                    <a:pt x="236" y="21"/>
                  </a:lnTo>
                  <a:lnTo>
                    <a:pt x="265" y="25"/>
                  </a:lnTo>
                  <a:lnTo>
                    <a:pt x="294" y="27"/>
                  </a:lnTo>
                  <a:lnTo>
                    <a:pt x="324" y="30"/>
                  </a:lnTo>
                  <a:lnTo>
                    <a:pt x="352" y="33"/>
                  </a:lnTo>
                  <a:lnTo>
                    <a:pt x="381" y="36"/>
                  </a:lnTo>
                  <a:lnTo>
                    <a:pt x="410" y="38"/>
                  </a:lnTo>
                  <a:lnTo>
                    <a:pt x="440" y="42"/>
                  </a:lnTo>
                  <a:lnTo>
                    <a:pt x="469" y="4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3" name="Freeform 145"/>
            <p:cNvSpPr>
              <a:spLocks/>
            </p:cNvSpPr>
            <p:nvPr/>
          </p:nvSpPr>
          <p:spPr bwMode="auto">
            <a:xfrm>
              <a:off x="2989" y="3914"/>
              <a:ext cx="444" cy="35"/>
            </a:xfrm>
            <a:custGeom>
              <a:avLst/>
              <a:gdLst>
                <a:gd name="T0" fmla="*/ 167 w 888"/>
                <a:gd name="T1" fmla="*/ 7 h 70"/>
                <a:gd name="T2" fmla="*/ 174 w 888"/>
                <a:gd name="T3" fmla="*/ 7 h 70"/>
                <a:gd name="T4" fmla="*/ 182 w 888"/>
                <a:gd name="T5" fmla="*/ 6 h 70"/>
                <a:gd name="T6" fmla="*/ 189 w 888"/>
                <a:gd name="T7" fmla="*/ 6 h 70"/>
                <a:gd name="T8" fmla="*/ 196 w 888"/>
                <a:gd name="T9" fmla="*/ 6 h 70"/>
                <a:gd name="T10" fmla="*/ 204 w 888"/>
                <a:gd name="T11" fmla="*/ 5 h 70"/>
                <a:gd name="T12" fmla="*/ 211 w 888"/>
                <a:gd name="T13" fmla="*/ 4 h 70"/>
                <a:gd name="T14" fmla="*/ 218 w 888"/>
                <a:gd name="T15" fmla="*/ 4 h 70"/>
                <a:gd name="T16" fmla="*/ 222 w 888"/>
                <a:gd name="T17" fmla="*/ 4 h 70"/>
                <a:gd name="T18" fmla="*/ 219 w 888"/>
                <a:gd name="T19" fmla="*/ 6 h 70"/>
                <a:gd name="T20" fmla="*/ 216 w 888"/>
                <a:gd name="T21" fmla="*/ 6 h 70"/>
                <a:gd name="T22" fmla="*/ 211 w 888"/>
                <a:gd name="T23" fmla="*/ 6 h 70"/>
                <a:gd name="T24" fmla="*/ 208 w 888"/>
                <a:gd name="T25" fmla="*/ 6 h 70"/>
                <a:gd name="T26" fmla="*/ 196 w 888"/>
                <a:gd name="T27" fmla="*/ 7 h 70"/>
                <a:gd name="T28" fmla="*/ 184 w 888"/>
                <a:gd name="T29" fmla="*/ 8 h 70"/>
                <a:gd name="T30" fmla="*/ 172 w 888"/>
                <a:gd name="T31" fmla="*/ 9 h 70"/>
                <a:gd name="T32" fmla="*/ 161 w 888"/>
                <a:gd name="T33" fmla="*/ 9 h 70"/>
                <a:gd name="T34" fmla="*/ 149 w 888"/>
                <a:gd name="T35" fmla="*/ 9 h 70"/>
                <a:gd name="T36" fmla="*/ 137 w 888"/>
                <a:gd name="T37" fmla="*/ 9 h 70"/>
                <a:gd name="T38" fmla="*/ 125 w 888"/>
                <a:gd name="T39" fmla="*/ 8 h 70"/>
                <a:gd name="T40" fmla="*/ 113 w 888"/>
                <a:gd name="T41" fmla="*/ 7 h 70"/>
                <a:gd name="T42" fmla="*/ 106 w 888"/>
                <a:gd name="T43" fmla="*/ 7 h 70"/>
                <a:gd name="T44" fmla="*/ 100 w 888"/>
                <a:gd name="T45" fmla="*/ 6 h 70"/>
                <a:gd name="T46" fmla="*/ 93 w 888"/>
                <a:gd name="T47" fmla="*/ 5 h 70"/>
                <a:gd name="T48" fmla="*/ 87 w 888"/>
                <a:gd name="T49" fmla="*/ 5 h 70"/>
                <a:gd name="T50" fmla="*/ 84 w 888"/>
                <a:gd name="T51" fmla="*/ 4 h 70"/>
                <a:gd name="T52" fmla="*/ 81 w 888"/>
                <a:gd name="T53" fmla="*/ 4 h 70"/>
                <a:gd name="T54" fmla="*/ 73 w 888"/>
                <a:gd name="T55" fmla="*/ 4 h 70"/>
                <a:gd name="T56" fmla="*/ 66 w 888"/>
                <a:gd name="T57" fmla="*/ 4 h 70"/>
                <a:gd name="T58" fmla="*/ 58 w 888"/>
                <a:gd name="T59" fmla="*/ 4 h 70"/>
                <a:gd name="T60" fmla="*/ 51 w 888"/>
                <a:gd name="T61" fmla="*/ 4 h 70"/>
                <a:gd name="T62" fmla="*/ 46 w 888"/>
                <a:gd name="T63" fmla="*/ 4 h 70"/>
                <a:gd name="T64" fmla="*/ 42 w 888"/>
                <a:gd name="T65" fmla="*/ 4 h 70"/>
                <a:gd name="T66" fmla="*/ 38 w 888"/>
                <a:gd name="T67" fmla="*/ 5 h 70"/>
                <a:gd name="T68" fmla="*/ 33 w 888"/>
                <a:gd name="T69" fmla="*/ 6 h 70"/>
                <a:gd name="T70" fmla="*/ 25 w 888"/>
                <a:gd name="T71" fmla="*/ 8 h 70"/>
                <a:gd name="T72" fmla="*/ 16 w 888"/>
                <a:gd name="T73" fmla="*/ 11 h 70"/>
                <a:gd name="T74" fmla="*/ 8 w 888"/>
                <a:gd name="T75" fmla="*/ 14 h 70"/>
                <a:gd name="T76" fmla="*/ 0 w 888"/>
                <a:gd name="T77" fmla="*/ 18 h 70"/>
                <a:gd name="T78" fmla="*/ 7 w 888"/>
                <a:gd name="T79" fmla="*/ 13 h 70"/>
                <a:gd name="T80" fmla="*/ 14 w 888"/>
                <a:gd name="T81" fmla="*/ 10 h 70"/>
                <a:gd name="T82" fmla="*/ 21 w 888"/>
                <a:gd name="T83" fmla="*/ 7 h 70"/>
                <a:gd name="T84" fmla="*/ 29 w 888"/>
                <a:gd name="T85" fmla="*/ 4 h 70"/>
                <a:gd name="T86" fmla="*/ 37 w 888"/>
                <a:gd name="T87" fmla="*/ 3 h 70"/>
                <a:gd name="T88" fmla="*/ 45 w 888"/>
                <a:gd name="T89" fmla="*/ 2 h 70"/>
                <a:gd name="T90" fmla="*/ 53 w 888"/>
                <a:gd name="T91" fmla="*/ 1 h 70"/>
                <a:gd name="T92" fmla="*/ 61 w 888"/>
                <a:gd name="T93" fmla="*/ 0 h 70"/>
                <a:gd name="T94" fmla="*/ 74 w 888"/>
                <a:gd name="T95" fmla="*/ 1 h 70"/>
                <a:gd name="T96" fmla="*/ 87 w 888"/>
                <a:gd name="T97" fmla="*/ 2 h 70"/>
                <a:gd name="T98" fmla="*/ 99 w 888"/>
                <a:gd name="T99" fmla="*/ 3 h 70"/>
                <a:gd name="T100" fmla="*/ 112 w 888"/>
                <a:gd name="T101" fmla="*/ 4 h 70"/>
                <a:gd name="T102" fmla="*/ 125 w 888"/>
                <a:gd name="T103" fmla="*/ 6 h 70"/>
                <a:gd name="T104" fmla="*/ 137 w 888"/>
                <a:gd name="T105" fmla="*/ 7 h 70"/>
                <a:gd name="T106" fmla="*/ 150 w 888"/>
                <a:gd name="T107" fmla="*/ 7 h 70"/>
                <a:gd name="T108" fmla="*/ 163 w 888"/>
                <a:gd name="T109" fmla="*/ 7 h 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88" h="70">
                  <a:moveTo>
                    <a:pt x="651" y="28"/>
                  </a:moveTo>
                  <a:lnTo>
                    <a:pt x="666" y="28"/>
                  </a:lnTo>
                  <a:lnTo>
                    <a:pt x="681" y="27"/>
                  </a:lnTo>
                  <a:lnTo>
                    <a:pt x="696" y="27"/>
                  </a:lnTo>
                  <a:lnTo>
                    <a:pt x="711" y="25"/>
                  </a:lnTo>
                  <a:lnTo>
                    <a:pt x="726" y="24"/>
                  </a:lnTo>
                  <a:lnTo>
                    <a:pt x="741" y="24"/>
                  </a:lnTo>
                  <a:lnTo>
                    <a:pt x="755" y="23"/>
                  </a:lnTo>
                  <a:lnTo>
                    <a:pt x="770" y="22"/>
                  </a:lnTo>
                  <a:lnTo>
                    <a:pt x="783" y="21"/>
                  </a:lnTo>
                  <a:lnTo>
                    <a:pt x="798" y="20"/>
                  </a:lnTo>
                  <a:lnTo>
                    <a:pt x="813" y="18"/>
                  </a:lnTo>
                  <a:lnTo>
                    <a:pt x="827" y="17"/>
                  </a:lnTo>
                  <a:lnTo>
                    <a:pt x="842" y="16"/>
                  </a:lnTo>
                  <a:lnTo>
                    <a:pt x="857" y="15"/>
                  </a:lnTo>
                  <a:lnTo>
                    <a:pt x="872" y="14"/>
                  </a:lnTo>
                  <a:lnTo>
                    <a:pt x="887" y="13"/>
                  </a:lnTo>
                  <a:lnTo>
                    <a:pt x="888" y="14"/>
                  </a:lnTo>
                  <a:lnTo>
                    <a:pt x="882" y="18"/>
                  </a:lnTo>
                  <a:lnTo>
                    <a:pt x="876" y="22"/>
                  </a:lnTo>
                  <a:lnTo>
                    <a:pt x="869" y="23"/>
                  </a:lnTo>
                  <a:lnTo>
                    <a:pt x="861" y="23"/>
                  </a:lnTo>
                  <a:lnTo>
                    <a:pt x="852" y="23"/>
                  </a:lnTo>
                  <a:lnTo>
                    <a:pt x="844" y="23"/>
                  </a:lnTo>
                  <a:lnTo>
                    <a:pt x="838" y="23"/>
                  </a:lnTo>
                  <a:lnTo>
                    <a:pt x="829" y="24"/>
                  </a:lnTo>
                  <a:lnTo>
                    <a:pt x="805" y="27"/>
                  </a:lnTo>
                  <a:lnTo>
                    <a:pt x="781" y="28"/>
                  </a:lnTo>
                  <a:lnTo>
                    <a:pt x="758" y="30"/>
                  </a:lnTo>
                  <a:lnTo>
                    <a:pt x="734" y="31"/>
                  </a:lnTo>
                  <a:lnTo>
                    <a:pt x="711" y="32"/>
                  </a:lnTo>
                  <a:lnTo>
                    <a:pt x="687" y="33"/>
                  </a:lnTo>
                  <a:lnTo>
                    <a:pt x="664" y="35"/>
                  </a:lnTo>
                  <a:lnTo>
                    <a:pt x="641" y="35"/>
                  </a:lnTo>
                  <a:lnTo>
                    <a:pt x="618" y="36"/>
                  </a:lnTo>
                  <a:lnTo>
                    <a:pt x="593" y="36"/>
                  </a:lnTo>
                  <a:lnTo>
                    <a:pt x="570" y="35"/>
                  </a:lnTo>
                  <a:lnTo>
                    <a:pt x="546" y="35"/>
                  </a:lnTo>
                  <a:lnTo>
                    <a:pt x="523" y="33"/>
                  </a:lnTo>
                  <a:lnTo>
                    <a:pt x="499" y="31"/>
                  </a:lnTo>
                  <a:lnTo>
                    <a:pt x="475" y="30"/>
                  </a:lnTo>
                  <a:lnTo>
                    <a:pt x="451" y="28"/>
                  </a:lnTo>
                  <a:lnTo>
                    <a:pt x="437" y="29"/>
                  </a:lnTo>
                  <a:lnTo>
                    <a:pt x="424" y="28"/>
                  </a:lnTo>
                  <a:lnTo>
                    <a:pt x="411" y="27"/>
                  </a:lnTo>
                  <a:lnTo>
                    <a:pt x="399" y="24"/>
                  </a:lnTo>
                  <a:lnTo>
                    <a:pt x="385" y="22"/>
                  </a:lnTo>
                  <a:lnTo>
                    <a:pt x="372" y="20"/>
                  </a:lnTo>
                  <a:lnTo>
                    <a:pt x="360" y="18"/>
                  </a:lnTo>
                  <a:lnTo>
                    <a:pt x="346" y="18"/>
                  </a:lnTo>
                  <a:lnTo>
                    <a:pt x="340" y="16"/>
                  </a:lnTo>
                  <a:lnTo>
                    <a:pt x="334" y="16"/>
                  </a:lnTo>
                  <a:lnTo>
                    <a:pt x="327" y="17"/>
                  </a:lnTo>
                  <a:lnTo>
                    <a:pt x="322" y="16"/>
                  </a:lnTo>
                  <a:lnTo>
                    <a:pt x="307" y="15"/>
                  </a:lnTo>
                  <a:lnTo>
                    <a:pt x="292" y="15"/>
                  </a:lnTo>
                  <a:lnTo>
                    <a:pt x="277" y="14"/>
                  </a:lnTo>
                  <a:lnTo>
                    <a:pt x="262" y="14"/>
                  </a:lnTo>
                  <a:lnTo>
                    <a:pt x="246" y="13"/>
                  </a:lnTo>
                  <a:lnTo>
                    <a:pt x="231" y="14"/>
                  </a:lnTo>
                  <a:lnTo>
                    <a:pt x="216" y="14"/>
                  </a:lnTo>
                  <a:lnTo>
                    <a:pt x="201" y="15"/>
                  </a:lnTo>
                  <a:lnTo>
                    <a:pt x="193" y="15"/>
                  </a:lnTo>
                  <a:lnTo>
                    <a:pt x="183" y="15"/>
                  </a:lnTo>
                  <a:lnTo>
                    <a:pt x="175" y="15"/>
                  </a:lnTo>
                  <a:lnTo>
                    <a:pt x="166" y="16"/>
                  </a:lnTo>
                  <a:lnTo>
                    <a:pt x="157" y="17"/>
                  </a:lnTo>
                  <a:lnTo>
                    <a:pt x="149" y="20"/>
                  </a:lnTo>
                  <a:lnTo>
                    <a:pt x="140" y="21"/>
                  </a:lnTo>
                  <a:lnTo>
                    <a:pt x="132" y="22"/>
                  </a:lnTo>
                  <a:lnTo>
                    <a:pt x="114" y="25"/>
                  </a:lnTo>
                  <a:lnTo>
                    <a:pt x="97" y="29"/>
                  </a:lnTo>
                  <a:lnTo>
                    <a:pt x="80" y="35"/>
                  </a:lnTo>
                  <a:lnTo>
                    <a:pt x="64" y="42"/>
                  </a:lnTo>
                  <a:lnTo>
                    <a:pt x="47" y="48"/>
                  </a:lnTo>
                  <a:lnTo>
                    <a:pt x="31" y="55"/>
                  </a:lnTo>
                  <a:lnTo>
                    <a:pt x="16" y="63"/>
                  </a:lnTo>
                  <a:lnTo>
                    <a:pt x="0" y="70"/>
                  </a:lnTo>
                  <a:lnTo>
                    <a:pt x="13" y="61"/>
                  </a:lnTo>
                  <a:lnTo>
                    <a:pt x="27" y="52"/>
                  </a:lnTo>
                  <a:lnTo>
                    <a:pt x="39" y="44"/>
                  </a:lnTo>
                  <a:lnTo>
                    <a:pt x="54" y="37"/>
                  </a:lnTo>
                  <a:lnTo>
                    <a:pt x="68" y="31"/>
                  </a:lnTo>
                  <a:lnTo>
                    <a:pt x="83" y="25"/>
                  </a:lnTo>
                  <a:lnTo>
                    <a:pt x="98" y="21"/>
                  </a:lnTo>
                  <a:lnTo>
                    <a:pt x="114" y="16"/>
                  </a:lnTo>
                  <a:lnTo>
                    <a:pt x="129" y="13"/>
                  </a:lnTo>
                  <a:lnTo>
                    <a:pt x="145" y="10"/>
                  </a:lnTo>
                  <a:lnTo>
                    <a:pt x="162" y="7"/>
                  </a:lnTo>
                  <a:lnTo>
                    <a:pt x="178" y="6"/>
                  </a:lnTo>
                  <a:lnTo>
                    <a:pt x="194" y="4"/>
                  </a:lnTo>
                  <a:lnTo>
                    <a:pt x="211" y="2"/>
                  </a:lnTo>
                  <a:lnTo>
                    <a:pt x="227" y="1"/>
                  </a:lnTo>
                  <a:lnTo>
                    <a:pt x="244" y="0"/>
                  </a:lnTo>
                  <a:lnTo>
                    <a:pt x="270" y="1"/>
                  </a:lnTo>
                  <a:lnTo>
                    <a:pt x="295" y="2"/>
                  </a:lnTo>
                  <a:lnTo>
                    <a:pt x="320" y="5"/>
                  </a:lnTo>
                  <a:lnTo>
                    <a:pt x="346" y="6"/>
                  </a:lnTo>
                  <a:lnTo>
                    <a:pt x="371" y="8"/>
                  </a:lnTo>
                  <a:lnTo>
                    <a:pt x="396" y="10"/>
                  </a:lnTo>
                  <a:lnTo>
                    <a:pt x="422" y="14"/>
                  </a:lnTo>
                  <a:lnTo>
                    <a:pt x="446" y="16"/>
                  </a:lnTo>
                  <a:lnTo>
                    <a:pt x="471" y="18"/>
                  </a:lnTo>
                  <a:lnTo>
                    <a:pt x="497" y="21"/>
                  </a:lnTo>
                  <a:lnTo>
                    <a:pt x="522" y="23"/>
                  </a:lnTo>
                  <a:lnTo>
                    <a:pt x="547" y="25"/>
                  </a:lnTo>
                  <a:lnTo>
                    <a:pt x="573" y="27"/>
                  </a:lnTo>
                  <a:lnTo>
                    <a:pt x="599" y="28"/>
                  </a:lnTo>
                  <a:lnTo>
                    <a:pt x="624" y="28"/>
                  </a:lnTo>
                  <a:lnTo>
                    <a:pt x="651" y="2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4" name="Freeform 146"/>
            <p:cNvSpPr>
              <a:spLocks/>
            </p:cNvSpPr>
            <p:nvPr/>
          </p:nvSpPr>
          <p:spPr bwMode="auto">
            <a:xfrm>
              <a:off x="3001" y="3927"/>
              <a:ext cx="431" cy="24"/>
            </a:xfrm>
            <a:custGeom>
              <a:avLst/>
              <a:gdLst>
                <a:gd name="T0" fmla="*/ 154 w 863"/>
                <a:gd name="T1" fmla="*/ 4 h 50"/>
                <a:gd name="T2" fmla="*/ 162 w 863"/>
                <a:gd name="T3" fmla="*/ 3 h 50"/>
                <a:gd name="T4" fmla="*/ 170 w 863"/>
                <a:gd name="T5" fmla="*/ 3 h 50"/>
                <a:gd name="T6" fmla="*/ 179 w 863"/>
                <a:gd name="T7" fmla="*/ 3 h 50"/>
                <a:gd name="T8" fmla="*/ 187 w 863"/>
                <a:gd name="T9" fmla="*/ 3 h 50"/>
                <a:gd name="T10" fmla="*/ 195 w 863"/>
                <a:gd name="T11" fmla="*/ 3 h 50"/>
                <a:gd name="T12" fmla="*/ 203 w 863"/>
                <a:gd name="T13" fmla="*/ 3 h 50"/>
                <a:gd name="T14" fmla="*/ 211 w 863"/>
                <a:gd name="T15" fmla="*/ 2 h 50"/>
                <a:gd name="T16" fmla="*/ 214 w 863"/>
                <a:gd name="T17" fmla="*/ 3 h 50"/>
                <a:gd name="T18" fmla="*/ 212 w 863"/>
                <a:gd name="T19" fmla="*/ 3 h 50"/>
                <a:gd name="T20" fmla="*/ 206 w 863"/>
                <a:gd name="T21" fmla="*/ 4 h 50"/>
                <a:gd name="T22" fmla="*/ 197 w 863"/>
                <a:gd name="T23" fmla="*/ 5 h 50"/>
                <a:gd name="T24" fmla="*/ 188 w 863"/>
                <a:gd name="T25" fmla="*/ 5 h 50"/>
                <a:gd name="T26" fmla="*/ 179 w 863"/>
                <a:gd name="T27" fmla="*/ 5 h 50"/>
                <a:gd name="T28" fmla="*/ 170 w 863"/>
                <a:gd name="T29" fmla="*/ 5 h 50"/>
                <a:gd name="T30" fmla="*/ 161 w 863"/>
                <a:gd name="T31" fmla="*/ 5 h 50"/>
                <a:gd name="T32" fmla="*/ 152 w 863"/>
                <a:gd name="T33" fmla="*/ 6 h 50"/>
                <a:gd name="T34" fmla="*/ 143 w 863"/>
                <a:gd name="T35" fmla="*/ 6 h 50"/>
                <a:gd name="T36" fmla="*/ 137 w 863"/>
                <a:gd name="T37" fmla="*/ 5 h 50"/>
                <a:gd name="T38" fmla="*/ 130 w 863"/>
                <a:gd name="T39" fmla="*/ 5 h 50"/>
                <a:gd name="T40" fmla="*/ 122 w 863"/>
                <a:gd name="T41" fmla="*/ 5 h 50"/>
                <a:gd name="T42" fmla="*/ 115 w 863"/>
                <a:gd name="T43" fmla="*/ 5 h 50"/>
                <a:gd name="T44" fmla="*/ 107 w 863"/>
                <a:gd name="T45" fmla="*/ 4 h 50"/>
                <a:gd name="T46" fmla="*/ 100 w 863"/>
                <a:gd name="T47" fmla="*/ 4 h 50"/>
                <a:gd name="T48" fmla="*/ 92 w 863"/>
                <a:gd name="T49" fmla="*/ 4 h 50"/>
                <a:gd name="T50" fmla="*/ 85 w 863"/>
                <a:gd name="T51" fmla="*/ 3 h 50"/>
                <a:gd name="T52" fmla="*/ 78 w 863"/>
                <a:gd name="T53" fmla="*/ 3 h 50"/>
                <a:gd name="T54" fmla="*/ 68 w 863"/>
                <a:gd name="T55" fmla="*/ 2 h 50"/>
                <a:gd name="T56" fmla="*/ 57 w 863"/>
                <a:gd name="T57" fmla="*/ 2 h 50"/>
                <a:gd name="T58" fmla="*/ 47 w 863"/>
                <a:gd name="T59" fmla="*/ 2 h 50"/>
                <a:gd name="T60" fmla="*/ 37 w 863"/>
                <a:gd name="T61" fmla="*/ 3 h 50"/>
                <a:gd name="T62" fmla="*/ 27 w 863"/>
                <a:gd name="T63" fmla="*/ 4 h 50"/>
                <a:gd name="T64" fmla="*/ 18 w 863"/>
                <a:gd name="T65" fmla="*/ 6 h 50"/>
                <a:gd name="T66" fmla="*/ 9 w 863"/>
                <a:gd name="T67" fmla="*/ 8 h 50"/>
                <a:gd name="T68" fmla="*/ 0 w 863"/>
                <a:gd name="T69" fmla="*/ 12 h 50"/>
                <a:gd name="T70" fmla="*/ 8 w 863"/>
                <a:gd name="T71" fmla="*/ 8 h 50"/>
                <a:gd name="T72" fmla="*/ 16 w 863"/>
                <a:gd name="T73" fmla="*/ 4 h 50"/>
                <a:gd name="T74" fmla="*/ 26 w 863"/>
                <a:gd name="T75" fmla="*/ 2 h 50"/>
                <a:gd name="T76" fmla="*/ 35 w 863"/>
                <a:gd name="T77" fmla="*/ 1 h 50"/>
                <a:gd name="T78" fmla="*/ 45 w 863"/>
                <a:gd name="T79" fmla="*/ 0 h 50"/>
                <a:gd name="T80" fmla="*/ 54 w 863"/>
                <a:gd name="T81" fmla="*/ 0 h 50"/>
                <a:gd name="T82" fmla="*/ 64 w 863"/>
                <a:gd name="T83" fmla="*/ 0 h 50"/>
                <a:gd name="T84" fmla="*/ 74 w 863"/>
                <a:gd name="T85" fmla="*/ 0 h 50"/>
                <a:gd name="T86" fmla="*/ 83 w 863"/>
                <a:gd name="T87" fmla="*/ 1 h 50"/>
                <a:gd name="T88" fmla="*/ 93 w 863"/>
                <a:gd name="T89" fmla="*/ 2 h 50"/>
                <a:gd name="T90" fmla="*/ 102 w 863"/>
                <a:gd name="T91" fmla="*/ 2 h 50"/>
                <a:gd name="T92" fmla="*/ 112 w 863"/>
                <a:gd name="T93" fmla="*/ 3 h 50"/>
                <a:gd name="T94" fmla="*/ 121 w 863"/>
                <a:gd name="T95" fmla="*/ 3 h 50"/>
                <a:gd name="T96" fmla="*/ 131 w 863"/>
                <a:gd name="T97" fmla="*/ 3 h 50"/>
                <a:gd name="T98" fmla="*/ 140 w 863"/>
                <a:gd name="T99" fmla="*/ 4 h 50"/>
                <a:gd name="T100" fmla="*/ 150 w 863"/>
                <a:gd name="T101" fmla="*/ 4 h 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63" h="50">
                  <a:moveTo>
                    <a:pt x="603" y="18"/>
                  </a:moveTo>
                  <a:lnTo>
                    <a:pt x="619" y="17"/>
                  </a:lnTo>
                  <a:lnTo>
                    <a:pt x="635" y="17"/>
                  </a:lnTo>
                  <a:lnTo>
                    <a:pt x="651" y="15"/>
                  </a:lnTo>
                  <a:lnTo>
                    <a:pt x="667" y="15"/>
                  </a:lnTo>
                  <a:lnTo>
                    <a:pt x="683" y="15"/>
                  </a:lnTo>
                  <a:lnTo>
                    <a:pt x="700" y="14"/>
                  </a:lnTo>
                  <a:lnTo>
                    <a:pt x="717" y="14"/>
                  </a:lnTo>
                  <a:lnTo>
                    <a:pt x="733" y="14"/>
                  </a:lnTo>
                  <a:lnTo>
                    <a:pt x="749" y="14"/>
                  </a:lnTo>
                  <a:lnTo>
                    <a:pt x="765" y="14"/>
                  </a:lnTo>
                  <a:lnTo>
                    <a:pt x="782" y="14"/>
                  </a:lnTo>
                  <a:lnTo>
                    <a:pt x="798" y="13"/>
                  </a:lnTo>
                  <a:lnTo>
                    <a:pt x="815" y="13"/>
                  </a:lnTo>
                  <a:lnTo>
                    <a:pt x="831" y="12"/>
                  </a:lnTo>
                  <a:lnTo>
                    <a:pt x="847" y="11"/>
                  </a:lnTo>
                  <a:lnTo>
                    <a:pt x="863" y="10"/>
                  </a:lnTo>
                  <a:lnTo>
                    <a:pt x="859" y="13"/>
                  </a:lnTo>
                  <a:lnTo>
                    <a:pt x="854" y="14"/>
                  </a:lnTo>
                  <a:lnTo>
                    <a:pt x="848" y="14"/>
                  </a:lnTo>
                  <a:lnTo>
                    <a:pt x="844" y="18"/>
                  </a:lnTo>
                  <a:lnTo>
                    <a:pt x="826" y="19"/>
                  </a:lnTo>
                  <a:lnTo>
                    <a:pt x="809" y="20"/>
                  </a:lnTo>
                  <a:lnTo>
                    <a:pt x="790" y="20"/>
                  </a:lnTo>
                  <a:lnTo>
                    <a:pt x="773" y="21"/>
                  </a:lnTo>
                  <a:lnTo>
                    <a:pt x="755" y="21"/>
                  </a:lnTo>
                  <a:lnTo>
                    <a:pt x="736" y="22"/>
                  </a:lnTo>
                  <a:lnTo>
                    <a:pt x="719" y="22"/>
                  </a:lnTo>
                  <a:lnTo>
                    <a:pt x="700" y="22"/>
                  </a:lnTo>
                  <a:lnTo>
                    <a:pt x="683" y="23"/>
                  </a:lnTo>
                  <a:lnTo>
                    <a:pt x="665" y="23"/>
                  </a:lnTo>
                  <a:lnTo>
                    <a:pt x="646" y="23"/>
                  </a:lnTo>
                  <a:lnTo>
                    <a:pt x="629" y="23"/>
                  </a:lnTo>
                  <a:lnTo>
                    <a:pt x="611" y="25"/>
                  </a:lnTo>
                  <a:lnTo>
                    <a:pt x="593" y="25"/>
                  </a:lnTo>
                  <a:lnTo>
                    <a:pt x="575" y="25"/>
                  </a:lnTo>
                  <a:lnTo>
                    <a:pt x="558" y="25"/>
                  </a:lnTo>
                  <a:lnTo>
                    <a:pt x="551" y="22"/>
                  </a:lnTo>
                  <a:lnTo>
                    <a:pt x="536" y="21"/>
                  </a:lnTo>
                  <a:lnTo>
                    <a:pt x="521" y="21"/>
                  </a:lnTo>
                  <a:lnTo>
                    <a:pt x="506" y="21"/>
                  </a:lnTo>
                  <a:lnTo>
                    <a:pt x="491" y="20"/>
                  </a:lnTo>
                  <a:lnTo>
                    <a:pt x="476" y="20"/>
                  </a:lnTo>
                  <a:lnTo>
                    <a:pt x="461" y="20"/>
                  </a:lnTo>
                  <a:lnTo>
                    <a:pt x="446" y="20"/>
                  </a:lnTo>
                  <a:lnTo>
                    <a:pt x="431" y="19"/>
                  </a:lnTo>
                  <a:lnTo>
                    <a:pt x="416" y="19"/>
                  </a:lnTo>
                  <a:lnTo>
                    <a:pt x="401" y="19"/>
                  </a:lnTo>
                  <a:lnTo>
                    <a:pt x="386" y="18"/>
                  </a:lnTo>
                  <a:lnTo>
                    <a:pt x="371" y="17"/>
                  </a:lnTo>
                  <a:lnTo>
                    <a:pt x="356" y="17"/>
                  </a:lnTo>
                  <a:lnTo>
                    <a:pt x="341" y="15"/>
                  </a:lnTo>
                  <a:lnTo>
                    <a:pt x="327" y="13"/>
                  </a:lnTo>
                  <a:lnTo>
                    <a:pt x="312" y="12"/>
                  </a:lnTo>
                  <a:lnTo>
                    <a:pt x="292" y="11"/>
                  </a:lnTo>
                  <a:lnTo>
                    <a:pt x="272" y="10"/>
                  </a:lnTo>
                  <a:lnTo>
                    <a:pt x="251" y="8"/>
                  </a:lnTo>
                  <a:lnTo>
                    <a:pt x="231" y="8"/>
                  </a:lnTo>
                  <a:lnTo>
                    <a:pt x="211" y="8"/>
                  </a:lnTo>
                  <a:lnTo>
                    <a:pt x="190" y="8"/>
                  </a:lnTo>
                  <a:lnTo>
                    <a:pt x="171" y="10"/>
                  </a:lnTo>
                  <a:lnTo>
                    <a:pt x="150" y="12"/>
                  </a:lnTo>
                  <a:lnTo>
                    <a:pt x="130" y="14"/>
                  </a:lnTo>
                  <a:lnTo>
                    <a:pt x="111" y="17"/>
                  </a:lnTo>
                  <a:lnTo>
                    <a:pt x="91" y="20"/>
                  </a:lnTo>
                  <a:lnTo>
                    <a:pt x="73" y="25"/>
                  </a:lnTo>
                  <a:lnTo>
                    <a:pt x="54" y="30"/>
                  </a:lnTo>
                  <a:lnTo>
                    <a:pt x="36" y="36"/>
                  </a:lnTo>
                  <a:lnTo>
                    <a:pt x="18" y="42"/>
                  </a:lnTo>
                  <a:lnTo>
                    <a:pt x="0" y="50"/>
                  </a:lnTo>
                  <a:lnTo>
                    <a:pt x="16" y="41"/>
                  </a:lnTo>
                  <a:lnTo>
                    <a:pt x="33" y="33"/>
                  </a:lnTo>
                  <a:lnTo>
                    <a:pt x="50" y="25"/>
                  </a:lnTo>
                  <a:lnTo>
                    <a:pt x="67" y="19"/>
                  </a:lnTo>
                  <a:lnTo>
                    <a:pt x="86" y="14"/>
                  </a:lnTo>
                  <a:lnTo>
                    <a:pt x="104" y="11"/>
                  </a:lnTo>
                  <a:lnTo>
                    <a:pt x="122" y="7"/>
                  </a:lnTo>
                  <a:lnTo>
                    <a:pt x="141" y="5"/>
                  </a:lnTo>
                  <a:lnTo>
                    <a:pt x="160" y="3"/>
                  </a:lnTo>
                  <a:lnTo>
                    <a:pt x="180" y="2"/>
                  </a:lnTo>
                  <a:lnTo>
                    <a:pt x="200" y="0"/>
                  </a:lnTo>
                  <a:lnTo>
                    <a:pt x="219" y="0"/>
                  </a:lnTo>
                  <a:lnTo>
                    <a:pt x="239" y="0"/>
                  </a:lnTo>
                  <a:lnTo>
                    <a:pt x="258" y="0"/>
                  </a:lnTo>
                  <a:lnTo>
                    <a:pt x="278" y="2"/>
                  </a:lnTo>
                  <a:lnTo>
                    <a:pt x="297" y="2"/>
                  </a:lnTo>
                  <a:lnTo>
                    <a:pt x="316" y="4"/>
                  </a:lnTo>
                  <a:lnTo>
                    <a:pt x="334" y="5"/>
                  </a:lnTo>
                  <a:lnTo>
                    <a:pt x="354" y="7"/>
                  </a:lnTo>
                  <a:lnTo>
                    <a:pt x="372" y="8"/>
                  </a:lnTo>
                  <a:lnTo>
                    <a:pt x="391" y="10"/>
                  </a:lnTo>
                  <a:lnTo>
                    <a:pt x="410" y="11"/>
                  </a:lnTo>
                  <a:lnTo>
                    <a:pt x="429" y="12"/>
                  </a:lnTo>
                  <a:lnTo>
                    <a:pt x="448" y="13"/>
                  </a:lnTo>
                  <a:lnTo>
                    <a:pt x="468" y="14"/>
                  </a:lnTo>
                  <a:lnTo>
                    <a:pt x="486" y="14"/>
                  </a:lnTo>
                  <a:lnTo>
                    <a:pt x="506" y="15"/>
                  </a:lnTo>
                  <a:lnTo>
                    <a:pt x="525" y="15"/>
                  </a:lnTo>
                  <a:lnTo>
                    <a:pt x="544" y="17"/>
                  </a:lnTo>
                  <a:lnTo>
                    <a:pt x="563" y="17"/>
                  </a:lnTo>
                  <a:lnTo>
                    <a:pt x="583" y="18"/>
                  </a:lnTo>
                  <a:lnTo>
                    <a:pt x="603" y="1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5" name="Freeform 147"/>
            <p:cNvSpPr>
              <a:spLocks/>
            </p:cNvSpPr>
            <p:nvPr/>
          </p:nvSpPr>
          <p:spPr bwMode="auto">
            <a:xfrm>
              <a:off x="3006" y="3936"/>
              <a:ext cx="425" cy="19"/>
            </a:xfrm>
            <a:custGeom>
              <a:avLst/>
              <a:gdLst>
                <a:gd name="T0" fmla="*/ 146 w 849"/>
                <a:gd name="T1" fmla="*/ 3 h 38"/>
                <a:gd name="T2" fmla="*/ 155 w 849"/>
                <a:gd name="T3" fmla="*/ 3 h 38"/>
                <a:gd name="T4" fmla="*/ 164 w 849"/>
                <a:gd name="T5" fmla="*/ 4 h 38"/>
                <a:gd name="T6" fmla="*/ 173 w 849"/>
                <a:gd name="T7" fmla="*/ 4 h 38"/>
                <a:gd name="T8" fmla="*/ 182 w 849"/>
                <a:gd name="T9" fmla="*/ 4 h 38"/>
                <a:gd name="T10" fmla="*/ 191 w 849"/>
                <a:gd name="T11" fmla="*/ 4 h 38"/>
                <a:gd name="T12" fmla="*/ 200 w 849"/>
                <a:gd name="T13" fmla="*/ 4 h 38"/>
                <a:gd name="T14" fmla="*/ 208 w 849"/>
                <a:gd name="T15" fmla="*/ 3 h 38"/>
                <a:gd name="T16" fmla="*/ 212 w 849"/>
                <a:gd name="T17" fmla="*/ 4 h 38"/>
                <a:gd name="T18" fmla="*/ 211 w 849"/>
                <a:gd name="T19" fmla="*/ 4 h 38"/>
                <a:gd name="T20" fmla="*/ 204 w 849"/>
                <a:gd name="T21" fmla="*/ 4 h 38"/>
                <a:gd name="T22" fmla="*/ 191 w 849"/>
                <a:gd name="T23" fmla="*/ 5 h 38"/>
                <a:gd name="T24" fmla="*/ 178 w 849"/>
                <a:gd name="T25" fmla="*/ 5 h 38"/>
                <a:gd name="T26" fmla="*/ 164 w 849"/>
                <a:gd name="T27" fmla="*/ 5 h 38"/>
                <a:gd name="T28" fmla="*/ 151 w 849"/>
                <a:gd name="T29" fmla="*/ 5 h 38"/>
                <a:gd name="T30" fmla="*/ 138 w 849"/>
                <a:gd name="T31" fmla="*/ 5 h 38"/>
                <a:gd name="T32" fmla="*/ 124 w 849"/>
                <a:gd name="T33" fmla="*/ 6 h 38"/>
                <a:gd name="T34" fmla="*/ 111 w 849"/>
                <a:gd name="T35" fmla="*/ 6 h 38"/>
                <a:gd name="T36" fmla="*/ 100 w 849"/>
                <a:gd name="T37" fmla="*/ 6 h 38"/>
                <a:gd name="T38" fmla="*/ 90 w 849"/>
                <a:gd name="T39" fmla="*/ 6 h 38"/>
                <a:gd name="T40" fmla="*/ 81 w 849"/>
                <a:gd name="T41" fmla="*/ 6 h 38"/>
                <a:gd name="T42" fmla="*/ 72 w 849"/>
                <a:gd name="T43" fmla="*/ 6 h 38"/>
                <a:gd name="T44" fmla="*/ 63 w 849"/>
                <a:gd name="T45" fmla="*/ 6 h 38"/>
                <a:gd name="T46" fmla="*/ 53 w 849"/>
                <a:gd name="T47" fmla="*/ 7 h 38"/>
                <a:gd name="T48" fmla="*/ 44 w 849"/>
                <a:gd name="T49" fmla="*/ 7 h 38"/>
                <a:gd name="T50" fmla="*/ 34 w 849"/>
                <a:gd name="T51" fmla="*/ 7 h 38"/>
                <a:gd name="T52" fmla="*/ 28 w 849"/>
                <a:gd name="T53" fmla="*/ 7 h 38"/>
                <a:gd name="T54" fmla="*/ 25 w 849"/>
                <a:gd name="T55" fmla="*/ 7 h 38"/>
                <a:gd name="T56" fmla="*/ 22 w 849"/>
                <a:gd name="T57" fmla="*/ 8 h 38"/>
                <a:gd name="T58" fmla="*/ 18 w 849"/>
                <a:gd name="T59" fmla="*/ 8 h 38"/>
                <a:gd name="T60" fmla="*/ 14 w 849"/>
                <a:gd name="T61" fmla="*/ 8 h 38"/>
                <a:gd name="T62" fmla="*/ 10 w 849"/>
                <a:gd name="T63" fmla="*/ 9 h 38"/>
                <a:gd name="T64" fmla="*/ 6 w 849"/>
                <a:gd name="T65" fmla="*/ 9 h 38"/>
                <a:gd name="T66" fmla="*/ 2 w 849"/>
                <a:gd name="T67" fmla="*/ 10 h 38"/>
                <a:gd name="T68" fmla="*/ 4 w 849"/>
                <a:gd name="T69" fmla="*/ 8 h 38"/>
                <a:gd name="T70" fmla="*/ 12 w 849"/>
                <a:gd name="T71" fmla="*/ 5 h 38"/>
                <a:gd name="T72" fmla="*/ 20 w 849"/>
                <a:gd name="T73" fmla="*/ 3 h 38"/>
                <a:gd name="T74" fmla="*/ 29 w 849"/>
                <a:gd name="T75" fmla="*/ 2 h 38"/>
                <a:gd name="T76" fmla="*/ 36 w 849"/>
                <a:gd name="T77" fmla="*/ 1 h 38"/>
                <a:gd name="T78" fmla="*/ 43 w 849"/>
                <a:gd name="T79" fmla="*/ 1 h 38"/>
                <a:gd name="T80" fmla="*/ 50 w 849"/>
                <a:gd name="T81" fmla="*/ 0 h 38"/>
                <a:gd name="T82" fmla="*/ 56 w 849"/>
                <a:gd name="T83" fmla="*/ 0 h 38"/>
                <a:gd name="T84" fmla="*/ 63 w 849"/>
                <a:gd name="T85" fmla="*/ 0 h 38"/>
                <a:gd name="T86" fmla="*/ 70 w 849"/>
                <a:gd name="T87" fmla="*/ 1 h 38"/>
                <a:gd name="T88" fmla="*/ 76 w 849"/>
                <a:gd name="T89" fmla="*/ 1 h 38"/>
                <a:gd name="T90" fmla="*/ 83 w 849"/>
                <a:gd name="T91" fmla="*/ 1 h 38"/>
                <a:gd name="T92" fmla="*/ 90 w 849"/>
                <a:gd name="T93" fmla="*/ 2 h 38"/>
                <a:gd name="T94" fmla="*/ 97 w 849"/>
                <a:gd name="T95" fmla="*/ 2 h 38"/>
                <a:gd name="T96" fmla="*/ 104 w 849"/>
                <a:gd name="T97" fmla="*/ 2 h 38"/>
                <a:gd name="T98" fmla="*/ 111 w 849"/>
                <a:gd name="T99" fmla="*/ 3 h 38"/>
                <a:gd name="T100" fmla="*/ 118 w 849"/>
                <a:gd name="T101" fmla="*/ 3 h 38"/>
                <a:gd name="T102" fmla="*/ 124 w 849"/>
                <a:gd name="T103" fmla="*/ 3 h 38"/>
                <a:gd name="T104" fmla="*/ 131 w 849"/>
                <a:gd name="T105" fmla="*/ 3 h 38"/>
                <a:gd name="T106" fmla="*/ 138 w 849"/>
                <a:gd name="T107" fmla="*/ 3 h 3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9" h="38">
                  <a:moveTo>
                    <a:pt x="565" y="8"/>
                  </a:moveTo>
                  <a:lnTo>
                    <a:pt x="583" y="9"/>
                  </a:lnTo>
                  <a:lnTo>
                    <a:pt x="601" y="10"/>
                  </a:lnTo>
                  <a:lnTo>
                    <a:pt x="618" y="11"/>
                  </a:lnTo>
                  <a:lnTo>
                    <a:pt x="636" y="13"/>
                  </a:lnTo>
                  <a:lnTo>
                    <a:pt x="654" y="13"/>
                  </a:lnTo>
                  <a:lnTo>
                    <a:pt x="671" y="13"/>
                  </a:lnTo>
                  <a:lnTo>
                    <a:pt x="690" y="13"/>
                  </a:lnTo>
                  <a:lnTo>
                    <a:pt x="707" y="13"/>
                  </a:lnTo>
                  <a:lnTo>
                    <a:pt x="725" y="13"/>
                  </a:lnTo>
                  <a:lnTo>
                    <a:pt x="743" y="13"/>
                  </a:lnTo>
                  <a:lnTo>
                    <a:pt x="761" y="13"/>
                  </a:lnTo>
                  <a:lnTo>
                    <a:pt x="778" y="13"/>
                  </a:lnTo>
                  <a:lnTo>
                    <a:pt x="797" y="13"/>
                  </a:lnTo>
                  <a:lnTo>
                    <a:pt x="814" y="11"/>
                  </a:lnTo>
                  <a:lnTo>
                    <a:pt x="831" y="11"/>
                  </a:lnTo>
                  <a:lnTo>
                    <a:pt x="849" y="11"/>
                  </a:lnTo>
                  <a:lnTo>
                    <a:pt x="847" y="14"/>
                  </a:lnTo>
                  <a:lnTo>
                    <a:pt x="846" y="14"/>
                  </a:lnTo>
                  <a:lnTo>
                    <a:pt x="844" y="15"/>
                  </a:lnTo>
                  <a:lnTo>
                    <a:pt x="842" y="16"/>
                  </a:lnTo>
                  <a:lnTo>
                    <a:pt x="815" y="16"/>
                  </a:lnTo>
                  <a:lnTo>
                    <a:pt x="789" y="16"/>
                  </a:lnTo>
                  <a:lnTo>
                    <a:pt x="762" y="17"/>
                  </a:lnTo>
                  <a:lnTo>
                    <a:pt x="736" y="17"/>
                  </a:lnTo>
                  <a:lnTo>
                    <a:pt x="709" y="17"/>
                  </a:lnTo>
                  <a:lnTo>
                    <a:pt x="683" y="18"/>
                  </a:lnTo>
                  <a:lnTo>
                    <a:pt x="656" y="18"/>
                  </a:lnTo>
                  <a:lnTo>
                    <a:pt x="630" y="18"/>
                  </a:lnTo>
                  <a:lnTo>
                    <a:pt x="603" y="20"/>
                  </a:lnTo>
                  <a:lnTo>
                    <a:pt x="577" y="20"/>
                  </a:lnTo>
                  <a:lnTo>
                    <a:pt x="549" y="20"/>
                  </a:lnTo>
                  <a:lnTo>
                    <a:pt x="523" y="21"/>
                  </a:lnTo>
                  <a:lnTo>
                    <a:pt x="496" y="21"/>
                  </a:lnTo>
                  <a:lnTo>
                    <a:pt x="470" y="21"/>
                  </a:lnTo>
                  <a:lnTo>
                    <a:pt x="442" y="21"/>
                  </a:lnTo>
                  <a:lnTo>
                    <a:pt x="416" y="21"/>
                  </a:lnTo>
                  <a:lnTo>
                    <a:pt x="397" y="21"/>
                  </a:lnTo>
                  <a:lnTo>
                    <a:pt x="379" y="22"/>
                  </a:lnTo>
                  <a:lnTo>
                    <a:pt x="360" y="22"/>
                  </a:lnTo>
                  <a:lnTo>
                    <a:pt x="341" y="22"/>
                  </a:lnTo>
                  <a:lnTo>
                    <a:pt x="322" y="23"/>
                  </a:lnTo>
                  <a:lnTo>
                    <a:pt x="304" y="23"/>
                  </a:lnTo>
                  <a:lnTo>
                    <a:pt x="285" y="24"/>
                  </a:lnTo>
                  <a:lnTo>
                    <a:pt x="267" y="24"/>
                  </a:lnTo>
                  <a:lnTo>
                    <a:pt x="249" y="24"/>
                  </a:lnTo>
                  <a:lnTo>
                    <a:pt x="230" y="25"/>
                  </a:lnTo>
                  <a:lnTo>
                    <a:pt x="211" y="25"/>
                  </a:lnTo>
                  <a:lnTo>
                    <a:pt x="192" y="26"/>
                  </a:lnTo>
                  <a:lnTo>
                    <a:pt x="174" y="26"/>
                  </a:lnTo>
                  <a:lnTo>
                    <a:pt x="155" y="26"/>
                  </a:lnTo>
                  <a:lnTo>
                    <a:pt x="136" y="28"/>
                  </a:lnTo>
                  <a:lnTo>
                    <a:pt x="117" y="28"/>
                  </a:lnTo>
                  <a:lnTo>
                    <a:pt x="112" y="28"/>
                  </a:lnTo>
                  <a:lnTo>
                    <a:pt x="105" y="28"/>
                  </a:lnTo>
                  <a:lnTo>
                    <a:pt x="99" y="28"/>
                  </a:lnTo>
                  <a:lnTo>
                    <a:pt x="92" y="29"/>
                  </a:lnTo>
                  <a:lnTo>
                    <a:pt x="85" y="29"/>
                  </a:lnTo>
                  <a:lnTo>
                    <a:pt x="78" y="30"/>
                  </a:lnTo>
                  <a:lnTo>
                    <a:pt x="71" y="30"/>
                  </a:lnTo>
                  <a:lnTo>
                    <a:pt x="64" y="30"/>
                  </a:lnTo>
                  <a:lnTo>
                    <a:pt x="56" y="31"/>
                  </a:lnTo>
                  <a:lnTo>
                    <a:pt x="48" y="32"/>
                  </a:lnTo>
                  <a:lnTo>
                    <a:pt x="40" y="33"/>
                  </a:lnTo>
                  <a:lnTo>
                    <a:pt x="32" y="35"/>
                  </a:lnTo>
                  <a:lnTo>
                    <a:pt x="24" y="36"/>
                  </a:lnTo>
                  <a:lnTo>
                    <a:pt x="16" y="3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14" y="29"/>
                  </a:lnTo>
                  <a:lnTo>
                    <a:pt x="29" y="22"/>
                  </a:lnTo>
                  <a:lnTo>
                    <a:pt x="45" y="17"/>
                  </a:lnTo>
                  <a:lnTo>
                    <a:pt x="62" y="14"/>
                  </a:lnTo>
                  <a:lnTo>
                    <a:pt x="78" y="11"/>
                  </a:lnTo>
                  <a:lnTo>
                    <a:pt x="97" y="9"/>
                  </a:lnTo>
                  <a:lnTo>
                    <a:pt x="113" y="7"/>
                  </a:lnTo>
                  <a:lnTo>
                    <a:pt x="130" y="5"/>
                  </a:lnTo>
                  <a:lnTo>
                    <a:pt x="144" y="3"/>
                  </a:lnTo>
                  <a:lnTo>
                    <a:pt x="156" y="2"/>
                  </a:lnTo>
                  <a:lnTo>
                    <a:pt x="170" y="1"/>
                  </a:lnTo>
                  <a:lnTo>
                    <a:pt x="184" y="0"/>
                  </a:lnTo>
                  <a:lnTo>
                    <a:pt x="197" y="0"/>
                  </a:lnTo>
                  <a:lnTo>
                    <a:pt x="211" y="0"/>
                  </a:lnTo>
                  <a:lnTo>
                    <a:pt x="224" y="0"/>
                  </a:lnTo>
                  <a:lnTo>
                    <a:pt x="237" y="0"/>
                  </a:lnTo>
                  <a:lnTo>
                    <a:pt x="251" y="0"/>
                  </a:lnTo>
                  <a:lnTo>
                    <a:pt x="265" y="0"/>
                  </a:lnTo>
                  <a:lnTo>
                    <a:pt x="277" y="1"/>
                  </a:lnTo>
                  <a:lnTo>
                    <a:pt x="291" y="1"/>
                  </a:lnTo>
                  <a:lnTo>
                    <a:pt x="304" y="2"/>
                  </a:lnTo>
                  <a:lnTo>
                    <a:pt x="318" y="3"/>
                  </a:lnTo>
                  <a:lnTo>
                    <a:pt x="331" y="3"/>
                  </a:lnTo>
                  <a:lnTo>
                    <a:pt x="344" y="5"/>
                  </a:lnTo>
                  <a:lnTo>
                    <a:pt x="358" y="6"/>
                  </a:lnTo>
                  <a:lnTo>
                    <a:pt x="372" y="6"/>
                  </a:lnTo>
                  <a:lnTo>
                    <a:pt x="386" y="7"/>
                  </a:lnTo>
                  <a:lnTo>
                    <a:pt x="399" y="7"/>
                  </a:lnTo>
                  <a:lnTo>
                    <a:pt x="413" y="8"/>
                  </a:lnTo>
                  <a:lnTo>
                    <a:pt x="427" y="8"/>
                  </a:lnTo>
                  <a:lnTo>
                    <a:pt x="441" y="9"/>
                  </a:lnTo>
                  <a:lnTo>
                    <a:pt x="455" y="9"/>
                  </a:lnTo>
                  <a:lnTo>
                    <a:pt x="469" y="9"/>
                  </a:lnTo>
                  <a:lnTo>
                    <a:pt x="482" y="10"/>
                  </a:lnTo>
                  <a:lnTo>
                    <a:pt x="496" y="10"/>
                  </a:lnTo>
                  <a:lnTo>
                    <a:pt x="510" y="10"/>
                  </a:lnTo>
                  <a:lnTo>
                    <a:pt x="524" y="9"/>
                  </a:lnTo>
                  <a:lnTo>
                    <a:pt x="538" y="9"/>
                  </a:lnTo>
                  <a:lnTo>
                    <a:pt x="551" y="9"/>
                  </a:lnTo>
                  <a:lnTo>
                    <a:pt x="565" y="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6" name="Freeform 148"/>
            <p:cNvSpPr>
              <a:spLocks/>
            </p:cNvSpPr>
            <p:nvPr/>
          </p:nvSpPr>
          <p:spPr bwMode="auto">
            <a:xfrm>
              <a:off x="3040" y="3941"/>
              <a:ext cx="138" cy="6"/>
            </a:xfrm>
            <a:custGeom>
              <a:avLst/>
              <a:gdLst>
                <a:gd name="T0" fmla="*/ 69 w 275"/>
                <a:gd name="T1" fmla="*/ 1 h 13"/>
                <a:gd name="T2" fmla="*/ 68 w 275"/>
                <a:gd name="T3" fmla="*/ 2 h 13"/>
                <a:gd name="T4" fmla="*/ 64 w 275"/>
                <a:gd name="T5" fmla="*/ 2 h 13"/>
                <a:gd name="T6" fmla="*/ 59 w 275"/>
                <a:gd name="T7" fmla="*/ 1 h 13"/>
                <a:gd name="T8" fmla="*/ 55 w 275"/>
                <a:gd name="T9" fmla="*/ 1 h 13"/>
                <a:gd name="T10" fmla="*/ 51 w 275"/>
                <a:gd name="T11" fmla="*/ 1 h 13"/>
                <a:gd name="T12" fmla="*/ 47 w 275"/>
                <a:gd name="T13" fmla="*/ 1 h 13"/>
                <a:gd name="T14" fmla="*/ 42 w 275"/>
                <a:gd name="T15" fmla="*/ 2 h 13"/>
                <a:gd name="T16" fmla="*/ 38 w 275"/>
                <a:gd name="T17" fmla="*/ 2 h 13"/>
                <a:gd name="T18" fmla="*/ 34 w 275"/>
                <a:gd name="T19" fmla="*/ 2 h 13"/>
                <a:gd name="T20" fmla="*/ 30 w 275"/>
                <a:gd name="T21" fmla="*/ 2 h 13"/>
                <a:gd name="T22" fmla="*/ 25 w 275"/>
                <a:gd name="T23" fmla="*/ 2 h 13"/>
                <a:gd name="T24" fmla="*/ 21 w 275"/>
                <a:gd name="T25" fmla="*/ 2 h 13"/>
                <a:gd name="T26" fmla="*/ 17 w 275"/>
                <a:gd name="T27" fmla="*/ 2 h 13"/>
                <a:gd name="T28" fmla="*/ 13 w 275"/>
                <a:gd name="T29" fmla="*/ 2 h 13"/>
                <a:gd name="T30" fmla="*/ 9 w 275"/>
                <a:gd name="T31" fmla="*/ 3 h 13"/>
                <a:gd name="T32" fmla="*/ 4 w 275"/>
                <a:gd name="T33" fmla="*/ 3 h 13"/>
                <a:gd name="T34" fmla="*/ 0 w 275"/>
                <a:gd name="T35" fmla="*/ 3 h 13"/>
                <a:gd name="T36" fmla="*/ 3 w 275"/>
                <a:gd name="T37" fmla="*/ 2 h 13"/>
                <a:gd name="T38" fmla="*/ 5 w 275"/>
                <a:gd name="T39" fmla="*/ 2 h 13"/>
                <a:gd name="T40" fmla="*/ 8 w 275"/>
                <a:gd name="T41" fmla="*/ 1 h 13"/>
                <a:gd name="T42" fmla="*/ 10 w 275"/>
                <a:gd name="T43" fmla="*/ 1 h 13"/>
                <a:gd name="T44" fmla="*/ 12 w 275"/>
                <a:gd name="T45" fmla="*/ 1 h 13"/>
                <a:gd name="T46" fmla="*/ 15 w 275"/>
                <a:gd name="T47" fmla="*/ 1 h 13"/>
                <a:gd name="T48" fmla="*/ 17 w 275"/>
                <a:gd name="T49" fmla="*/ 1 h 13"/>
                <a:gd name="T50" fmla="*/ 20 w 275"/>
                <a:gd name="T51" fmla="*/ 0 h 13"/>
                <a:gd name="T52" fmla="*/ 23 w 275"/>
                <a:gd name="T53" fmla="*/ 0 h 13"/>
                <a:gd name="T54" fmla="*/ 26 w 275"/>
                <a:gd name="T55" fmla="*/ 0 h 13"/>
                <a:gd name="T56" fmla="*/ 29 w 275"/>
                <a:gd name="T57" fmla="*/ 0 h 13"/>
                <a:gd name="T58" fmla="*/ 32 w 275"/>
                <a:gd name="T59" fmla="*/ 0 h 13"/>
                <a:gd name="T60" fmla="*/ 35 w 275"/>
                <a:gd name="T61" fmla="*/ 0 h 13"/>
                <a:gd name="T62" fmla="*/ 38 w 275"/>
                <a:gd name="T63" fmla="*/ 0 h 13"/>
                <a:gd name="T64" fmla="*/ 41 w 275"/>
                <a:gd name="T65" fmla="*/ 0 h 13"/>
                <a:gd name="T66" fmla="*/ 44 w 275"/>
                <a:gd name="T67" fmla="*/ 0 h 13"/>
                <a:gd name="T68" fmla="*/ 48 w 275"/>
                <a:gd name="T69" fmla="*/ 0 h 13"/>
                <a:gd name="T70" fmla="*/ 51 w 275"/>
                <a:gd name="T71" fmla="*/ 0 h 13"/>
                <a:gd name="T72" fmla="*/ 54 w 275"/>
                <a:gd name="T73" fmla="*/ 0 h 13"/>
                <a:gd name="T74" fmla="*/ 57 w 275"/>
                <a:gd name="T75" fmla="*/ 0 h 13"/>
                <a:gd name="T76" fmla="*/ 60 w 275"/>
                <a:gd name="T77" fmla="*/ 0 h 13"/>
                <a:gd name="T78" fmla="*/ 63 w 275"/>
                <a:gd name="T79" fmla="*/ 0 h 13"/>
                <a:gd name="T80" fmla="*/ 66 w 275"/>
                <a:gd name="T81" fmla="*/ 0 h 13"/>
                <a:gd name="T82" fmla="*/ 69 w 275"/>
                <a:gd name="T83" fmla="*/ 1 h 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75" h="13">
                  <a:moveTo>
                    <a:pt x="275" y="5"/>
                  </a:moveTo>
                  <a:lnTo>
                    <a:pt x="270" y="8"/>
                  </a:lnTo>
                  <a:lnTo>
                    <a:pt x="253" y="8"/>
                  </a:lnTo>
                  <a:lnTo>
                    <a:pt x="236" y="7"/>
                  </a:lnTo>
                  <a:lnTo>
                    <a:pt x="220" y="7"/>
                  </a:lnTo>
                  <a:lnTo>
                    <a:pt x="202" y="7"/>
                  </a:lnTo>
                  <a:lnTo>
                    <a:pt x="185" y="7"/>
                  </a:lnTo>
                  <a:lnTo>
                    <a:pt x="168" y="8"/>
                  </a:lnTo>
                  <a:lnTo>
                    <a:pt x="151" y="8"/>
                  </a:lnTo>
                  <a:lnTo>
                    <a:pt x="135" y="8"/>
                  </a:lnTo>
                  <a:lnTo>
                    <a:pt x="117" y="8"/>
                  </a:lnTo>
                  <a:lnTo>
                    <a:pt x="100" y="9"/>
                  </a:lnTo>
                  <a:lnTo>
                    <a:pt x="84" y="9"/>
                  </a:lnTo>
                  <a:lnTo>
                    <a:pt x="67" y="10"/>
                  </a:lnTo>
                  <a:lnTo>
                    <a:pt x="50" y="10"/>
                  </a:lnTo>
                  <a:lnTo>
                    <a:pt x="33" y="12"/>
                  </a:lnTo>
                  <a:lnTo>
                    <a:pt x="16" y="12"/>
                  </a:lnTo>
                  <a:lnTo>
                    <a:pt x="0" y="13"/>
                  </a:lnTo>
                  <a:lnTo>
                    <a:pt x="9" y="10"/>
                  </a:lnTo>
                  <a:lnTo>
                    <a:pt x="18" y="8"/>
                  </a:lnTo>
                  <a:lnTo>
                    <a:pt x="29" y="7"/>
                  </a:lnTo>
                  <a:lnTo>
                    <a:pt x="39" y="7"/>
                  </a:lnTo>
                  <a:lnTo>
                    <a:pt x="48" y="6"/>
                  </a:lnTo>
                  <a:lnTo>
                    <a:pt x="59" y="6"/>
                  </a:lnTo>
                  <a:lnTo>
                    <a:pt x="68" y="5"/>
                  </a:lnTo>
                  <a:lnTo>
                    <a:pt x="77" y="2"/>
                  </a:lnTo>
                  <a:lnTo>
                    <a:pt x="90" y="1"/>
                  </a:lnTo>
                  <a:lnTo>
                    <a:pt x="101" y="1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51" y="0"/>
                  </a:lnTo>
                  <a:lnTo>
                    <a:pt x="163" y="0"/>
                  </a:lnTo>
                  <a:lnTo>
                    <a:pt x="176" y="0"/>
                  </a:lnTo>
                  <a:lnTo>
                    <a:pt x="189" y="1"/>
                  </a:lnTo>
                  <a:lnTo>
                    <a:pt x="201" y="1"/>
                  </a:lnTo>
                  <a:lnTo>
                    <a:pt x="214" y="1"/>
                  </a:lnTo>
                  <a:lnTo>
                    <a:pt x="225" y="2"/>
                  </a:lnTo>
                  <a:lnTo>
                    <a:pt x="238" y="2"/>
                  </a:lnTo>
                  <a:lnTo>
                    <a:pt x="251" y="3"/>
                  </a:lnTo>
                  <a:lnTo>
                    <a:pt x="262" y="3"/>
                  </a:lnTo>
                  <a:lnTo>
                    <a:pt x="27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7" name="Freeform 149"/>
            <p:cNvSpPr>
              <a:spLocks/>
            </p:cNvSpPr>
            <p:nvPr/>
          </p:nvSpPr>
          <p:spPr bwMode="auto">
            <a:xfrm>
              <a:off x="2947" y="3948"/>
              <a:ext cx="25" cy="5"/>
            </a:xfrm>
            <a:custGeom>
              <a:avLst/>
              <a:gdLst>
                <a:gd name="T0" fmla="*/ 12 w 52"/>
                <a:gd name="T1" fmla="*/ 3 h 10"/>
                <a:gd name="T2" fmla="*/ 11 w 52"/>
                <a:gd name="T3" fmla="*/ 3 h 10"/>
                <a:gd name="T4" fmla="*/ 9 w 52"/>
                <a:gd name="T5" fmla="*/ 2 h 10"/>
                <a:gd name="T6" fmla="*/ 8 w 52"/>
                <a:gd name="T7" fmla="*/ 2 h 10"/>
                <a:gd name="T8" fmla="*/ 6 w 52"/>
                <a:gd name="T9" fmla="*/ 2 h 10"/>
                <a:gd name="T10" fmla="*/ 5 w 52"/>
                <a:gd name="T11" fmla="*/ 2 h 10"/>
                <a:gd name="T12" fmla="*/ 3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0 h 10"/>
                <a:gd name="T20" fmla="*/ 2 w 52"/>
                <a:gd name="T21" fmla="*/ 0 h 10"/>
                <a:gd name="T22" fmla="*/ 3 w 52"/>
                <a:gd name="T23" fmla="*/ 0 h 10"/>
                <a:gd name="T24" fmla="*/ 5 w 52"/>
                <a:gd name="T25" fmla="*/ 1 h 10"/>
                <a:gd name="T26" fmla="*/ 6 w 52"/>
                <a:gd name="T27" fmla="*/ 1 h 10"/>
                <a:gd name="T28" fmla="*/ 7 w 52"/>
                <a:gd name="T29" fmla="*/ 1 h 10"/>
                <a:gd name="T30" fmla="*/ 8 w 52"/>
                <a:gd name="T31" fmla="*/ 2 h 10"/>
                <a:gd name="T32" fmla="*/ 9 w 52"/>
                <a:gd name="T33" fmla="*/ 2 h 10"/>
                <a:gd name="T34" fmla="*/ 12 w 52"/>
                <a:gd name="T35" fmla="*/ 3 h 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10">
                  <a:moveTo>
                    <a:pt x="52" y="10"/>
                  </a:moveTo>
                  <a:lnTo>
                    <a:pt x="46" y="9"/>
                  </a:lnTo>
                  <a:lnTo>
                    <a:pt x="40" y="8"/>
                  </a:lnTo>
                  <a:lnTo>
                    <a:pt x="33" y="7"/>
                  </a:lnTo>
                  <a:lnTo>
                    <a:pt x="28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7" y="2"/>
                  </a:lnTo>
                  <a:lnTo>
                    <a:pt x="0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9" y="3"/>
                  </a:lnTo>
                  <a:lnTo>
                    <a:pt x="33" y="6"/>
                  </a:lnTo>
                  <a:lnTo>
                    <a:pt x="38" y="8"/>
                  </a:lnTo>
                  <a:lnTo>
                    <a:pt x="52" y="1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8" name="Freeform 150"/>
            <p:cNvSpPr>
              <a:spLocks/>
            </p:cNvSpPr>
            <p:nvPr/>
          </p:nvSpPr>
          <p:spPr bwMode="auto">
            <a:xfrm>
              <a:off x="2771" y="3952"/>
              <a:ext cx="7" cy="37"/>
            </a:xfrm>
            <a:custGeom>
              <a:avLst/>
              <a:gdLst>
                <a:gd name="T0" fmla="*/ 4 w 14"/>
                <a:gd name="T1" fmla="*/ 0 h 75"/>
                <a:gd name="T2" fmla="*/ 3 w 14"/>
                <a:gd name="T3" fmla="*/ 4 h 75"/>
                <a:gd name="T4" fmla="*/ 3 w 14"/>
                <a:gd name="T5" fmla="*/ 9 h 75"/>
                <a:gd name="T6" fmla="*/ 2 w 14"/>
                <a:gd name="T7" fmla="*/ 14 h 75"/>
                <a:gd name="T8" fmla="*/ 2 w 14"/>
                <a:gd name="T9" fmla="*/ 18 h 75"/>
                <a:gd name="T10" fmla="*/ 0 w 14"/>
                <a:gd name="T11" fmla="*/ 15 h 75"/>
                <a:gd name="T12" fmla="*/ 1 w 14"/>
                <a:gd name="T13" fmla="*/ 11 h 75"/>
                <a:gd name="T14" fmla="*/ 2 w 14"/>
                <a:gd name="T15" fmla="*/ 7 h 75"/>
                <a:gd name="T16" fmla="*/ 2 w 14"/>
                <a:gd name="T17" fmla="*/ 3 h 75"/>
                <a:gd name="T18" fmla="*/ 3 w 14"/>
                <a:gd name="T19" fmla="*/ 2 h 75"/>
                <a:gd name="T20" fmla="*/ 3 w 14"/>
                <a:gd name="T21" fmla="*/ 1 h 75"/>
                <a:gd name="T22" fmla="*/ 3 w 14"/>
                <a:gd name="T23" fmla="*/ 0 h 75"/>
                <a:gd name="T24" fmla="*/ 4 w 14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" h="75">
                  <a:moveTo>
                    <a:pt x="14" y="0"/>
                  </a:moveTo>
                  <a:lnTo>
                    <a:pt x="11" y="18"/>
                  </a:lnTo>
                  <a:lnTo>
                    <a:pt x="9" y="37"/>
                  </a:lnTo>
                  <a:lnTo>
                    <a:pt x="8" y="56"/>
                  </a:lnTo>
                  <a:lnTo>
                    <a:pt x="8" y="75"/>
                  </a:lnTo>
                  <a:lnTo>
                    <a:pt x="0" y="61"/>
                  </a:lnTo>
                  <a:lnTo>
                    <a:pt x="1" y="46"/>
                  </a:lnTo>
                  <a:lnTo>
                    <a:pt x="5" y="29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9" name="Freeform 151"/>
            <p:cNvSpPr>
              <a:spLocks/>
            </p:cNvSpPr>
            <p:nvPr/>
          </p:nvSpPr>
          <p:spPr bwMode="auto">
            <a:xfrm>
              <a:off x="2975" y="3954"/>
              <a:ext cx="8" cy="2"/>
            </a:xfrm>
            <a:custGeom>
              <a:avLst/>
              <a:gdLst>
                <a:gd name="T0" fmla="*/ 4 w 15"/>
                <a:gd name="T1" fmla="*/ 1 h 4"/>
                <a:gd name="T2" fmla="*/ 3 w 15"/>
                <a:gd name="T3" fmla="*/ 1 h 4"/>
                <a:gd name="T4" fmla="*/ 2 w 15"/>
                <a:gd name="T5" fmla="*/ 1 h 4"/>
                <a:gd name="T6" fmla="*/ 1 w 15"/>
                <a:gd name="T7" fmla="*/ 1 h 4"/>
                <a:gd name="T8" fmla="*/ 0 w 15"/>
                <a:gd name="T9" fmla="*/ 0 h 4"/>
                <a:gd name="T10" fmla="*/ 4 w 15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4">
                  <a:moveTo>
                    <a:pt x="15" y="3"/>
                  </a:moveTo>
                  <a:lnTo>
                    <a:pt x="12" y="4"/>
                  </a:lnTo>
                  <a:lnTo>
                    <a:pt x="8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0" name="Freeform 152"/>
            <p:cNvSpPr>
              <a:spLocks/>
            </p:cNvSpPr>
            <p:nvPr/>
          </p:nvSpPr>
          <p:spPr bwMode="auto">
            <a:xfrm>
              <a:off x="2987" y="3957"/>
              <a:ext cx="7" cy="4"/>
            </a:xfrm>
            <a:custGeom>
              <a:avLst/>
              <a:gdLst>
                <a:gd name="T0" fmla="*/ 4 w 13"/>
                <a:gd name="T1" fmla="*/ 2 h 7"/>
                <a:gd name="T2" fmla="*/ 3 w 13"/>
                <a:gd name="T3" fmla="*/ 2 h 7"/>
                <a:gd name="T4" fmla="*/ 2 w 13"/>
                <a:gd name="T5" fmla="*/ 2 h 7"/>
                <a:gd name="T6" fmla="*/ 1 w 13"/>
                <a:gd name="T7" fmla="*/ 1 h 7"/>
                <a:gd name="T8" fmla="*/ 0 w 13"/>
                <a:gd name="T9" fmla="*/ 0 h 7"/>
                <a:gd name="T10" fmla="*/ 1 w 13"/>
                <a:gd name="T11" fmla="*/ 1 h 7"/>
                <a:gd name="T12" fmla="*/ 2 w 13"/>
                <a:gd name="T13" fmla="*/ 1 h 7"/>
                <a:gd name="T14" fmla="*/ 3 w 13"/>
                <a:gd name="T15" fmla="*/ 1 h 7"/>
                <a:gd name="T16" fmla="*/ 4 w 13"/>
                <a:gd name="T17" fmla="*/ 2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7">
                  <a:moveTo>
                    <a:pt x="13" y="6"/>
                  </a:moveTo>
                  <a:lnTo>
                    <a:pt x="11" y="7"/>
                  </a:lnTo>
                  <a:lnTo>
                    <a:pt x="7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3"/>
                  </a:lnTo>
                  <a:lnTo>
                    <a:pt x="11" y="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1" name="Freeform 153"/>
            <p:cNvSpPr>
              <a:spLocks/>
            </p:cNvSpPr>
            <p:nvPr/>
          </p:nvSpPr>
          <p:spPr bwMode="auto">
            <a:xfrm>
              <a:off x="2784" y="3961"/>
              <a:ext cx="5" cy="38"/>
            </a:xfrm>
            <a:custGeom>
              <a:avLst/>
              <a:gdLst>
                <a:gd name="T0" fmla="*/ 2 w 12"/>
                <a:gd name="T1" fmla="*/ 19 h 78"/>
                <a:gd name="T2" fmla="*/ 0 w 12"/>
                <a:gd name="T3" fmla="*/ 17 h 78"/>
                <a:gd name="T4" fmla="*/ 0 w 12"/>
                <a:gd name="T5" fmla="*/ 15 h 78"/>
                <a:gd name="T6" fmla="*/ 0 w 12"/>
                <a:gd name="T7" fmla="*/ 12 h 78"/>
                <a:gd name="T8" fmla="*/ 0 w 12"/>
                <a:gd name="T9" fmla="*/ 9 h 78"/>
                <a:gd name="T10" fmla="*/ 2 w 12"/>
                <a:gd name="T11" fmla="*/ 0 h 78"/>
                <a:gd name="T12" fmla="*/ 2 w 12"/>
                <a:gd name="T13" fmla="*/ 5 h 78"/>
                <a:gd name="T14" fmla="*/ 1 w 12"/>
                <a:gd name="T15" fmla="*/ 9 h 78"/>
                <a:gd name="T16" fmla="*/ 1 w 12"/>
                <a:gd name="T17" fmla="*/ 14 h 78"/>
                <a:gd name="T18" fmla="*/ 2 w 12"/>
                <a:gd name="T19" fmla="*/ 19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" h="78">
                  <a:moveTo>
                    <a:pt x="9" y="78"/>
                  </a:moveTo>
                  <a:lnTo>
                    <a:pt x="1" y="72"/>
                  </a:lnTo>
                  <a:lnTo>
                    <a:pt x="0" y="61"/>
                  </a:lnTo>
                  <a:lnTo>
                    <a:pt x="1" y="50"/>
                  </a:lnTo>
                  <a:lnTo>
                    <a:pt x="1" y="39"/>
                  </a:lnTo>
                  <a:lnTo>
                    <a:pt x="12" y="0"/>
                  </a:lnTo>
                  <a:lnTo>
                    <a:pt x="9" y="20"/>
                  </a:lnTo>
                  <a:lnTo>
                    <a:pt x="8" y="38"/>
                  </a:lnTo>
                  <a:lnTo>
                    <a:pt x="7" y="58"/>
                  </a:lnTo>
                  <a:lnTo>
                    <a:pt x="9" y="7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2" name="Freeform 154"/>
            <p:cNvSpPr>
              <a:spLocks/>
            </p:cNvSpPr>
            <p:nvPr/>
          </p:nvSpPr>
          <p:spPr bwMode="auto">
            <a:xfrm>
              <a:off x="2794" y="3966"/>
              <a:ext cx="6" cy="41"/>
            </a:xfrm>
            <a:custGeom>
              <a:avLst/>
              <a:gdLst>
                <a:gd name="T0" fmla="*/ 3 w 13"/>
                <a:gd name="T1" fmla="*/ 0 h 81"/>
                <a:gd name="T2" fmla="*/ 2 w 13"/>
                <a:gd name="T3" fmla="*/ 5 h 81"/>
                <a:gd name="T4" fmla="*/ 2 w 13"/>
                <a:gd name="T5" fmla="*/ 10 h 81"/>
                <a:gd name="T6" fmla="*/ 2 w 13"/>
                <a:gd name="T7" fmla="*/ 16 h 81"/>
                <a:gd name="T8" fmla="*/ 2 w 13"/>
                <a:gd name="T9" fmla="*/ 21 h 81"/>
                <a:gd name="T10" fmla="*/ 1 w 13"/>
                <a:gd name="T11" fmla="*/ 20 h 81"/>
                <a:gd name="T12" fmla="*/ 0 w 13"/>
                <a:gd name="T13" fmla="*/ 20 h 81"/>
                <a:gd name="T14" fmla="*/ 0 w 13"/>
                <a:gd name="T15" fmla="*/ 19 h 81"/>
                <a:gd name="T16" fmla="*/ 0 w 13"/>
                <a:gd name="T17" fmla="*/ 18 h 81"/>
                <a:gd name="T18" fmla="*/ 0 w 13"/>
                <a:gd name="T19" fmla="*/ 14 h 81"/>
                <a:gd name="T20" fmla="*/ 0 w 13"/>
                <a:gd name="T21" fmla="*/ 9 h 81"/>
                <a:gd name="T22" fmla="*/ 1 w 13"/>
                <a:gd name="T23" fmla="*/ 5 h 81"/>
                <a:gd name="T24" fmla="*/ 2 w 13"/>
                <a:gd name="T25" fmla="*/ 0 h 81"/>
                <a:gd name="T26" fmla="*/ 3 w 13"/>
                <a:gd name="T27" fmla="*/ 0 h 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" h="81">
                  <a:moveTo>
                    <a:pt x="13" y="0"/>
                  </a:moveTo>
                  <a:lnTo>
                    <a:pt x="10" y="19"/>
                  </a:lnTo>
                  <a:lnTo>
                    <a:pt x="9" y="40"/>
                  </a:lnTo>
                  <a:lnTo>
                    <a:pt x="8" y="61"/>
                  </a:lnTo>
                  <a:lnTo>
                    <a:pt x="8" y="81"/>
                  </a:lnTo>
                  <a:lnTo>
                    <a:pt x="4" y="80"/>
                  </a:lnTo>
                  <a:lnTo>
                    <a:pt x="2" y="78"/>
                  </a:lnTo>
                  <a:lnTo>
                    <a:pt x="1" y="75"/>
                  </a:lnTo>
                  <a:lnTo>
                    <a:pt x="0" y="71"/>
                  </a:lnTo>
                  <a:lnTo>
                    <a:pt x="1" y="53"/>
                  </a:lnTo>
                  <a:lnTo>
                    <a:pt x="3" y="34"/>
                  </a:lnTo>
                  <a:lnTo>
                    <a:pt x="6" y="17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" name="Freeform 155"/>
            <p:cNvSpPr>
              <a:spLocks/>
            </p:cNvSpPr>
            <p:nvPr/>
          </p:nvSpPr>
          <p:spPr bwMode="auto">
            <a:xfrm>
              <a:off x="2930" y="3970"/>
              <a:ext cx="321" cy="137"/>
            </a:xfrm>
            <a:custGeom>
              <a:avLst/>
              <a:gdLst>
                <a:gd name="T0" fmla="*/ 154 w 640"/>
                <a:gd name="T1" fmla="*/ 21 h 274"/>
                <a:gd name="T2" fmla="*/ 133 w 640"/>
                <a:gd name="T3" fmla="*/ 26 h 274"/>
                <a:gd name="T4" fmla="*/ 103 w 640"/>
                <a:gd name="T5" fmla="*/ 35 h 274"/>
                <a:gd name="T6" fmla="*/ 80 w 640"/>
                <a:gd name="T7" fmla="*/ 42 h 274"/>
                <a:gd name="T8" fmla="*/ 56 w 640"/>
                <a:gd name="T9" fmla="*/ 49 h 274"/>
                <a:gd name="T10" fmla="*/ 50 w 640"/>
                <a:gd name="T11" fmla="*/ 52 h 274"/>
                <a:gd name="T12" fmla="*/ 83 w 640"/>
                <a:gd name="T13" fmla="*/ 43 h 274"/>
                <a:gd name="T14" fmla="*/ 116 w 640"/>
                <a:gd name="T15" fmla="*/ 34 h 274"/>
                <a:gd name="T16" fmla="*/ 147 w 640"/>
                <a:gd name="T17" fmla="*/ 25 h 274"/>
                <a:gd name="T18" fmla="*/ 161 w 640"/>
                <a:gd name="T19" fmla="*/ 22 h 274"/>
                <a:gd name="T20" fmla="*/ 122 w 640"/>
                <a:gd name="T21" fmla="*/ 34 h 274"/>
                <a:gd name="T22" fmla="*/ 83 w 640"/>
                <a:gd name="T23" fmla="*/ 46 h 274"/>
                <a:gd name="T24" fmla="*/ 50 w 640"/>
                <a:gd name="T25" fmla="*/ 55 h 274"/>
                <a:gd name="T26" fmla="*/ 20 w 640"/>
                <a:gd name="T27" fmla="*/ 64 h 274"/>
                <a:gd name="T28" fmla="*/ 2 w 640"/>
                <a:gd name="T29" fmla="*/ 69 h 274"/>
                <a:gd name="T30" fmla="*/ 4 w 640"/>
                <a:gd name="T31" fmla="*/ 46 h 274"/>
                <a:gd name="T32" fmla="*/ 3 w 640"/>
                <a:gd name="T33" fmla="*/ 67 h 274"/>
                <a:gd name="T34" fmla="*/ 40 w 640"/>
                <a:gd name="T35" fmla="*/ 55 h 274"/>
                <a:gd name="T36" fmla="*/ 44 w 640"/>
                <a:gd name="T37" fmla="*/ 53 h 274"/>
                <a:gd name="T38" fmla="*/ 19 w 640"/>
                <a:gd name="T39" fmla="*/ 60 h 274"/>
                <a:gd name="T40" fmla="*/ 5 w 640"/>
                <a:gd name="T41" fmla="*/ 62 h 274"/>
                <a:gd name="T42" fmla="*/ 60 w 640"/>
                <a:gd name="T43" fmla="*/ 45 h 274"/>
                <a:gd name="T44" fmla="*/ 115 w 640"/>
                <a:gd name="T45" fmla="*/ 29 h 274"/>
                <a:gd name="T46" fmla="*/ 148 w 640"/>
                <a:gd name="T47" fmla="*/ 20 h 274"/>
                <a:gd name="T48" fmla="*/ 157 w 640"/>
                <a:gd name="T49" fmla="*/ 15 h 274"/>
                <a:gd name="T50" fmla="*/ 99 w 640"/>
                <a:gd name="T51" fmla="*/ 32 h 274"/>
                <a:gd name="T52" fmla="*/ 42 w 640"/>
                <a:gd name="T53" fmla="*/ 49 h 274"/>
                <a:gd name="T54" fmla="*/ 5 w 640"/>
                <a:gd name="T55" fmla="*/ 57 h 274"/>
                <a:gd name="T56" fmla="*/ 28 w 640"/>
                <a:gd name="T57" fmla="*/ 50 h 274"/>
                <a:gd name="T58" fmla="*/ 51 w 640"/>
                <a:gd name="T59" fmla="*/ 43 h 274"/>
                <a:gd name="T60" fmla="*/ 85 w 640"/>
                <a:gd name="T61" fmla="*/ 33 h 274"/>
                <a:gd name="T62" fmla="*/ 123 w 640"/>
                <a:gd name="T63" fmla="*/ 23 h 274"/>
                <a:gd name="T64" fmla="*/ 157 w 640"/>
                <a:gd name="T65" fmla="*/ 13 h 274"/>
                <a:gd name="T66" fmla="*/ 145 w 640"/>
                <a:gd name="T67" fmla="*/ 14 h 274"/>
                <a:gd name="T68" fmla="*/ 125 w 640"/>
                <a:gd name="T69" fmla="*/ 20 h 274"/>
                <a:gd name="T70" fmla="*/ 97 w 640"/>
                <a:gd name="T71" fmla="*/ 28 h 274"/>
                <a:gd name="T72" fmla="*/ 51 w 640"/>
                <a:gd name="T73" fmla="*/ 41 h 274"/>
                <a:gd name="T74" fmla="*/ 6 w 640"/>
                <a:gd name="T75" fmla="*/ 54 h 274"/>
                <a:gd name="T76" fmla="*/ 40 w 640"/>
                <a:gd name="T77" fmla="*/ 41 h 274"/>
                <a:gd name="T78" fmla="*/ 79 w 640"/>
                <a:gd name="T79" fmla="*/ 31 h 274"/>
                <a:gd name="T80" fmla="*/ 111 w 640"/>
                <a:gd name="T81" fmla="*/ 21 h 274"/>
                <a:gd name="T82" fmla="*/ 139 w 640"/>
                <a:gd name="T83" fmla="*/ 14 h 274"/>
                <a:gd name="T84" fmla="*/ 152 w 640"/>
                <a:gd name="T85" fmla="*/ 9 h 274"/>
                <a:gd name="T86" fmla="*/ 117 w 640"/>
                <a:gd name="T87" fmla="*/ 18 h 274"/>
                <a:gd name="T88" fmla="*/ 81 w 640"/>
                <a:gd name="T89" fmla="*/ 27 h 274"/>
                <a:gd name="T90" fmla="*/ 50 w 640"/>
                <a:gd name="T91" fmla="*/ 36 h 274"/>
                <a:gd name="T92" fmla="*/ 20 w 640"/>
                <a:gd name="T93" fmla="*/ 44 h 274"/>
                <a:gd name="T94" fmla="*/ 7 w 640"/>
                <a:gd name="T95" fmla="*/ 46 h 274"/>
                <a:gd name="T96" fmla="*/ 22 w 640"/>
                <a:gd name="T97" fmla="*/ 41 h 274"/>
                <a:gd name="T98" fmla="*/ 69 w 640"/>
                <a:gd name="T99" fmla="*/ 29 h 274"/>
                <a:gd name="T100" fmla="*/ 122 w 640"/>
                <a:gd name="T101" fmla="*/ 14 h 274"/>
                <a:gd name="T102" fmla="*/ 152 w 640"/>
                <a:gd name="T103" fmla="*/ 7 h 274"/>
                <a:gd name="T104" fmla="*/ 157 w 640"/>
                <a:gd name="T105" fmla="*/ 3 h 274"/>
                <a:gd name="T106" fmla="*/ 146 w 640"/>
                <a:gd name="T107" fmla="*/ 6 h 274"/>
                <a:gd name="T108" fmla="*/ 114 w 640"/>
                <a:gd name="T109" fmla="*/ 14 h 274"/>
                <a:gd name="T110" fmla="*/ 75 w 640"/>
                <a:gd name="T111" fmla="*/ 25 h 274"/>
                <a:gd name="T112" fmla="*/ 35 w 640"/>
                <a:gd name="T113" fmla="*/ 36 h 274"/>
                <a:gd name="T114" fmla="*/ 7 w 640"/>
                <a:gd name="T115" fmla="*/ 42 h 274"/>
                <a:gd name="T116" fmla="*/ 40 w 640"/>
                <a:gd name="T117" fmla="*/ 32 h 274"/>
                <a:gd name="T118" fmla="*/ 84 w 640"/>
                <a:gd name="T119" fmla="*/ 19 h 274"/>
                <a:gd name="T120" fmla="*/ 153 w 640"/>
                <a:gd name="T121" fmla="*/ 2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0" h="274">
                  <a:moveTo>
                    <a:pt x="639" y="0"/>
                  </a:moveTo>
                  <a:lnTo>
                    <a:pt x="640" y="18"/>
                  </a:lnTo>
                  <a:lnTo>
                    <a:pt x="638" y="38"/>
                  </a:lnTo>
                  <a:lnTo>
                    <a:pt x="636" y="56"/>
                  </a:lnTo>
                  <a:lnTo>
                    <a:pt x="637" y="76"/>
                  </a:lnTo>
                  <a:lnTo>
                    <a:pt x="625" y="78"/>
                  </a:lnTo>
                  <a:lnTo>
                    <a:pt x="614" y="82"/>
                  </a:lnTo>
                  <a:lnTo>
                    <a:pt x="602" y="84"/>
                  </a:lnTo>
                  <a:lnTo>
                    <a:pt x="591" y="86"/>
                  </a:lnTo>
                  <a:lnTo>
                    <a:pt x="579" y="90"/>
                  </a:lnTo>
                  <a:lnTo>
                    <a:pt x="568" y="92"/>
                  </a:lnTo>
                  <a:lnTo>
                    <a:pt x="556" y="95"/>
                  </a:lnTo>
                  <a:lnTo>
                    <a:pt x="546" y="99"/>
                  </a:lnTo>
                  <a:lnTo>
                    <a:pt x="528" y="102"/>
                  </a:lnTo>
                  <a:lnTo>
                    <a:pt x="511" y="106"/>
                  </a:lnTo>
                  <a:lnTo>
                    <a:pt x="494" y="111"/>
                  </a:lnTo>
                  <a:lnTo>
                    <a:pt x="477" y="116"/>
                  </a:lnTo>
                  <a:lnTo>
                    <a:pt x="459" y="122"/>
                  </a:lnTo>
                  <a:lnTo>
                    <a:pt x="443" y="128"/>
                  </a:lnTo>
                  <a:lnTo>
                    <a:pt x="426" y="133"/>
                  </a:lnTo>
                  <a:lnTo>
                    <a:pt x="409" y="138"/>
                  </a:lnTo>
                  <a:lnTo>
                    <a:pt x="396" y="143"/>
                  </a:lnTo>
                  <a:lnTo>
                    <a:pt x="382" y="146"/>
                  </a:lnTo>
                  <a:lnTo>
                    <a:pt x="369" y="151"/>
                  </a:lnTo>
                  <a:lnTo>
                    <a:pt x="356" y="154"/>
                  </a:lnTo>
                  <a:lnTo>
                    <a:pt x="343" y="158"/>
                  </a:lnTo>
                  <a:lnTo>
                    <a:pt x="329" y="162"/>
                  </a:lnTo>
                  <a:lnTo>
                    <a:pt x="317" y="166"/>
                  </a:lnTo>
                  <a:lnTo>
                    <a:pt x="303" y="169"/>
                  </a:lnTo>
                  <a:lnTo>
                    <a:pt x="289" y="174"/>
                  </a:lnTo>
                  <a:lnTo>
                    <a:pt x="276" y="177"/>
                  </a:lnTo>
                  <a:lnTo>
                    <a:pt x="262" y="181"/>
                  </a:lnTo>
                  <a:lnTo>
                    <a:pt x="250" y="185"/>
                  </a:lnTo>
                  <a:lnTo>
                    <a:pt x="236" y="189"/>
                  </a:lnTo>
                  <a:lnTo>
                    <a:pt x="223" y="193"/>
                  </a:lnTo>
                  <a:lnTo>
                    <a:pt x="209" y="198"/>
                  </a:lnTo>
                  <a:lnTo>
                    <a:pt x="197" y="202"/>
                  </a:lnTo>
                  <a:lnTo>
                    <a:pt x="194" y="204"/>
                  </a:lnTo>
                  <a:lnTo>
                    <a:pt x="193" y="205"/>
                  </a:lnTo>
                  <a:lnTo>
                    <a:pt x="191" y="206"/>
                  </a:lnTo>
                  <a:lnTo>
                    <a:pt x="189" y="208"/>
                  </a:lnTo>
                  <a:lnTo>
                    <a:pt x="197" y="208"/>
                  </a:lnTo>
                  <a:lnTo>
                    <a:pt x="216" y="202"/>
                  </a:lnTo>
                  <a:lnTo>
                    <a:pt x="235" y="197"/>
                  </a:lnTo>
                  <a:lnTo>
                    <a:pt x="254" y="192"/>
                  </a:lnTo>
                  <a:lnTo>
                    <a:pt x="273" y="186"/>
                  </a:lnTo>
                  <a:lnTo>
                    <a:pt x="292" y="182"/>
                  </a:lnTo>
                  <a:lnTo>
                    <a:pt x="311" y="176"/>
                  </a:lnTo>
                  <a:lnTo>
                    <a:pt x="330" y="171"/>
                  </a:lnTo>
                  <a:lnTo>
                    <a:pt x="349" y="166"/>
                  </a:lnTo>
                  <a:lnTo>
                    <a:pt x="368" y="161"/>
                  </a:lnTo>
                  <a:lnTo>
                    <a:pt x="387" y="155"/>
                  </a:lnTo>
                  <a:lnTo>
                    <a:pt x="405" y="151"/>
                  </a:lnTo>
                  <a:lnTo>
                    <a:pt x="425" y="145"/>
                  </a:lnTo>
                  <a:lnTo>
                    <a:pt x="443" y="139"/>
                  </a:lnTo>
                  <a:lnTo>
                    <a:pt x="462" y="133"/>
                  </a:lnTo>
                  <a:lnTo>
                    <a:pt x="480" y="128"/>
                  </a:lnTo>
                  <a:lnTo>
                    <a:pt x="498" y="121"/>
                  </a:lnTo>
                  <a:lnTo>
                    <a:pt x="517" y="117"/>
                  </a:lnTo>
                  <a:lnTo>
                    <a:pt x="534" y="113"/>
                  </a:lnTo>
                  <a:lnTo>
                    <a:pt x="551" y="107"/>
                  </a:lnTo>
                  <a:lnTo>
                    <a:pt x="569" y="102"/>
                  </a:lnTo>
                  <a:lnTo>
                    <a:pt x="585" y="97"/>
                  </a:lnTo>
                  <a:lnTo>
                    <a:pt x="602" y="92"/>
                  </a:lnTo>
                  <a:lnTo>
                    <a:pt x="619" y="87"/>
                  </a:lnTo>
                  <a:lnTo>
                    <a:pt x="638" y="84"/>
                  </a:lnTo>
                  <a:lnTo>
                    <a:pt x="639" y="85"/>
                  </a:lnTo>
                  <a:lnTo>
                    <a:pt x="639" y="86"/>
                  </a:lnTo>
                  <a:lnTo>
                    <a:pt x="639" y="87"/>
                  </a:lnTo>
                  <a:lnTo>
                    <a:pt x="639" y="88"/>
                  </a:lnTo>
                  <a:lnTo>
                    <a:pt x="617" y="94"/>
                  </a:lnTo>
                  <a:lnTo>
                    <a:pt x="595" y="101"/>
                  </a:lnTo>
                  <a:lnTo>
                    <a:pt x="572" y="108"/>
                  </a:lnTo>
                  <a:lnTo>
                    <a:pt x="550" y="114"/>
                  </a:lnTo>
                  <a:lnTo>
                    <a:pt x="528" y="121"/>
                  </a:lnTo>
                  <a:lnTo>
                    <a:pt x="507" y="128"/>
                  </a:lnTo>
                  <a:lnTo>
                    <a:pt x="485" y="135"/>
                  </a:lnTo>
                  <a:lnTo>
                    <a:pt x="463" y="141"/>
                  </a:lnTo>
                  <a:lnTo>
                    <a:pt x="441" y="148"/>
                  </a:lnTo>
                  <a:lnTo>
                    <a:pt x="418" y="155"/>
                  </a:lnTo>
                  <a:lnTo>
                    <a:pt x="396" y="162"/>
                  </a:lnTo>
                  <a:lnTo>
                    <a:pt x="374" y="169"/>
                  </a:lnTo>
                  <a:lnTo>
                    <a:pt x="352" y="175"/>
                  </a:lnTo>
                  <a:lnTo>
                    <a:pt x="329" y="182"/>
                  </a:lnTo>
                  <a:lnTo>
                    <a:pt x="307" y="187"/>
                  </a:lnTo>
                  <a:lnTo>
                    <a:pt x="284" y="193"/>
                  </a:lnTo>
                  <a:lnTo>
                    <a:pt x="267" y="198"/>
                  </a:lnTo>
                  <a:lnTo>
                    <a:pt x="250" y="201"/>
                  </a:lnTo>
                  <a:lnTo>
                    <a:pt x="232" y="207"/>
                  </a:lnTo>
                  <a:lnTo>
                    <a:pt x="215" y="212"/>
                  </a:lnTo>
                  <a:lnTo>
                    <a:pt x="198" y="217"/>
                  </a:lnTo>
                  <a:lnTo>
                    <a:pt x="181" y="222"/>
                  </a:lnTo>
                  <a:lnTo>
                    <a:pt x="164" y="228"/>
                  </a:lnTo>
                  <a:lnTo>
                    <a:pt x="147" y="234"/>
                  </a:lnTo>
                  <a:lnTo>
                    <a:pt x="130" y="239"/>
                  </a:lnTo>
                  <a:lnTo>
                    <a:pt x="113" y="244"/>
                  </a:lnTo>
                  <a:lnTo>
                    <a:pt x="97" y="250"/>
                  </a:lnTo>
                  <a:lnTo>
                    <a:pt x="79" y="254"/>
                  </a:lnTo>
                  <a:lnTo>
                    <a:pt x="62" y="259"/>
                  </a:lnTo>
                  <a:lnTo>
                    <a:pt x="45" y="263"/>
                  </a:lnTo>
                  <a:lnTo>
                    <a:pt x="26" y="268"/>
                  </a:lnTo>
                  <a:lnTo>
                    <a:pt x="9" y="272"/>
                  </a:lnTo>
                  <a:lnTo>
                    <a:pt x="8" y="273"/>
                  </a:lnTo>
                  <a:lnTo>
                    <a:pt x="7" y="274"/>
                  </a:lnTo>
                  <a:lnTo>
                    <a:pt x="6" y="274"/>
                  </a:lnTo>
                  <a:lnTo>
                    <a:pt x="4" y="274"/>
                  </a:lnTo>
                  <a:lnTo>
                    <a:pt x="0" y="246"/>
                  </a:lnTo>
                  <a:lnTo>
                    <a:pt x="3" y="220"/>
                  </a:lnTo>
                  <a:lnTo>
                    <a:pt x="10" y="194"/>
                  </a:lnTo>
                  <a:lnTo>
                    <a:pt x="18" y="169"/>
                  </a:lnTo>
                  <a:lnTo>
                    <a:pt x="21" y="167"/>
                  </a:lnTo>
                  <a:lnTo>
                    <a:pt x="16" y="183"/>
                  </a:lnTo>
                  <a:lnTo>
                    <a:pt x="12" y="200"/>
                  </a:lnTo>
                  <a:lnTo>
                    <a:pt x="9" y="217"/>
                  </a:lnTo>
                  <a:lnTo>
                    <a:pt x="6" y="236"/>
                  </a:lnTo>
                  <a:lnTo>
                    <a:pt x="4" y="244"/>
                  </a:lnTo>
                  <a:lnTo>
                    <a:pt x="4" y="252"/>
                  </a:lnTo>
                  <a:lnTo>
                    <a:pt x="6" y="260"/>
                  </a:lnTo>
                  <a:lnTo>
                    <a:pt x="9" y="267"/>
                  </a:lnTo>
                  <a:lnTo>
                    <a:pt x="31" y="260"/>
                  </a:lnTo>
                  <a:lnTo>
                    <a:pt x="53" y="254"/>
                  </a:lnTo>
                  <a:lnTo>
                    <a:pt x="74" y="246"/>
                  </a:lnTo>
                  <a:lnTo>
                    <a:pt x="95" y="239"/>
                  </a:lnTo>
                  <a:lnTo>
                    <a:pt x="117" y="232"/>
                  </a:lnTo>
                  <a:lnTo>
                    <a:pt x="138" y="225"/>
                  </a:lnTo>
                  <a:lnTo>
                    <a:pt x="160" y="220"/>
                  </a:lnTo>
                  <a:lnTo>
                    <a:pt x="182" y="214"/>
                  </a:lnTo>
                  <a:lnTo>
                    <a:pt x="183" y="212"/>
                  </a:lnTo>
                  <a:lnTo>
                    <a:pt x="184" y="211"/>
                  </a:lnTo>
                  <a:lnTo>
                    <a:pt x="186" y="211"/>
                  </a:lnTo>
                  <a:lnTo>
                    <a:pt x="186" y="208"/>
                  </a:lnTo>
                  <a:lnTo>
                    <a:pt x="181" y="207"/>
                  </a:lnTo>
                  <a:lnTo>
                    <a:pt x="175" y="209"/>
                  </a:lnTo>
                  <a:lnTo>
                    <a:pt x="169" y="213"/>
                  </a:lnTo>
                  <a:lnTo>
                    <a:pt x="162" y="213"/>
                  </a:lnTo>
                  <a:lnTo>
                    <a:pt x="144" y="216"/>
                  </a:lnTo>
                  <a:lnTo>
                    <a:pt x="126" y="221"/>
                  </a:lnTo>
                  <a:lnTo>
                    <a:pt x="108" y="227"/>
                  </a:lnTo>
                  <a:lnTo>
                    <a:pt x="91" y="232"/>
                  </a:lnTo>
                  <a:lnTo>
                    <a:pt x="74" y="238"/>
                  </a:lnTo>
                  <a:lnTo>
                    <a:pt x="55" y="244"/>
                  </a:lnTo>
                  <a:lnTo>
                    <a:pt x="38" y="249"/>
                  </a:lnTo>
                  <a:lnTo>
                    <a:pt x="19" y="253"/>
                  </a:lnTo>
                  <a:lnTo>
                    <a:pt x="17" y="252"/>
                  </a:lnTo>
                  <a:lnTo>
                    <a:pt x="17" y="250"/>
                  </a:lnTo>
                  <a:lnTo>
                    <a:pt x="17" y="249"/>
                  </a:lnTo>
                  <a:lnTo>
                    <a:pt x="18" y="246"/>
                  </a:lnTo>
                  <a:lnTo>
                    <a:pt x="49" y="236"/>
                  </a:lnTo>
                  <a:lnTo>
                    <a:pt x="80" y="227"/>
                  </a:lnTo>
                  <a:lnTo>
                    <a:pt x="112" y="216"/>
                  </a:lnTo>
                  <a:lnTo>
                    <a:pt x="143" y="207"/>
                  </a:lnTo>
                  <a:lnTo>
                    <a:pt x="175" y="198"/>
                  </a:lnTo>
                  <a:lnTo>
                    <a:pt x="206" y="189"/>
                  </a:lnTo>
                  <a:lnTo>
                    <a:pt x="237" y="179"/>
                  </a:lnTo>
                  <a:lnTo>
                    <a:pt x="269" y="171"/>
                  </a:lnTo>
                  <a:lnTo>
                    <a:pt x="300" y="162"/>
                  </a:lnTo>
                  <a:lnTo>
                    <a:pt x="333" y="153"/>
                  </a:lnTo>
                  <a:lnTo>
                    <a:pt x="364" y="144"/>
                  </a:lnTo>
                  <a:lnTo>
                    <a:pt x="396" y="135"/>
                  </a:lnTo>
                  <a:lnTo>
                    <a:pt x="427" y="125"/>
                  </a:lnTo>
                  <a:lnTo>
                    <a:pt x="458" y="116"/>
                  </a:lnTo>
                  <a:lnTo>
                    <a:pt x="490" y="107"/>
                  </a:lnTo>
                  <a:lnTo>
                    <a:pt x="521" y="97"/>
                  </a:lnTo>
                  <a:lnTo>
                    <a:pt x="535" y="93"/>
                  </a:lnTo>
                  <a:lnTo>
                    <a:pt x="549" y="90"/>
                  </a:lnTo>
                  <a:lnTo>
                    <a:pt x="562" y="87"/>
                  </a:lnTo>
                  <a:lnTo>
                    <a:pt x="576" y="84"/>
                  </a:lnTo>
                  <a:lnTo>
                    <a:pt x="589" y="80"/>
                  </a:lnTo>
                  <a:lnTo>
                    <a:pt x="602" y="76"/>
                  </a:lnTo>
                  <a:lnTo>
                    <a:pt x="615" y="71"/>
                  </a:lnTo>
                  <a:lnTo>
                    <a:pt x="627" y="64"/>
                  </a:lnTo>
                  <a:lnTo>
                    <a:pt x="627" y="63"/>
                  </a:lnTo>
                  <a:lnTo>
                    <a:pt x="627" y="62"/>
                  </a:lnTo>
                  <a:lnTo>
                    <a:pt x="625" y="61"/>
                  </a:lnTo>
                  <a:lnTo>
                    <a:pt x="624" y="60"/>
                  </a:lnTo>
                  <a:lnTo>
                    <a:pt x="592" y="69"/>
                  </a:lnTo>
                  <a:lnTo>
                    <a:pt x="558" y="77"/>
                  </a:lnTo>
                  <a:lnTo>
                    <a:pt x="526" y="86"/>
                  </a:lnTo>
                  <a:lnTo>
                    <a:pt x="493" y="97"/>
                  </a:lnTo>
                  <a:lnTo>
                    <a:pt x="460" y="106"/>
                  </a:lnTo>
                  <a:lnTo>
                    <a:pt x="427" y="115"/>
                  </a:lnTo>
                  <a:lnTo>
                    <a:pt x="395" y="125"/>
                  </a:lnTo>
                  <a:lnTo>
                    <a:pt x="363" y="135"/>
                  </a:lnTo>
                  <a:lnTo>
                    <a:pt x="329" y="145"/>
                  </a:lnTo>
                  <a:lnTo>
                    <a:pt x="297" y="155"/>
                  </a:lnTo>
                  <a:lnTo>
                    <a:pt x="265" y="164"/>
                  </a:lnTo>
                  <a:lnTo>
                    <a:pt x="231" y="175"/>
                  </a:lnTo>
                  <a:lnTo>
                    <a:pt x="199" y="184"/>
                  </a:lnTo>
                  <a:lnTo>
                    <a:pt x="167" y="194"/>
                  </a:lnTo>
                  <a:lnTo>
                    <a:pt x="133" y="204"/>
                  </a:lnTo>
                  <a:lnTo>
                    <a:pt x="101" y="213"/>
                  </a:lnTo>
                  <a:lnTo>
                    <a:pt x="21" y="231"/>
                  </a:lnTo>
                  <a:lnTo>
                    <a:pt x="21" y="230"/>
                  </a:lnTo>
                  <a:lnTo>
                    <a:pt x="21" y="229"/>
                  </a:lnTo>
                  <a:lnTo>
                    <a:pt x="19" y="227"/>
                  </a:lnTo>
                  <a:lnTo>
                    <a:pt x="19" y="225"/>
                  </a:lnTo>
                  <a:lnTo>
                    <a:pt x="32" y="221"/>
                  </a:lnTo>
                  <a:lnTo>
                    <a:pt x="46" y="217"/>
                  </a:lnTo>
                  <a:lnTo>
                    <a:pt x="59" y="213"/>
                  </a:lnTo>
                  <a:lnTo>
                    <a:pt x="71" y="209"/>
                  </a:lnTo>
                  <a:lnTo>
                    <a:pt x="85" y="205"/>
                  </a:lnTo>
                  <a:lnTo>
                    <a:pt x="98" y="201"/>
                  </a:lnTo>
                  <a:lnTo>
                    <a:pt x="112" y="198"/>
                  </a:lnTo>
                  <a:lnTo>
                    <a:pt x="124" y="194"/>
                  </a:lnTo>
                  <a:lnTo>
                    <a:pt x="137" y="190"/>
                  </a:lnTo>
                  <a:lnTo>
                    <a:pt x="151" y="186"/>
                  </a:lnTo>
                  <a:lnTo>
                    <a:pt x="163" y="183"/>
                  </a:lnTo>
                  <a:lnTo>
                    <a:pt x="177" y="179"/>
                  </a:lnTo>
                  <a:lnTo>
                    <a:pt x="190" y="175"/>
                  </a:lnTo>
                  <a:lnTo>
                    <a:pt x="202" y="171"/>
                  </a:lnTo>
                  <a:lnTo>
                    <a:pt x="216" y="168"/>
                  </a:lnTo>
                  <a:lnTo>
                    <a:pt x="229" y="163"/>
                  </a:lnTo>
                  <a:lnTo>
                    <a:pt x="250" y="156"/>
                  </a:lnTo>
                  <a:lnTo>
                    <a:pt x="272" y="149"/>
                  </a:lnTo>
                  <a:lnTo>
                    <a:pt x="293" y="144"/>
                  </a:lnTo>
                  <a:lnTo>
                    <a:pt x="315" y="138"/>
                  </a:lnTo>
                  <a:lnTo>
                    <a:pt x="336" y="131"/>
                  </a:lnTo>
                  <a:lnTo>
                    <a:pt x="358" y="126"/>
                  </a:lnTo>
                  <a:lnTo>
                    <a:pt x="380" y="121"/>
                  </a:lnTo>
                  <a:lnTo>
                    <a:pt x="402" y="115"/>
                  </a:lnTo>
                  <a:lnTo>
                    <a:pt x="424" y="109"/>
                  </a:lnTo>
                  <a:lnTo>
                    <a:pt x="445" y="103"/>
                  </a:lnTo>
                  <a:lnTo>
                    <a:pt x="467" y="98"/>
                  </a:lnTo>
                  <a:lnTo>
                    <a:pt x="489" y="92"/>
                  </a:lnTo>
                  <a:lnTo>
                    <a:pt x="511" y="85"/>
                  </a:lnTo>
                  <a:lnTo>
                    <a:pt x="532" y="78"/>
                  </a:lnTo>
                  <a:lnTo>
                    <a:pt x="554" y="71"/>
                  </a:lnTo>
                  <a:lnTo>
                    <a:pt x="574" y="64"/>
                  </a:lnTo>
                  <a:lnTo>
                    <a:pt x="622" y="53"/>
                  </a:lnTo>
                  <a:lnTo>
                    <a:pt x="624" y="52"/>
                  </a:lnTo>
                  <a:lnTo>
                    <a:pt x="625" y="49"/>
                  </a:lnTo>
                  <a:lnTo>
                    <a:pt x="626" y="48"/>
                  </a:lnTo>
                  <a:lnTo>
                    <a:pt x="626" y="46"/>
                  </a:lnTo>
                  <a:lnTo>
                    <a:pt x="624" y="45"/>
                  </a:lnTo>
                  <a:lnTo>
                    <a:pt x="612" y="47"/>
                  </a:lnTo>
                  <a:lnTo>
                    <a:pt x="601" y="50"/>
                  </a:lnTo>
                  <a:lnTo>
                    <a:pt x="588" y="53"/>
                  </a:lnTo>
                  <a:lnTo>
                    <a:pt x="577" y="56"/>
                  </a:lnTo>
                  <a:lnTo>
                    <a:pt x="565" y="60"/>
                  </a:lnTo>
                  <a:lnTo>
                    <a:pt x="554" y="62"/>
                  </a:lnTo>
                  <a:lnTo>
                    <a:pt x="542" y="65"/>
                  </a:lnTo>
                  <a:lnTo>
                    <a:pt x="531" y="69"/>
                  </a:lnTo>
                  <a:lnTo>
                    <a:pt x="519" y="72"/>
                  </a:lnTo>
                  <a:lnTo>
                    <a:pt x="508" y="76"/>
                  </a:lnTo>
                  <a:lnTo>
                    <a:pt x="496" y="79"/>
                  </a:lnTo>
                  <a:lnTo>
                    <a:pt x="485" y="82"/>
                  </a:lnTo>
                  <a:lnTo>
                    <a:pt x="473" y="85"/>
                  </a:lnTo>
                  <a:lnTo>
                    <a:pt x="462" y="88"/>
                  </a:lnTo>
                  <a:lnTo>
                    <a:pt x="450" y="92"/>
                  </a:lnTo>
                  <a:lnTo>
                    <a:pt x="439" y="95"/>
                  </a:lnTo>
                  <a:lnTo>
                    <a:pt x="412" y="102"/>
                  </a:lnTo>
                  <a:lnTo>
                    <a:pt x="387" y="110"/>
                  </a:lnTo>
                  <a:lnTo>
                    <a:pt x="360" y="117"/>
                  </a:lnTo>
                  <a:lnTo>
                    <a:pt x="334" y="124"/>
                  </a:lnTo>
                  <a:lnTo>
                    <a:pt x="308" y="132"/>
                  </a:lnTo>
                  <a:lnTo>
                    <a:pt x="282" y="139"/>
                  </a:lnTo>
                  <a:lnTo>
                    <a:pt x="255" y="146"/>
                  </a:lnTo>
                  <a:lnTo>
                    <a:pt x="230" y="154"/>
                  </a:lnTo>
                  <a:lnTo>
                    <a:pt x="204" y="161"/>
                  </a:lnTo>
                  <a:lnTo>
                    <a:pt x="178" y="168"/>
                  </a:lnTo>
                  <a:lnTo>
                    <a:pt x="152" y="176"/>
                  </a:lnTo>
                  <a:lnTo>
                    <a:pt x="126" y="183"/>
                  </a:lnTo>
                  <a:lnTo>
                    <a:pt x="100" y="191"/>
                  </a:lnTo>
                  <a:lnTo>
                    <a:pt x="75" y="198"/>
                  </a:lnTo>
                  <a:lnTo>
                    <a:pt x="48" y="205"/>
                  </a:lnTo>
                  <a:lnTo>
                    <a:pt x="23" y="213"/>
                  </a:lnTo>
                  <a:lnTo>
                    <a:pt x="24" y="202"/>
                  </a:lnTo>
                  <a:lnTo>
                    <a:pt x="46" y="196"/>
                  </a:lnTo>
                  <a:lnTo>
                    <a:pt x="68" y="190"/>
                  </a:lnTo>
                  <a:lnTo>
                    <a:pt x="91" y="183"/>
                  </a:lnTo>
                  <a:lnTo>
                    <a:pt x="113" y="177"/>
                  </a:lnTo>
                  <a:lnTo>
                    <a:pt x="135" y="170"/>
                  </a:lnTo>
                  <a:lnTo>
                    <a:pt x="158" y="164"/>
                  </a:lnTo>
                  <a:lnTo>
                    <a:pt x="179" y="159"/>
                  </a:lnTo>
                  <a:lnTo>
                    <a:pt x="202" y="152"/>
                  </a:lnTo>
                  <a:lnTo>
                    <a:pt x="224" y="146"/>
                  </a:lnTo>
                  <a:lnTo>
                    <a:pt x="246" y="139"/>
                  </a:lnTo>
                  <a:lnTo>
                    <a:pt x="269" y="133"/>
                  </a:lnTo>
                  <a:lnTo>
                    <a:pt x="291" y="126"/>
                  </a:lnTo>
                  <a:lnTo>
                    <a:pt x="313" y="121"/>
                  </a:lnTo>
                  <a:lnTo>
                    <a:pt x="336" y="114"/>
                  </a:lnTo>
                  <a:lnTo>
                    <a:pt x="358" y="107"/>
                  </a:lnTo>
                  <a:lnTo>
                    <a:pt x="380" y="100"/>
                  </a:lnTo>
                  <a:lnTo>
                    <a:pt x="396" y="95"/>
                  </a:lnTo>
                  <a:lnTo>
                    <a:pt x="411" y="91"/>
                  </a:lnTo>
                  <a:lnTo>
                    <a:pt x="427" y="87"/>
                  </a:lnTo>
                  <a:lnTo>
                    <a:pt x="443" y="83"/>
                  </a:lnTo>
                  <a:lnTo>
                    <a:pt x="458" y="79"/>
                  </a:lnTo>
                  <a:lnTo>
                    <a:pt x="474" y="75"/>
                  </a:lnTo>
                  <a:lnTo>
                    <a:pt x="490" y="71"/>
                  </a:lnTo>
                  <a:lnTo>
                    <a:pt x="507" y="68"/>
                  </a:lnTo>
                  <a:lnTo>
                    <a:pt x="523" y="63"/>
                  </a:lnTo>
                  <a:lnTo>
                    <a:pt x="538" y="60"/>
                  </a:lnTo>
                  <a:lnTo>
                    <a:pt x="554" y="55"/>
                  </a:lnTo>
                  <a:lnTo>
                    <a:pt x="570" y="52"/>
                  </a:lnTo>
                  <a:lnTo>
                    <a:pt x="586" y="47"/>
                  </a:lnTo>
                  <a:lnTo>
                    <a:pt x="601" y="42"/>
                  </a:lnTo>
                  <a:lnTo>
                    <a:pt x="617" y="38"/>
                  </a:lnTo>
                  <a:lnTo>
                    <a:pt x="632" y="32"/>
                  </a:lnTo>
                  <a:lnTo>
                    <a:pt x="627" y="29"/>
                  </a:lnTo>
                  <a:lnTo>
                    <a:pt x="607" y="33"/>
                  </a:lnTo>
                  <a:lnTo>
                    <a:pt x="586" y="38"/>
                  </a:lnTo>
                  <a:lnTo>
                    <a:pt x="565" y="42"/>
                  </a:lnTo>
                  <a:lnTo>
                    <a:pt x="546" y="48"/>
                  </a:lnTo>
                  <a:lnTo>
                    <a:pt x="525" y="53"/>
                  </a:lnTo>
                  <a:lnTo>
                    <a:pt x="504" y="59"/>
                  </a:lnTo>
                  <a:lnTo>
                    <a:pt x="483" y="64"/>
                  </a:lnTo>
                  <a:lnTo>
                    <a:pt x="464" y="69"/>
                  </a:lnTo>
                  <a:lnTo>
                    <a:pt x="443" y="75"/>
                  </a:lnTo>
                  <a:lnTo>
                    <a:pt x="424" y="80"/>
                  </a:lnTo>
                  <a:lnTo>
                    <a:pt x="403" y="86"/>
                  </a:lnTo>
                  <a:lnTo>
                    <a:pt x="382" y="92"/>
                  </a:lnTo>
                  <a:lnTo>
                    <a:pt x="363" y="98"/>
                  </a:lnTo>
                  <a:lnTo>
                    <a:pt x="342" y="103"/>
                  </a:lnTo>
                  <a:lnTo>
                    <a:pt x="322" y="108"/>
                  </a:lnTo>
                  <a:lnTo>
                    <a:pt x="302" y="114"/>
                  </a:lnTo>
                  <a:lnTo>
                    <a:pt x="284" y="118"/>
                  </a:lnTo>
                  <a:lnTo>
                    <a:pt x="267" y="123"/>
                  </a:lnTo>
                  <a:lnTo>
                    <a:pt x="251" y="128"/>
                  </a:lnTo>
                  <a:lnTo>
                    <a:pt x="234" y="132"/>
                  </a:lnTo>
                  <a:lnTo>
                    <a:pt x="216" y="137"/>
                  </a:lnTo>
                  <a:lnTo>
                    <a:pt x="199" y="141"/>
                  </a:lnTo>
                  <a:lnTo>
                    <a:pt x="182" y="147"/>
                  </a:lnTo>
                  <a:lnTo>
                    <a:pt x="166" y="152"/>
                  </a:lnTo>
                  <a:lnTo>
                    <a:pt x="148" y="156"/>
                  </a:lnTo>
                  <a:lnTo>
                    <a:pt x="131" y="161"/>
                  </a:lnTo>
                  <a:lnTo>
                    <a:pt x="114" y="166"/>
                  </a:lnTo>
                  <a:lnTo>
                    <a:pt x="97" y="170"/>
                  </a:lnTo>
                  <a:lnTo>
                    <a:pt x="79" y="175"/>
                  </a:lnTo>
                  <a:lnTo>
                    <a:pt x="63" y="179"/>
                  </a:lnTo>
                  <a:lnTo>
                    <a:pt x="46" y="185"/>
                  </a:lnTo>
                  <a:lnTo>
                    <a:pt x="29" y="190"/>
                  </a:lnTo>
                  <a:lnTo>
                    <a:pt x="27" y="189"/>
                  </a:lnTo>
                  <a:lnTo>
                    <a:pt x="26" y="187"/>
                  </a:lnTo>
                  <a:lnTo>
                    <a:pt x="27" y="185"/>
                  </a:lnTo>
                  <a:lnTo>
                    <a:pt x="27" y="183"/>
                  </a:lnTo>
                  <a:lnTo>
                    <a:pt x="36" y="179"/>
                  </a:lnTo>
                  <a:lnTo>
                    <a:pt x="44" y="176"/>
                  </a:lnTo>
                  <a:lnTo>
                    <a:pt x="53" y="174"/>
                  </a:lnTo>
                  <a:lnTo>
                    <a:pt x="61" y="171"/>
                  </a:lnTo>
                  <a:lnTo>
                    <a:pt x="70" y="169"/>
                  </a:lnTo>
                  <a:lnTo>
                    <a:pt x="79" y="167"/>
                  </a:lnTo>
                  <a:lnTo>
                    <a:pt x="87" y="164"/>
                  </a:lnTo>
                  <a:lnTo>
                    <a:pt x="97" y="161"/>
                  </a:lnTo>
                  <a:lnTo>
                    <a:pt x="126" y="153"/>
                  </a:lnTo>
                  <a:lnTo>
                    <a:pt x="156" y="146"/>
                  </a:lnTo>
                  <a:lnTo>
                    <a:pt x="186" y="138"/>
                  </a:lnTo>
                  <a:lnTo>
                    <a:pt x="216" y="130"/>
                  </a:lnTo>
                  <a:lnTo>
                    <a:pt x="246" y="122"/>
                  </a:lnTo>
                  <a:lnTo>
                    <a:pt x="276" y="114"/>
                  </a:lnTo>
                  <a:lnTo>
                    <a:pt x="306" y="105"/>
                  </a:lnTo>
                  <a:lnTo>
                    <a:pt x="336" y="97"/>
                  </a:lnTo>
                  <a:lnTo>
                    <a:pt x="366" y="88"/>
                  </a:lnTo>
                  <a:lnTo>
                    <a:pt x="396" y="80"/>
                  </a:lnTo>
                  <a:lnTo>
                    <a:pt x="426" y="72"/>
                  </a:lnTo>
                  <a:lnTo>
                    <a:pt x="456" y="64"/>
                  </a:lnTo>
                  <a:lnTo>
                    <a:pt x="486" y="56"/>
                  </a:lnTo>
                  <a:lnTo>
                    <a:pt x="516" y="49"/>
                  </a:lnTo>
                  <a:lnTo>
                    <a:pt x="547" y="41"/>
                  </a:lnTo>
                  <a:lnTo>
                    <a:pt x="577" y="34"/>
                  </a:lnTo>
                  <a:lnTo>
                    <a:pt x="584" y="32"/>
                  </a:lnTo>
                  <a:lnTo>
                    <a:pt x="591" y="30"/>
                  </a:lnTo>
                  <a:lnTo>
                    <a:pt x="598" y="27"/>
                  </a:lnTo>
                  <a:lnTo>
                    <a:pt x="604" y="25"/>
                  </a:lnTo>
                  <a:lnTo>
                    <a:pt x="611" y="23"/>
                  </a:lnTo>
                  <a:lnTo>
                    <a:pt x="618" y="19"/>
                  </a:lnTo>
                  <a:lnTo>
                    <a:pt x="625" y="17"/>
                  </a:lnTo>
                  <a:lnTo>
                    <a:pt x="632" y="15"/>
                  </a:lnTo>
                  <a:lnTo>
                    <a:pt x="632" y="12"/>
                  </a:lnTo>
                  <a:lnTo>
                    <a:pt x="631" y="11"/>
                  </a:lnTo>
                  <a:lnTo>
                    <a:pt x="627" y="10"/>
                  </a:lnTo>
                  <a:lnTo>
                    <a:pt x="625" y="10"/>
                  </a:lnTo>
                  <a:lnTo>
                    <a:pt x="618" y="11"/>
                  </a:lnTo>
                  <a:lnTo>
                    <a:pt x="610" y="14"/>
                  </a:lnTo>
                  <a:lnTo>
                    <a:pt x="603" y="15"/>
                  </a:lnTo>
                  <a:lnTo>
                    <a:pt x="596" y="17"/>
                  </a:lnTo>
                  <a:lnTo>
                    <a:pt x="589" y="19"/>
                  </a:lnTo>
                  <a:lnTo>
                    <a:pt x="583" y="22"/>
                  </a:lnTo>
                  <a:lnTo>
                    <a:pt x="576" y="24"/>
                  </a:lnTo>
                  <a:lnTo>
                    <a:pt x="569" y="26"/>
                  </a:lnTo>
                  <a:lnTo>
                    <a:pt x="546" y="32"/>
                  </a:lnTo>
                  <a:lnTo>
                    <a:pt x="523" y="38"/>
                  </a:lnTo>
                  <a:lnTo>
                    <a:pt x="501" y="44"/>
                  </a:lnTo>
                  <a:lnTo>
                    <a:pt x="478" y="50"/>
                  </a:lnTo>
                  <a:lnTo>
                    <a:pt x="455" y="56"/>
                  </a:lnTo>
                  <a:lnTo>
                    <a:pt x="432" y="62"/>
                  </a:lnTo>
                  <a:lnTo>
                    <a:pt x="410" y="68"/>
                  </a:lnTo>
                  <a:lnTo>
                    <a:pt x="387" y="73"/>
                  </a:lnTo>
                  <a:lnTo>
                    <a:pt x="364" y="79"/>
                  </a:lnTo>
                  <a:lnTo>
                    <a:pt x="342" y="85"/>
                  </a:lnTo>
                  <a:lnTo>
                    <a:pt x="319" y="92"/>
                  </a:lnTo>
                  <a:lnTo>
                    <a:pt x="297" y="98"/>
                  </a:lnTo>
                  <a:lnTo>
                    <a:pt x="274" y="105"/>
                  </a:lnTo>
                  <a:lnTo>
                    <a:pt x="251" y="110"/>
                  </a:lnTo>
                  <a:lnTo>
                    <a:pt x="229" y="117"/>
                  </a:lnTo>
                  <a:lnTo>
                    <a:pt x="206" y="124"/>
                  </a:lnTo>
                  <a:lnTo>
                    <a:pt x="184" y="130"/>
                  </a:lnTo>
                  <a:lnTo>
                    <a:pt x="161" y="137"/>
                  </a:lnTo>
                  <a:lnTo>
                    <a:pt x="139" y="143"/>
                  </a:lnTo>
                  <a:lnTo>
                    <a:pt x="117" y="149"/>
                  </a:lnTo>
                  <a:lnTo>
                    <a:pt x="94" y="155"/>
                  </a:lnTo>
                  <a:lnTo>
                    <a:pt x="72" y="161"/>
                  </a:lnTo>
                  <a:lnTo>
                    <a:pt x="49" y="167"/>
                  </a:lnTo>
                  <a:lnTo>
                    <a:pt x="27" y="171"/>
                  </a:lnTo>
                  <a:lnTo>
                    <a:pt x="25" y="169"/>
                  </a:lnTo>
                  <a:lnTo>
                    <a:pt x="26" y="167"/>
                  </a:lnTo>
                  <a:lnTo>
                    <a:pt x="27" y="164"/>
                  </a:lnTo>
                  <a:lnTo>
                    <a:pt x="31" y="163"/>
                  </a:lnTo>
                  <a:lnTo>
                    <a:pt x="56" y="156"/>
                  </a:lnTo>
                  <a:lnTo>
                    <a:pt x="82" y="149"/>
                  </a:lnTo>
                  <a:lnTo>
                    <a:pt x="107" y="143"/>
                  </a:lnTo>
                  <a:lnTo>
                    <a:pt x="132" y="135"/>
                  </a:lnTo>
                  <a:lnTo>
                    <a:pt x="158" y="128"/>
                  </a:lnTo>
                  <a:lnTo>
                    <a:pt x="182" y="120"/>
                  </a:lnTo>
                  <a:lnTo>
                    <a:pt x="207" y="111"/>
                  </a:lnTo>
                  <a:lnTo>
                    <a:pt x="232" y="105"/>
                  </a:lnTo>
                  <a:lnTo>
                    <a:pt x="258" y="97"/>
                  </a:lnTo>
                  <a:lnTo>
                    <a:pt x="283" y="90"/>
                  </a:lnTo>
                  <a:lnTo>
                    <a:pt x="308" y="82"/>
                  </a:lnTo>
                  <a:lnTo>
                    <a:pt x="334" y="75"/>
                  </a:lnTo>
                  <a:lnTo>
                    <a:pt x="359" y="68"/>
                  </a:lnTo>
                  <a:lnTo>
                    <a:pt x="384" y="62"/>
                  </a:lnTo>
                  <a:lnTo>
                    <a:pt x="410" y="56"/>
                  </a:lnTo>
                  <a:lnTo>
                    <a:pt x="436" y="50"/>
                  </a:lnTo>
                  <a:lnTo>
                    <a:pt x="599" y="8"/>
                  </a:lnTo>
                  <a:lnTo>
                    <a:pt x="603" y="8"/>
                  </a:lnTo>
                  <a:lnTo>
                    <a:pt x="608" y="7"/>
                  </a:lnTo>
                  <a:lnTo>
                    <a:pt x="614" y="7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4" y="1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4" name="Freeform 156"/>
            <p:cNvSpPr>
              <a:spLocks/>
            </p:cNvSpPr>
            <p:nvPr/>
          </p:nvSpPr>
          <p:spPr bwMode="auto">
            <a:xfrm>
              <a:off x="2805" y="3973"/>
              <a:ext cx="6" cy="42"/>
            </a:xfrm>
            <a:custGeom>
              <a:avLst/>
              <a:gdLst>
                <a:gd name="T0" fmla="*/ 2 w 12"/>
                <a:gd name="T1" fmla="*/ 7 h 84"/>
                <a:gd name="T2" fmla="*/ 2 w 12"/>
                <a:gd name="T3" fmla="*/ 11 h 84"/>
                <a:gd name="T4" fmla="*/ 2 w 12"/>
                <a:gd name="T5" fmla="*/ 14 h 84"/>
                <a:gd name="T6" fmla="*/ 3 w 12"/>
                <a:gd name="T7" fmla="*/ 18 h 84"/>
                <a:gd name="T8" fmla="*/ 3 w 12"/>
                <a:gd name="T9" fmla="*/ 21 h 84"/>
                <a:gd name="T10" fmla="*/ 2 w 12"/>
                <a:gd name="T11" fmla="*/ 21 h 84"/>
                <a:gd name="T12" fmla="*/ 1 w 12"/>
                <a:gd name="T13" fmla="*/ 20 h 84"/>
                <a:gd name="T14" fmla="*/ 1 w 12"/>
                <a:gd name="T15" fmla="*/ 19 h 84"/>
                <a:gd name="T16" fmla="*/ 0 w 12"/>
                <a:gd name="T17" fmla="*/ 18 h 84"/>
                <a:gd name="T18" fmla="*/ 1 w 12"/>
                <a:gd name="T19" fmla="*/ 17 h 84"/>
                <a:gd name="T20" fmla="*/ 1 w 12"/>
                <a:gd name="T21" fmla="*/ 15 h 84"/>
                <a:gd name="T22" fmla="*/ 1 w 12"/>
                <a:gd name="T23" fmla="*/ 14 h 84"/>
                <a:gd name="T24" fmla="*/ 1 w 12"/>
                <a:gd name="T25" fmla="*/ 12 h 84"/>
                <a:gd name="T26" fmla="*/ 1 w 12"/>
                <a:gd name="T27" fmla="*/ 9 h 84"/>
                <a:gd name="T28" fmla="*/ 1 w 12"/>
                <a:gd name="T29" fmla="*/ 6 h 84"/>
                <a:gd name="T30" fmla="*/ 2 w 12"/>
                <a:gd name="T31" fmla="*/ 3 h 84"/>
                <a:gd name="T32" fmla="*/ 3 w 12"/>
                <a:gd name="T33" fmla="*/ 0 h 84"/>
                <a:gd name="T34" fmla="*/ 3 w 12"/>
                <a:gd name="T35" fmla="*/ 2 h 84"/>
                <a:gd name="T36" fmla="*/ 3 w 12"/>
                <a:gd name="T37" fmla="*/ 3 h 84"/>
                <a:gd name="T38" fmla="*/ 3 w 12"/>
                <a:gd name="T39" fmla="*/ 5 h 84"/>
                <a:gd name="T40" fmla="*/ 2 w 12"/>
                <a:gd name="T41" fmla="*/ 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" h="84">
                  <a:moveTo>
                    <a:pt x="8" y="26"/>
                  </a:moveTo>
                  <a:lnTo>
                    <a:pt x="7" y="41"/>
                  </a:lnTo>
                  <a:lnTo>
                    <a:pt x="7" y="56"/>
                  </a:lnTo>
                  <a:lnTo>
                    <a:pt x="9" y="70"/>
                  </a:lnTo>
                  <a:lnTo>
                    <a:pt x="12" y="84"/>
                  </a:lnTo>
                  <a:lnTo>
                    <a:pt x="8" y="81"/>
                  </a:lnTo>
                  <a:lnTo>
                    <a:pt x="4" y="79"/>
                  </a:lnTo>
                  <a:lnTo>
                    <a:pt x="1" y="76"/>
                  </a:lnTo>
                  <a:lnTo>
                    <a:pt x="0" y="72"/>
                  </a:lnTo>
                  <a:lnTo>
                    <a:pt x="1" y="65"/>
                  </a:lnTo>
                  <a:lnTo>
                    <a:pt x="2" y="60"/>
                  </a:lnTo>
                  <a:lnTo>
                    <a:pt x="2" y="54"/>
                  </a:lnTo>
                  <a:lnTo>
                    <a:pt x="1" y="47"/>
                  </a:lnTo>
                  <a:lnTo>
                    <a:pt x="2" y="34"/>
                  </a:lnTo>
                  <a:lnTo>
                    <a:pt x="4" y="23"/>
                  </a:lnTo>
                  <a:lnTo>
                    <a:pt x="8" y="11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10" y="19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5" name="Freeform 157"/>
            <p:cNvSpPr>
              <a:spLocks/>
            </p:cNvSpPr>
            <p:nvPr/>
          </p:nvSpPr>
          <p:spPr bwMode="auto">
            <a:xfrm>
              <a:off x="2816" y="3984"/>
              <a:ext cx="8" cy="38"/>
            </a:xfrm>
            <a:custGeom>
              <a:avLst/>
              <a:gdLst>
                <a:gd name="T0" fmla="*/ 4 w 16"/>
                <a:gd name="T1" fmla="*/ 0 h 76"/>
                <a:gd name="T2" fmla="*/ 4 w 16"/>
                <a:gd name="T3" fmla="*/ 2 h 76"/>
                <a:gd name="T4" fmla="*/ 3 w 16"/>
                <a:gd name="T5" fmla="*/ 4 h 76"/>
                <a:gd name="T6" fmla="*/ 3 w 16"/>
                <a:gd name="T7" fmla="*/ 6 h 76"/>
                <a:gd name="T8" fmla="*/ 3 w 16"/>
                <a:gd name="T9" fmla="*/ 8 h 76"/>
                <a:gd name="T10" fmla="*/ 3 w 16"/>
                <a:gd name="T11" fmla="*/ 19 h 76"/>
                <a:gd name="T12" fmla="*/ 2 w 16"/>
                <a:gd name="T13" fmla="*/ 19 h 76"/>
                <a:gd name="T14" fmla="*/ 1 w 16"/>
                <a:gd name="T15" fmla="*/ 19 h 76"/>
                <a:gd name="T16" fmla="*/ 1 w 16"/>
                <a:gd name="T17" fmla="*/ 18 h 76"/>
                <a:gd name="T18" fmla="*/ 0 w 16"/>
                <a:gd name="T19" fmla="*/ 18 h 76"/>
                <a:gd name="T20" fmla="*/ 0 w 16"/>
                <a:gd name="T21" fmla="*/ 13 h 76"/>
                <a:gd name="T22" fmla="*/ 1 w 16"/>
                <a:gd name="T23" fmla="*/ 8 h 76"/>
                <a:gd name="T24" fmla="*/ 2 w 16"/>
                <a:gd name="T25" fmla="*/ 4 h 76"/>
                <a:gd name="T26" fmla="*/ 4 w 16"/>
                <a:gd name="T27" fmla="*/ 0 h 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" h="76">
                  <a:moveTo>
                    <a:pt x="16" y="0"/>
                  </a:moveTo>
                  <a:lnTo>
                    <a:pt x="15" y="8"/>
                  </a:lnTo>
                  <a:lnTo>
                    <a:pt x="12" y="15"/>
                  </a:lnTo>
                  <a:lnTo>
                    <a:pt x="10" y="23"/>
                  </a:lnTo>
                  <a:lnTo>
                    <a:pt x="9" y="31"/>
                  </a:lnTo>
                  <a:lnTo>
                    <a:pt x="9" y="76"/>
                  </a:lnTo>
                  <a:lnTo>
                    <a:pt x="6" y="76"/>
                  </a:lnTo>
                  <a:lnTo>
                    <a:pt x="3" y="74"/>
                  </a:lnTo>
                  <a:lnTo>
                    <a:pt x="1" y="71"/>
                  </a:lnTo>
                  <a:lnTo>
                    <a:pt x="0" y="69"/>
                  </a:lnTo>
                  <a:lnTo>
                    <a:pt x="0" y="49"/>
                  </a:lnTo>
                  <a:lnTo>
                    <a:pt x="1" y="31"/>
                  </a:lnTo>
                  <a:lnTo>
                    <a:pt x="7" y="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6" name="Freeform 158"/>
            <p:cNvSpPr>
              <a:spLocks/>
            </p:cNvSpPr>
            <p:nvPr/>
          </p:nvSpPr>
          <p:spPr bwMode="auto">
            <a:xfrm>
              <a:off x="2828" y="3992"/>
              <a:ext cx="7" cy="40"/>
            </a:xfrm>
            <a:custGeom>
              <a:avLst/>
              <a:gdLst>
                <a:gd name="T0" fmla="*/ 3 w 15"/>
                <a:gd name="T1" fmla="*/ 0 h 80"/>
                <a:gd name="T2" fmla="*/ 2 w 15"/>
                <a:gd name="T3" fmla="*/ 5 h 80"/>
                <a:gd name="T4" fmla="*/ 2 w 15"/>
                <a:gd name="T5" fmla="*/ 10 h 80"/>
                <a:gd name="T6" fmla="*/ 2 w 15"/>
                <a:gd name="T7" fmla="*/ 15 h 80"/>
                <a:gd name="T8" fmla="*/ 2 w 15"/>
                <a:gd name="T9" fmla="*/ 20 h 80"/>
                <a:gd name="T10" fmla="*/ 1 w 15"/>
                <a:gd name="T11" fmla="*/ 20 h 80"/>
                <a:gd name="T12" fmla="*/ 0 w 15"/>
                <a:gd name="T13" fmla="*/ 19 h 80"/>
                <a:gd name="T14" fmla="*/ 0 w 15"/>
                <a:gd name="T15" fmla="*/ 18 h 80"/>
                <a:gd name="T16" fmla="*/ 0 w 15"/>
                <a:gd name="T17" fmla="*/ 16 h 80"/>
                <a:gd name="T18" fmla="*/ 0 w 15"/>
                <a:gd name="T19" fmla="*/ 13 h 80"/>
                <a:gd name="T20" fmla="*/ 1 w 15"/>
                <a:gd name="T21" fmla="*/ 9 h 80"/>
                <a:gd name="T22" fmla="*/ 1 w 15"/>
                <a:gd name="T23" fmla="*/ 5 h 80"/>
                <a:gd name="T24" fmla="*/ 2 w 15"/>
                <a:gd name="T25" fmla="*/ 2 h 80"/>
                <a:gd name="T26" fmla="*/ 2 w 15"/>
                <a:gd name="T27" fmla="*/ 1 h 80"/>
                <a:gd name="T28" fmla="*/ 2 w 15"/>
                <a:gd name="T29" fmla="*/ 1 h 80"/>
                <a:gd name="T30" fmla="*/ 3 w 15"/>
                <a:gd name="T31" fmla="*/ 0 h 80"/>
                <a:gd name="T32" fmla="*/ 3 w 15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80">
                  <a:moveTo>
                    <a:pt x="15" y="0"/>
                  </a:moveTo>
                  <a:lnTo>
                    <a:pt x="10" y="18"/>
                  </a:lnTo>
                  <a:lnTo>
                    <a:pt x="10" y="38"/>
                  </a:lnTo>
                  <a:lnTo>
                    <a:pt x="10" y="59"/>
                  </a:lnTo>
                  <a:lnTo>
                    <a:pt x="9" y="80"/>
                  </a:lnTo>
                  <a:lnTo>
                    <a:pt x="4" y="78"/>
                  </a:lnTo>
                  <a:lnTo>
                    <a:pt x="2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2" y="49"/>
                  </a:lnTo>
                  <a:lnTo>
                    <a:pt x="4" y="34"/>
                  </a:lnTo>
                  <a:lnTo>
                    <a:pt x="7" y="20"/>
                  </a:lnTo>
                  <a:lnTo>
                    <a:pt x="9" y="6"/>
                  </a:lnTo>
                  <a:lnTo>
                    <a:pt x="10" y="4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7" name="Freeform 159"/>
            <p:cNvSpPr>
              <a:spLocks/>
            </p:cNvSpPr>
            <p:nvPr/>
          </p:nvSpPr>
          <p:spPr bwMode="auto">
            <a:xfrm>
              <a:off x="2855" y="3991"/>
              <a:ext cx="6" cy="4"/>
            </a:xfrm>
            <a:custGeom>
              <a:avLst/>
              <a:gdLst>
                <a:gd name="T0" fmla="*/ 3 w 11"/>
                <a:gd name="T1" fmla="*/ 1 h 7"/>
                <a:gd name="T2" fmla="*/ 3 w 11"/>
                <a:gd name="T3" fmla="*/ 1 h 7"/>
                <a:gd name="T4" fmla="*/ 3 w 11"/>
                <a:gd name="T5" fmla="*/ 2 h 7"/>
                <a:gd name="T6" fmla="*/ 3 w 11"/>
                <a:gd name="T7" fmla="*/ 2 h 7"/>
                <a:gd name="T8" fmla="*/ 2 w 11"/>
                <a:gd name="T9" fmla="*/ 2 h 7"/>
                <a:gd name="T10" fmla="*/ 2 w 11"/>
                <a:gd name="T11" fmla="*/ 2 h 7"/>
                <a:gd name="T12" fmla="*/ 1 w 11"/>
                <a:gd name="T13" fmla="*/ 2 h 7"/>
                <a:gd name="T14" fmla="*/ 1 w 11"/>
                <a:gd name="T15" fmla="*/ 2 h 7"/>
                <a:gd name="T16" fmla="*/ 0 w 11"/>
                <a:gd name="T17" fmla="*/ 1 h 7"/>
                <a:gd name="T18" fmla="*/ 1 w 11"/>
                <a:gd name="T19" fmla="*/ 1 h 7"/>
                <a:gd name="T20" fmla="*/ 2 w 11"/>
                <a:gd name="T21" fmla="*/ 0 h 7"/>
                <a:gd name="T22" fmla="*/ 2 w 11"/>
                <a:gd name="T23" fmla="*/ 1 h 7"/>
                <a:gd name="T24" fmla="*/ 3 w 11"/>
                <a:gd name="T25" fmla="*/ 1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7">
                  <a:moveTo>
                    <a:pt x="10" y="3"/>
                  </a:move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6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8" name="Freeform 160"/>
            <p:cNvSpPr>
              <a:spLocks/>
            </p:cNvSpPr>
            <p:nvPr/>
          </p:nvSpPr>
          <p:spPr bwMode="auto">
            <a:xfrm>
              <a:off x="2864" y="3992"/>
              <a:ext cx="11" cy="10"/>
            </a:xfrm>
            <a:custGeom>
              <a:avLst/>
              <a:gdLst>
                <a:gd name="T0" fmla="*/ 6 w 21"/>
                <a:gd name="T1" fmla="*/ 1 h 19"/>
                <a:gd name="T2" fmla="*/ 5 w 21"/>
                <a:gd name="T3" fmla="*/ 2 h 19"/>
                <a:gd name="T4" fmla="*/ 5 w 21"/>
                <a:gd name="T5" fmla="*/ 3 h 19"/>
                <a:gd name="T6" fmla="*/ 4 w 21"/>
                <a:gd name="T7" fmla="*/ 4 h 19"/>
                <a:gd name="T8" fmla="*/ 3 w 21"/>
                <a:gd name="T9" fmla="*/ 5 h 19"/>
                <a:gd name="T10" fmla="*/ 2 w 21"/>
                <a:gd name="T11" fmla="*/ 5 h 19"/>
                <a:gd name="T12" fmla="*/ 2 w 21"/>
                <a:gd name="T13" fmla="*/ 5 h 19"/>
                <a:gd name="T14" fmla="*/ 1 w 21"/>
                <a:gd name="T15" fmla="*/ 4 h 19"/>
                <a:gd name="T16" fmla="*/ 0 w 21"/>
                <a:gd name="T17" fmla="*/ 4 h 19"/>
                <a:gd name="T18" fmla="*/ 1 w 21"/>
                <a:gd name="T19" fmla="*/ 2 h 19"/>
                <a:gd name="T20" fmla="*/ 2 w 21"/>
                <a:gd name="T21" fmla="*/ 1 h 19"/>
                <a:gd name="T22" fmla="*/ 4 w 21"/>
                <a:gd name="T23" fmla="*/ 0 h 19"/>
                <a:gd name="T24" fmla="*/ 6 w 21"/>
                <a:gd name="T25" fmla="*/ 1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9">
                  <a:moveTo>
                    <a:pt x="21" y="1"/>
                  </a:moveTo>
                  <a:lnTo>
                    <a:pt x="20" y="5"/>
                  </a:lnTo>
                  <a:lnTo>
                    <a:pt x="18" y="10"/>
                  </a:lnTo>
                  <a:lnTo>
                    <a:pt x="13" y="1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0" y="13"/>
                  </a:lnTo>
                  <a:lnTo>
                    <a:pt x="3" y="6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9" name="Freeform 161"/>
            <p:cNvSpPr>
              <a:spLocks/>
            </p:cNvSpPr>
            <p:nvPr/>
          </p:nvSpPr>
          <p:spPr bwMode="auto">
            <a:xfrm>
              <a:off x="2874" y="3992"/>
              <a:ext cx="18" cy="17"/>
            </a:xfrm>
            <a:custGeom>
              <a:avLst/>
              <a:gdLst>
                <a:gd name="T0" fmla="*/ 9 w 36"/>
                <a:gd name="T1" fmla="*/ 1 h 34"/>
                <a:gd name="T2" fmla="*/ 4 w 36"/>
                <a:gd name="T3" fmla="*/ 9 h 34"/>
                <a:gd name="T4" fmla="*/ 3 w 36"/>
                <a:gd name="T5" fmla="*/ 9 h 34"/>
                <a:gd name="T6" fmla="*/ 2 w 36"/>
                <a:gd name="T7" fmla="*/ 8 h 34"/>
                <a:gd name="T8" fmla="*/ 1 w 36"/>
                <a:gd name="T9" fmla="*/ 7 h 34"/>
                <a:gd name="T10" fmla="*/ 0 w 36"/>
                <a:gd name="T11" fmla="*/ 7 h 34"/>
                <a:gd name="T12" fmla="*/ 2 w 36"/>
                <a:gd name="T13" fmla="*/ 6 h 34"/>
                <a:gd name="T14" fmla="*/ 2 w 36"/>
                <a:gd name="T15" fmla="*/ 5 h 34"/>
                <a:gd name="T16" fmla="*/ 3 w 36"/>
                <a:gd name="T17" fmla="*/ 3 h 34"/>
                <a:gd name="T18" fmla="*/ 4 w 36"/>
                <a:gd name="T19" fmla="*/ 2 h 34"/>
                <a:gd name="T20" fmla="*/ 5 w 36"/>
                <a:gd name="T21" fmla="*/ 1 h 34"/>
                <a:gd name="T22" fmla="*/ 6 w 36"/>
                <a:gd name="T23" fmla="*/ 0 h 34"/>
                <a:gd name="T24" fmla="*/ 8 w 36"/>
                <a:gd name="T25" fmla="*/ 0 h 34"/>
                <a:gd name="T26" fmla="*/ 9 w 36"/>
                <a:gd name="T27" fmla="*/ 1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" h="34">
                  <a:moveTo>
                    <a:pt x="36" y="2"/>
                  </a:moveTo>
                  <a:lnTo>
                    <a:pt x="13" y="34"/>
                  </a:lnTo>
                  <a:lnTo>
                    <a:pt x="9" y="33"/>
                  </a:lnTo>
                  <a:lnTo>
                    <a:pt x="6" y="31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5" y="21"/>
                  </a:lnTo>
                  <a:lnTo>
                    <a:pt x="8" y="17"/>
                  </a:lnTo>
                  <a:lnTo>
                    <a:pt x="11" y="11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0" name="Freeform 162"/>
            <p:cNvSpPr>
              <a:spLocks/>
            </p:cNvSpPr>
            <p:nvPr/>
          </p:nvSpPr>
          <p:spPr bwMode="auto">
            <a:xfrm>
              <a:off x="2885" y="3993"/>
              <a:ext cx="21" cy="22"/>
            </a:xfrm>
            <a:custGeom>
              <a:avLst/>
              <a:gdLst>
                <a:gd name="T0" fmla="*/ 11 w 42"/>
                <a:gd name="T1" fmla="*/ 1 h 44"/>
                <a:gd name="T2" fmla="*/ 9 w 42"/>
                <a:gd name="T3" fmla="*/ 4 h 44"/>
                <a:gd name="T4" fmla="*/ 7 w 42"/>
                <a:gd name="T5" fmla="*/ 6 h 44"/>
                <a:gd name="T6" fmla="*/ 5 w 42"/>
                <a:gd name="T7" fmla="*/ 9 h 44"/>
                <a:gd name="T8" fmla="*/ 3 w 42"/>
                <a:gd name="T9" fmla="*/ 11 h 44"/>
                <a:gd name="T10" fmla="*/ 2 w 42"/>
                <a:gd name="T11" fmla="*/ 11 h 44"/>
                <a:gd name="T12" fmla="*/ 1 w 42"/>
                <a:gd name="T13" fmla="*/ 11 h 44"/>
                <a:gd name="T14" fmla="*/ 1 w 42"/>
                <a:gd name="T15" fmla="*/ 10 h 44"/>
                <a:gd name="T16" fmla="*/ 0 w 42"/>
                <a:gd name="T17" fmla="*/ 10 h 44"/>
                <a:gd name="T18" fmla="*/ 2 w 42"/>
                <a:gd name="T19" fmla="*/ 7 h 44"/>
                <a:gd name="T20" fmla="*/ 4 w 42"/>
                <a:gd name="T21" fmla="*/ 5 h 44"/>
                <a:gd name="T22" fmla="*/ 5 w 42"/>
                <a:gd name="T23" fmla="*/ 2 h 44"/>
                <a:gd name="T24" fmla="*/ 7 w 42"/>
                <a:gd name="T25" fmla="*/ 0 h 44"/>
                <a:gd name="T26" fmla="*/ 8 w 42"/>
                <a:gd name="T27" fmla="*/ 0 h 44"/>
                <a:gd name="T28" fmla="*/ 9 w 42"/>
                <a:gd name="T29" fmla="*/ 0 h 44"/>
                <a:gd name="T30" fmla="*/ 10 w 42"/>
                <a:gd name="T31" fmla="*/ 1 h 44"/>
                <a:gd name="T32" fmla="*/ 11 w 42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4">
                  <a:moveTo>
                    <a:pt x="42" y="2"/>
                  </a:moveTo>
                  <a:lnTo>
                    <a:pt x="34" y="13"/>
                  </a:lnTo>
                  <a:lnTo>
                    <a:pt x="26" y="23"/>
                  </a:lnTo>
                  <a:lnTo>
                    <a:pt x="19" y="33"/>
                  </a:lnTo>
                  <a:lnTo>
                    <a:pt x="11" y="44"/>
                  </a:lnTo>
                  <a:lnTo>
                    <a:pt x="8" y="43"/>
                  </a:lnTo>
                  <a:lnTo>
                    <a:pt x="4" y="41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7" y="28"/>
                  </a:lnTo>
                  <a:lnTo>
                    <a:pt x="13" y="17"/>
                  </a:lnTo>
                  <a:lnTo>
                    <a:pt x="19" y="8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1" name="Freeform 163"/>
            <p:cNvSpPr>
              <a:spLocks/>
            </p:cNvSpPr>
            <p:nvPr/>
          </p:nvSpPr>
          <p:spPr bwMode="auto">
            <a:xfrm>
              <a:off x="2895" y="3998"/>
              <a:ext cx="21" cy="23"/>
            </a:xfrm>
            <a:custGeom>
              <a:avLst/>
              <a:gdLst>
                <a:gd name="T0" fmla="*/ 11 w 41"/>
                <a:gd name="T1" fmla="*/ 1 h 47"/>
                <a:gd name="T2" fmla="*/ 9 w 41"/>
                <a:gd name="T3" fmla="*/ 3 h 47"/>
                <a:gd name="T4" fmla="*/ 7 w 41"/>
                <a:gd name="T5" fmla="*/ 6 h 47"/>
                <a:gd name="T6" fmla="*/ 4 w 41"/>
                <a:gd name="T7" fmla="*/ 9 h 47"/>
                <a:gd name="T8" fmla="*/ 3 w 41"/>
                <a:gd name="T9" fmla="*/ 11 h 47"/>
                <a:gd name="T10" fmla="*/ 2 w 41"/>
                <a:gd name="T11" fmla="*/ 11 h 47"/>
                <a:gd name="T12" fmla="*/ 1 w 41"/>
                <a:gd name="T13" fmla="*/ 11 h 47"/>
                <a:gd name="T14" fmla="*/ 1 w 41"/>
                <a:gd name="T15" fmla="*/ 11 h 47"/>
                <a:gd name="T16" fmla="*/ 0 w 41"/>
                <a:gd name="T17" fmla="*/ 10 h 47"/>
                <a:gd name="T18" fmla="*/ 2 w 41"/>
                <a:gd name="T19" fmla="*/ 7 h 47"/>
                <a:gd name="T20" fmla="*/ 4 w 41"/>
                <a:gd name="T21" fmla="*/ 5 h 47"/>
                <a:gd name="T22" fmla="*/ 6 w 41"/>
                <a:gd name="T23" fmla="*/ 2 h 47"/>
                <a:gd name="T24" fmla="*/ 8 w 41"/>
                <a:gd name="T25" fmla="*/ 0 h 47"/>
                <a:gd name="T26" fmla="*/ 9 w 41"/>
                <a:gd name="T27" fmla="*/ 0 h 47"/>
                <a:gd name="T28" fmla="*/ 9 w 41"/>
                <a:gd name="T29" fmla="*/ 0 h 47"/>
                <a:gd name="T30" fmla="*/ 10 w 41"/>
                <a:gd name="T31" fmla="*/ 0 h 47"/>
                <a:gd name="T32" fmla="*/ 11 w 41"/>
                <a:gd name="T33" fmla="*/ 1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47">
                  <a:moveTo>
                    <a:pt x="41" y="5"/>
                  </a:moveTo>
                  <a:lnTo>
                    <a:pt x="33" y="15"/>
                  </a:lnTo>
                  <a:lnTo>
                    <a:pt x="25" y="25"/>
                  </a:lnTo>
                  <a:lnTo>
                    <a:pt x="16" y="36"/>
                  </a:lnTo>
                  <a:lnTo>
                    <a:pt x="9" y="47"/>
                  </a:lnTo>
                  <a:lnTo>
                    <a:pt x="5" y="47"/>
                  </a:lnTo>
                  <a:lnTo>
                    <a:pt x="3" y="46"/>
                  </a:lnTo>
                  <a:lnTo>
                    <a:pt x="2" y="45"/>
                  </a:lnTo>
                  <a:lnTo>
                    <a:pt x="0" y="43"/>
                  </a:lnTo>
                  <a:lnTo>
                    <a:pt x="6" y="31"/>
                  </a:lnTo>
                  <a:lnTo>
                    <a:pt x="15" y="21"/>
                  </a:lnTo>
                  <a:lnTo>
                    <a:pt x="24" y="10"/>
                  </a:lnTo>
                  <a:lnTo>
                    <a:pt x="32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9" y="2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2" name="Freeform 164"/>
            <p:cNvSpPr>
              <a:spLocks/>
            </p:cNvSpPr>
            <p:nvPr/>
          </p:nvSpPr>
          <p:spPr bwMode="auto">
            <a:xfrm>
              <a:off x="3080" y="4000"/>
              <a:ext cx="6" cy="2"/>
            </a:xfrm>
            <a:custGeom>
              <a:avLst/>
              <a:gdLst>
                <a:gd name="T0" fmla="*/ 3 w 12"/>
                <a:gd name="T1" fmla="*/ 1 h 4"/>
                <a:gd name="T2" fmla="*/ 2 w 12"/>
                <a:gd name="T3" fmla="*/ 1 h 4"/>
                <a:gd name="T4" fmla="*/ 2 w 12"/>
                <a:gd name="T5" fmla="*/ 1 h 4"/>
                <a:gd name="T6" fmla="*/ 1 w 12"/>
                <a:gd name="T7" fmla="*/ 1 h 4"/>
                <a:gd name="T8" fmla="*/ 0 w 12"/>
                <a:gd name="T9" fmla="*/ 1 h 4"/>
                <a:gd name="T10" fmla="*/ 1 w 12"/>
                <a:gd name="T11" fmla="*/ 1 h 4"/>
                <a:gd name="T12" fmla="*/ 2 w 12"/>
                <a:gd name="T13" fmla="*/ 1 h 4"/>
                <a:gd name="T14" fmla="*/ 2 w 12"/>
                <a:gd name="T15" fmla="*/ 0 h 4"/>
                <a:gd name="T16" fmla="*/ 3 w 12"/>
                <a:gd name="T17" fmla="*/ 1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4">
                  <a:moveTo>
                    <a:pt x="12" y="1"/>
                  </a:move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3" name="Freeform 165"/>
            <p:cNvSpPr>
              <a:spLocks/>
            </p:cNvSpPr>
            <p:nvPr/>
          </p:nvSpPr>
          <p:spPr bwMode="auto">
            <a:xfrm>
              <a:off x="3065" y="4000"/>
              <a:ext cx="10" cy="7"/>
            </a:xfrm>
            <a:custGeom>
              <a:avLst/>
              <a:gdLst>
                <a:gd name="T0" fmla="*/ 5 w 20"/>
                <a:gd name="T1" fmla="*/ 1 h 12"/>
                <a:gd name="T2" fmla="*/ 5 w 20"/>
                <a:gd name="T3" fmla="*/ 1 h 12"/>
                <a:gd name="T4" fmla="*/ 4 w 20"/>
                <a:gd name="T5" fmla="*/ 3 h 12"/>
                <a:gd name="T6" fmla="*/ 4 w 20"/>
                <a:gd name="T7" fmla="*/ 3 h 12"/>
                <a:gd name="T8" fmla="*/ 3 w 20"/>
                <a:gd name="T9" fmla="*/ 4 h 12"/>
                <a:gd name="T10" fmla="*/ 0 w 20"/>
                <a:gd name="T11" fmla="*/ 4 h 12"/>
                <a:gd name="T12" fmla="*/ 0 w 20"/>
                <a:gd name="T13" fmla="*/ 3 h 12"/>
                <a:gd name="T14" fmla="*/ 1 w 20"/>
                <a:gd name="T15" fmla="*/ 2 h 12"/>
                <a:gd name="T16" fmla="*/ 2 w 20"/>
                <a:gd name="T17" fmla="*/ 1 h 12"/>
                <a:gd name="T18" fmla="*/ 2 w 20"/>
                <a:gd name="T19" fmla="*/ 0 h 12"/>
                <a:gd name="T20" fmla="*/ 3 w 20"/>
                <a:gd name="T21" fmla="*/ 0 h 12"/>
                <a:gd name="T22" fmla="*/ 4 w 20"/>
                <a:gd name="T23" fmla="*/ 0 h 12"/>
                <a:gd name="T24" fmla="*/ 5 w 20"/>
                <a:gd name="T25" fmla="*/ 0 h 12"/>
                <a:gd name="T26" fmla="*/ 5 w 20"/>
                <a:gd name="T27" fmla="*/ 1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" h="12">
                  <a:moveTo>
                    <a:pt x="20" y="1"/>
                  </a:moveTo>
                  <a:lnTo>
                    <a:pt x="19" y="4"/>
                  </a:lnTo>
                  <a:lnTo>
                    <a:pt x="16" y="8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4" name="Freeform 166"/>
            <p:cNvSpPr>
              <a:spLocks/>
            </p:cNvSpPr>
            <p:nvPr/>
          </p:nvSpPr>
          <p:spPr bwMode="auto">
            <a:xfrm>
              <a:off x="3044" y="4001"/>
              <a:ext cx="16" cy="11"/>
            </a:xfrm>
            <a:custGeom>
              <a:avLst/>
              <a:gdLst>
                <a:gd name="T0" fmla="*/ 8 w 32"/>
                <a:gd name="T1" fmla="*/ 1 h 22"/>
                <a:gd name="T2" fmla="*/ 7 w 32"/>
                <a:gd name="T3" fmla="*/ 3 h 22"/>
                <a:gd name="T4" fmla="*/ 5 w 32"/>
                <a:gd name="T5" fmla="*/ 5 h 22"/>
                <a:gd name="T6" fmla="*/ 3 w 32"/>
                <a:gd name="T7" fmla="*/ 6 h 22"/>
                <a:gd name="T8" fmla="*/ 0 w 32"/>
                <a:gd name="T9" fmla="*/ 6 h 22"/>
                <a:gd name="T10" fmla="*/ 2 w 32"/>
                <a:gd name="T11" fmla="*/ 4 h 22"/>
                <a:gd name="T12" fmla="*/ 3 w 32"/>
                <a:gd name="T13" fmla="*/ 2 h 22"/>
                <a:gd name="T14" fmla="*/ 4 w 32"/>
                <a:gd name="T15" fmla="*/ 0 h 22"/>
                <a:gd name="T16" fmla="*/ 7 w 32"/>
                <a:gd name="T17" fmla="*/ 0 h 22"/>
                <a:gd name="T18" fmla="*/ 7 w 32"/>
                <a:gd name="T19" fmla="*/ 0 h 22"/>
                <a:gd name="T20" fmla="*/ 8 w 32"/>
                <a:gd name="T21" fmla="*/ 0 h 22"/>
                <a:gd name="T22" fmla="*/ 8 w 32"/>
                <a:gd name="T23" fmla="*/ 0 h 22"/>
                <a:gd name="T24" fmla="*/ 8 w 32"/>
                <a:gd name="T25" fmla="*/ 1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22">
                  <a:moveTo>
                    <a:pt x="32" y="1"/>
                  </a:moveTo>
                  <a:lnTo>
                    <a:pt x="25" y="9"/>
                  </a:lnTo>
                  <a:lnTo>
                    <a:pt x="18" y="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5" y="14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5" name="Freeform 167"/>
            <p:cNvSpPr>
              <a:spLocks/>
            </p:cNvSpPr>
            <p:nvPr/>
          </p:nvSpPr>
          <p:spPr bwMode="auto">
            <a:xfrm>
              <a:off x="3004" y="4002"/>
              <a:ext cx="24" cy="23"/>
            </a:xfrm>
            <a:custGeom>
              <a:avLst/>
              <a:gdLst>
                <a:gd name="T0" fmla="*/ 12 w 47"/>
                <a:gd name="T1" fmla="*/ 1 h 46"/>
                <a:gd name="T2" fmla="*/ 11 w 47"/>
                <a:gd name="T3" fmla="*/ 2 h 46"/>
                <a:gd name="T4" fmla="*/ 10 w 47"/>
                <a:gd name="T5" fmla="*/ 4 h 46"/>
                <a:gd name="T6" fmla="*/ 8 w 47"/>
                <a:gd name="T7" fmla="*/ 6 h 46"/>
                <a:gd name="T8" fmla="*/ 7 w 47"/>
                <a:gd name="T9" fmla="*/ 8 h 46"/>
                <a:gd name="T10" fmla="*/ 6 w 47"/>
                <a:gd name="T11" fmla="*/ 10 h 46"/>
                <a:gd name="T12" fmla="*/ 4 w 47"/>
                <a:gd name="T13" fmla="*/ 11 h 46"/>
                <a:gd name="T14" fmla="*/ 3 w 47"/>
                <a:gd name="T15" fmla="*/ 12 h 46"/>
                <a:gd name="T16" fmla="*/ 0 w 47"/>
                <a:gd name="T17" fmla="*/ 12 h 46"/>
                <a:gd name="T18" fmla="*/ 1 w 47"/>
                <a:gd name="T19" fmla="*/ 10 h 46"/>
                <a:gd name="T20" fmla="*/ 2 w 47"/>
                <a:gd name="T21" fmla="*/ 9 h 46"/>
                <a:gd name="T22" fmla="*/ 3 w 47"/>
                <a:gd name="T23" fmla="*/ 8 h 46"/>
                <a:gd name="T24" fmla="*/ 4 w 47"/>
                <a:gd name="T25" fmla="*/ 6 h 46"/>
                <a:gd name="T26" fmla="*/ 6 w 47"/>
                <a:gd name="T27" fmla="*/ 5 h 46"/>
                <a:gd name="T28" fmla="*/ 7 w 47"/>
                <a:gd name="T29" fmla="*/ 3 h 46"/>
                <a:gd name="T30" fmla="*/ 8 w 47"/>
                <a:gd name="T31" fmla="*/ 2 h 46"/>
                <a:gd name="T32" fmla="*/ 9 w 47"/>
                <a:gd name="T33" fmla="*/ 0 h 46"/>
                <a:gd name="T34" fmla="*/ 10 w 47"/>
                <a:gd name="T35" fmla="*/ 0 h 46"/>
                <a:gd name="T36" fmla="*/ 11 w 47"/>
                <a:gd name="T37" fmla="*/ 0 h 46"/>
                <a:gd name="T38" fmla="*/ 11 w 47"/>
                <a:gd name="T39" fmla="*/ 0 h 46"/>
                <a:gd name="T40" fmla="*/ 12 w 47"/>
                <a:gd name="T41" fmla="*/ 1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7" h="46">
                  <a:moveTo>
                    <a:pt x="47" y="1"/>
                  </a:moveTo>
                  <a:lnTo>
                    <a:pt x="42" y="7"/>
                  </a:lnTo>
                  <a:lnTo>
                    <a:pt x="37" y="15"/>
                  </a:lnTo>
                  <a:lnTo>
                    <a:pt x="32" y="23"/>
                  </a:lnTo>
                  <a:lnTo>
                    <a:pt x="28" y="30"/>
                  </a:lnTo>
                  <a:lnTo>
                    <a:pt x="23" y="37"/>
                  </a:lnTo>
                  <a:lnTo>
                    <a:pt x="16" y="43"/>
                  </a:lnTo>
                  <a:lnTo>
                    <a:pt x="9" y="45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8" y="35"/>
                  </a:lnTo>
                  <a:lnTo>
                    <a:pt x="12" y="29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6" y="10"/>
                  </a:lnTo>
                  <a:lnTo>
                    <a:pt x="30" y="6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6" name="Freeform 168"/>
            <p:cNvSpPr>
              <a:spLocks/>
            </p:cNvSpPr>
            <p:nvPr/>
          </p:nvSpPr>
          <p:spPr bwMode="auto">
            <a:xfrm>
              <a:off x="3023" y="4002"/>
              <a:ext cx="20" cy="17"/>
            </a:xfrm>
            <a:custGeom>
              <a:avLst/>
              <a:gdLst>
                <a:gd name="T0" fmla="*/ 10 w 41"/>
                <a:gd name="T1" fmla="*/ 0 h 35"/>
                <a:gd name="T2" fmla="*/ 9 w 41"/>
                <a:gd name="T3" fmla="*/ 2 h 35"/>
                <a:gd name="T4" fmla="*/ 7 w 41"/>
                <a:gd name="T5" fmla="*/ 3 h 35"/>
                <a:gd name="T6" fmla="*/ 6 w 41"/>
                <a:gd name="T7" fmla="*/ 5 h 35"/>
                <a:gd name="T8" fmla="*/ 4 w 41"/>
                <a:gd name="T9" fmla="*/ 7 h 35"/>
                <a:gd name="T10" fmla="*/ 3 w 41"/>
                <a:gd name="T11" fmla="*/ 7 h 35"/>
                <a:gd name="T12" fmla="*/ 2 w 41"/>
                <a:gd name="T13" fmla="*/ 8 h 35"/>
                <a:gd name="T14" fmla="*/ 1 w 41"/>
                <a:gd name="T15" fmla="*/ 8 h 35"/>
                <a:gd name="T16" fmla="*/ 0 w 41"/>
                <a:gd name="T17" fmla="*/ 8 h 35"/>
                <a:gd name="T18" fmla="*/ 1 w 41"/>
                <a:gd name="T19" fmla="*/ 7 h 35"/>
                <a:gd name="T20" fmla="*/ 2 w 41"/>
                <a:gd name="T21" fmla="*/ 6 h 35"/>
                <a:gd name="T22" fmla="*/ 3 w 41"/>
                <a:gd name="T23" fmla="*/ 4 h 35"/>
                <a:gd name="T24" fmla="*/ 4 w 41"/>
                <a:gd name="T25" fmla="*/ 3 h 35"/>
                <a:gd name="T26" fmla="*/ 5 w 41"/>
                <a:gd name="T27" fmla="*/ 1 h 35"/>
                <a:gd name="T28" fmla="*/ 6 w 41"/>
                <a:gd name="T29" fmla="*/ 0 h 35"/>
                <a:gd name="T30" fmla="*/ 8 w 41"/>
                <a:gd name="T31" fmla="*/ 0 h 35"/>
                <a:gd name="T32" fmla="*/ 10 w 41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5">
                  <a:moveTo>
                    <a:pt x="41" y="0"/>
                  </a:moveTo>
                  <a:lnTo>
                    <a:pt x="37" y="8"/>
                  </a:lnTo>
                  <a:lnTo>
                    <a:pt x="31" y="15"/>
                  </a:lnTo>
                  <a:lnTo>
                    <a:pt x="24" y="22"/>
                  </a:lnTo>
                  <a:lnTo>
                    <a:pt x="19" y="30"/>
                  </a:lnTo>
                  <a:lnTo>
                    <a:pt x="14" y="31"/>
                  </a:lnTo>
                  <a:lnTo>
                    <a:pt x="9" y="34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5" y="30"/>
                  </a:lnTo>
                  <a:lnTo>
                    <a:pt x="8" y="24"/>
                  </a:lnTo>
                  <a:lnTo>
                    <a:pt x="13" y="17"/>
                  </a:lnTo>
                  <a:lnTo>
                    <a:pt x="17" y="12"/>
                  </a:lnTo>
                  <a:lnTo>
                    <a:pt x="21" y="7"/>
                  </a:lnTo>
                  <a:lnTo>
                    <a:pt x="27" y="2"/>
                  </a:lnTo>
                  <a:lnTo>
                    <a:pt x="32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7" name="Freeform 169"/>
            <p:cNvSpPr>
              <a:spLocks/>
            </p:cNvSpPr>
            <p:nvPr/>
          </p:nvSpPr>
          <p:spPr bwMode="auto">
            <a:xfrm>
              <a:off x="2986" y="4002"/>
              <a:ext cx="26" cy="28"/>
            </a:xfrm>
            <a:custGeom>
              <a:avLst/>
              <a:gdLst>
                <a:gd name="T0" fmla="*/ 13 w 52"/>
                <a:gd name="T1" fmla="*/ 1 h 57"/>
                <a:gd name="T2" fmla="*/ 4 w 52"/>
                <a:gd name="T3" fmla="*/ 12 h 57"/>
                <a:gd name="T4" fmla="*/ 4 w 52"/>
                <a:gd name="T5" fmla="*/ 13 h 57"/>
                <a:gd name="T6" fmla="*/ 2 w 52"/>
                <a:gd name="T7" fmla="*/ 13 h 57"/>
                <a:gd name="T8" fmla="*/ 2 w 52"/>
                <a:gd name="T9" fmla="*/ 14 h 57"/>
                <a:gd name="T10" fmla="*/ 0 w 52"/>
                <a:gd name="T11" fmla="*/ 14 h 57"/>
                <a:gd name="T12" fmla="*/ 2 w 52"/>
                <a:gd name="T13" fmla="*/ 12 h 57"/>
                <a:gd name="T14" fmla="*/ 3 w 52"/>
                <a:gd name="T15" fmla="*/ 10 h 57"/>
                <a:gd name="T16" fmla="*/ 4 w 52"/>
                <a:gd name="T17" fmla="*/ 8 h 57"/>
                <a:gd name="T18" fmla="*/ 5 w 52"/>
                <a:gd name="T19" fmla="*/ 5 h 57"/>
                <a:gd name="T20" fmla="*/ 7 w 52"/>
                <a:gd name="T21" fmla="*/ 4 h 57"/>
                <a:gd name="T22" fmla="*/ 8 w 52"/>
                <a:gd name="T23" fmla="*/ 2 h 57"/>
                <a:gd name="T24" fmla="*/ 10 w 52"/>
                <a:gd name="T25" fmla="*/ 1 h 57"/>
                <a:gd name="T26" fmla="*/ 12 w 52"/>
                <a:gd name="T27" fmla="*/ 0 h 57"/>
                <a:gd name="T28" fmla="*/ 13 w 52"/>
                <a:gd name="T29" fmla="*/ 0 h 57"/>
                <a:gd name="T30" fmla="*/ 13 w 52"/>
                <a:gd name="T31" fmla="*/ 1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7">
                  <a:moveTo>
                    <a:pt x="52" y="4"/>
                  </a:moveTo>
                  <a:lnTo>
                    <a:pt x="16" y="51"/>
                  </a:lnTo>
                  <a:lnTo>
                    <a:pt x="13" y="52"/>
                  </a:lnTo>
                  <a:lnTo>
                    <a:pt x="8" y="54"/>
                  </a:lnTo>
                  <a:lnTo>
                    <a:pt x="5" y="56"/>
                  </a:lnTo>
                  <a:lnTo>
                    <a:pt x="0" y="57"/>
                  </a:lnTo>
                  <a:lnTo>
                    <a:pt x="5" y="49"/>
                  </a:lnTo>
                  <a:lnTo>
                    <a:pt x="10" y="41"/>
                  </a:lnTo>
                  <a:lnTo>
                    <a:pt x="14" y="33"/>
                  </a:lnTo>
                  <a:lnTo>
                    <a:pt x="20" y="23"/>
                  </a:lnTo>
                  <a:lnTo>
                    <a:pt x="26" y="16"/>
                  </a:lnTo>
                  <a:lnTo>
                    <a:pt x="31" y="9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2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8" name="Freeform 170"/>
            <p:cNvSpPr>
              <a:spLocks/>
            </p:cNvSpPr>
            <p:nvPr/>
          </p:nvSpPr>
          <p:spPr bwMode="auto">
            <a:xfrm>
              <a:off x="2839" y="4002"/>
              <a:ext cx="6" cy="38"/>
            </a:xfrm>
            <a:custGeom>
              <a:avLst/>
              <a:gdLst>
                <a:gd name="T0" fmla="*/ 3 w 12"/>
                <a:gd name="T1" fmla="*/ 19 h 75"/>
                <a:gd name="T2" fmla="*/ 2 w 12"/>
                <a:gd name="T3" fmla="*/ 19 h 75"/>
                <a:gd name="T4" fmla="*/ 1 w 12"/>
                <a:gd name="T5" fmla="*/ 19 h 75"/>
                <a:gd name="T6" fmla="*/ 1 w 12"/>
                <a:gd name="T7" fmla="*/ 18 h 75"/>
                <a:gd name="T8" fmla="*/ 0 w 12"/>
                <a:gd name="T9" fmla="*/ 18 h 75"/>
                <a:gd name="T10" fmla="*/ 1 w 12"/>
                <a:gd name="T11" fmla="*/ 13 h 75"/>
                <a:gd name="T12" fmla="*/ 1 w 12"/>
                <a:gd name="T13" fmla="*/ 9 h 75"/>
                <a:gd name="T14" fmla="*/ 2 w 12"/>
                <a:gd name="T15" fmla="*/ 4 h 75"/>
                <a:gd name="T16" fmla="*/ 3 w 12"/>
                <a:gd name="T17" fmla="*/ 0 h 75"/>
                <a:gd name="T18" fmla="*/ 3 w 12"/>
                <a:gd name="T19" fmla="*/ 5 h 75"/>
                <a:gd name="T20" fmla="*/ 3 w 12"/>
                <a:gd name="T21" fmla="*/ 10 h 75"/>
                <a:gd name="T22" fmla="*/ 3 w 12"/>
                <a:gd name="T23" fmla="*/ 14 h 75"/>
                <a:gd name="T24" fmla="*/ 3 w 12"/>
                <a:gd name="T25" fmla="*/ 19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75">
                  <a:moveTo>
                    <a:pt x="9" y="75"/>
                  </a:moveTo>
                  <a:lnTo>
                    <a:pt x="5" y="75"/>
                  </a:lnTo>
                  <a:lnTo>
                    <a:pt x="4" y="74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1" y="51"/>
                  </a:lnTo>
                  <a:lnTo>
                    <a:pt x="4" y="34"/>
                  </a:lnTo>
                  <a:lnTo>
                    <a:pt x="8" y="16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10" y="37"/>
                  </a:lnTo>
                  <a:lnTo>
                    <a:pt x="9" y="56"/>
                  </a:lnTo>
                  <a:lnTo>
                    <a:pt x="9" y="7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9" name="Freeform 171"/>
            <p:cNvSpPr>
              <a:spLocks/>
            </p:cNvSpPr>
            <p:nvPr/>
          </p:nvSpPr>
          <p:spPr bwMode="auto">
            <a:xfrm>
              <a:off x="2904" y="4002"/>
              <a:ext cx="24" cy="27"/>
            </a:xfrm>
            <a:custGeom>
              <a:avLst/>
              <a:gdLst>
                <a:gd name="T0" fmla="*/ 12 w 47"/>
                <a:gd name="T1" fmla="*/ 2 h 53"/>
                <a:gd name="T2" fmla="*/ 11 w 47"/>
                <a:gd name="T3" fmla="*/ 3 h 53"/>
                <a:gd name="T4" fmla="*/ 10 w 47"/>
                <a:gd name="T5" fmla="*/ 5 h 53"/>
                <a:gd name="T6" fmla="*/ 9 w 47"/>
                <a:gd name="T7" fmla="*/ 6 h 53"/>
                <a:gd name="T8" fmla="*/ 8 w 47"/>
                <a:gd name="T9" fmla="*/ 8 h 53"/>
                <a:gd name="T10" fmla="*/ 7 w 47"/>
                <a:gd name="T11" fmla="*/ 9 h 53"/>
                <a:gd name="T12" fmla="*/ 6 w 47"/>
                <a:gd name="T13" fmla="*/ 11 h 53"/>
                <a:gd name="T14" fmla="*/ 5 w 47"/>
                <a:gd name="T15" fmla="*/ 12 h 53"/>
                <a:gd name="T16" fmla="*/ 4 w 47"/>
                <a:gd name="T17" fmla="*/ 14 h 53"/>
                <a:gd name="T18" fmla="*/ 3 w 47"/>
                <a:gd name="T19" fmla="*/ 13 h 53"/>
                <a:gd name="T20" fmla="*/ 2 w 47"/>
                <a:gd name="T21" fmla="*/ 13 h 53"/>
                <a:gd name="T22" fmla="*/ 1 w 47"/>
                <a:gd name="T23" fmla="*/ 13 h 53"/>
                <a:gd name="T24" fmla="*/ 0 w 47"/>
                <a:gd name="T25" fmla="*/ 12 h 53"/>
                <a:gd name="T26" fmla="*/ 9 w 47"/>
                <a:gd name="T27" fmla="*/ 0 h 53"/>
                <a:gd name="T28" fmla="*/ 10 w 47"/>
                <a:gd name="T29" fmla="*/ 0 h 53"/>
                <a:gd name="T30" fmla="*/ 11 w 47"/>
                <a:gd name="T31" fmla="*/ 1 h 53"/>
                <a:gd name="T32" fmla="*/ 12 w 47"/>
                <a:gd name="T33" fmla="*/ 1 h 53"/>
                <a:gd name="T34" fmla="*/ 12 w 47"/>
                <a:gd name="T35" fmla="*/ 2 h 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7" h="53">
                  <a:moveTo>
                    <a:pt x="47" y="5"/>
                  </a:moveTo>
                  <a:lnTo>
                    <a:pt x="44" y="12"/>
                  </a:lnTo>
                  <a:lnTo>
                    <a:pt x="39" y="18"/>
                  </a:lnTo>
                  <a:lnTo>
                    <a:pt x="36" y="23"/>
                  </a:lnTo>
                  <a:lnTo>
                    <a:pt x="31" y="29"/>
                  </a:lnTo>
                  <a:lnTo>
                    <a:pt x="26" y="36"/>
                  </a:lnTo>
                  <a:lnTo>
                    <a:pt x="22" y="42"/>
                  </a:lnTo>
                  <a:lnTo>
                    <a:pt x="17" y="47"/>
                  </a:lnTo>
                  <a:lnTo>
                    <a:pt x="13" y="53"/>
                  </a:lnTo>
                  <a:lnTo>
                    <a:pt x="9" y="52"/>
                  </a:lnTo>
                  <a:lnTo>
                    <a:pt x="7" y="51"/>
                  </a:lnTo>
                  <a:lnTo>
                    <a:pt x="3" y="49"/>
                  </a:lnTo>
                  <a:lnTo>
                    <a:pt x="0" y="45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0" name="Freeform 172"/>
            <p:cNvSpPr>
              <a:spLocks/>
            </p:cNvSpPr>
            <p:nvPr/>
          </p:nvSpPr>
          <p:spPr bwMode="auto">
            <a:xfrm>
              <a:off x="2990" y="4006"/>
              <a:ext cx="278" cy="96"/>
            </a:xfrm>
            <a:custGeom>
              <a:avLst/>
              <a:gdLst>
                <a:gd name="T0" fmla="*/ 139 w 558"/>
                <a:gd name="T1" fmla="*/ 4 h 193"/>
                <a:gd name="T2" fmla="*/ 139 w 558"/>
                <a:gd name="T3" fmla="*/ 7 h 193"/>
                <a:gd name="T4" fmla="*/ 135 w 558"/>
                <a:gd name="T5" fmla="*/ 10 h 193"/>
                <a:gd name="T6" fmla="*/ 128 w 558"/>
                <a:gd name="T7" fmla="*/ 12 h 193"/>
                <a:gd name="T8" fmla="*/ 122 w 558"/>
                <a:gd name="T9" fmla="*/ 14 h 193"/>
                <a:gd name="T10" fmla="*/ 116 w 558"/>
                <a:gd name="T11" fmla="*/ 16 h 193"/>
                <a:gd name="T12" fmla="*/ 109 w 558"/>
                <a:gd name="T13" fmla="*/ 18 h 193"/>
                <a:gd name="T14" fmla="*/ 103 w 558"/>
                <a:gd name="T15" fmla="*/ 19 h 193"/>
                <a:gd name="T16" fmla="*/ 97 w 558"/>
                <a:gd name="T17" fmla="*/ 21 h 193"/>
                <a:gd name="T18" fmla="*/ 90 w 558"/>
                <a:gd name="T19" fmla="*/ 23 h 193"/>
                <a:gd name="T20" fmla="*/ 85 w 558"/>
                <a:gd name="T21" fmla="*/ 25 h 193"/>
                <a:gd name="T22" fmla="*/ 80 w 558"/>
                <a:gd name="T23" fmla="*/ 26 h 193"/>
                <a:gd name="T24" fmla="*/ 75 w 558"/>
                <a:gd name="T25" fmla="*/ 28 h 193"/>
                <a:gd name="T26" fmla="*/ 70 w 558"/>
                <a:gd name="T27" fmla="*/ 29 h 193"/>
                <a:gd name="T28" fmla="*/ 67 w 558"/>
                <a:gd name="T29" fmla="*/ 30 h 193"/>
                <a:gd name="T30" fmla="*/ 64 w 558"/>
                <a:gd name="T31" fmla="*/ 31 h 193"/>
                <a:gd name="T32" fmla="*/ 61 w 558"/>
                <a:gd name="T33" fmla="*/ 31 h 193"/>
                <a:gd name="T34" fmla="*/ 58 w 558"/>
                <a:gd name="T35" fmla="*/ 32 h 193"/>
                <a:gd name="T36" fmla="*/ 55 w 558"/>
                <a:gd name="T37" fmla="*/ 34 h 193"/>
                <a:gd name="T38" fmla="*/ 51 w 558"/>
                <a:gd name="T39" fmla="*/ 35 h 193"/>
                <a:gd name="T40" fmla="*/ 47 w 558"/>
                <a:gd name="T41" fmla="*/ 35 h 193"/>
                <a:gd name="T42" fmla="*/ 42 w 558"/>
                <a:gd name="T43" fmla="*/ 36 h 193"/>
                <a:gd name="T44" fmla="*/ 38 w 558"/>
                <a:gd name="T45" fmla="*/ 37 h 193"/>
                <a:gd name="T46" fmla="*/ 34 w 558"/>
                <a:gd name="T47" fmla="*/ 39 h 193"/>
                <a:gd name="T48" fmla="*/ 30 w 558"/>
                <a:gd name="T49" fmla="*/ 40 h 193"/>
                <a:gd name="T50" fmla="*/ 26 w 558"/>
                <a:gd name="T51" fmla="*/ 41 h 193"/>
                <a:gd name="T52" fmla="*/ 21 w 558"/>
                <a:gd name="T53" fmla="*/ 43 h 193"/>
                <a:gd name="T54" fmla="*/ 15 w 558"/>
                <a:gd name="T55" fmla="*/ 44 h 193"/>
                <a:gd name="T56" fmla="*/ 9 w 558"/>
                <a:gd name="T57" fmla="*/ 45 h 193"/>
                <a:gd name="T58" fmla="*/ 3 w 558"/>
                <a:gd name="T59" fmla="*/ 47 h 193"/>
                <a:gd name="T60" fmla="*/ 4 w 558"/>
                <a:gd name="T61" fmla="*/ 46 h 193"/>
                <a:gd name="T62" fmla="*/ 14 w 558"/>
                <a:gd name="T63" fmla="*/ 43 h 193"/>
                <a:gd name="T64" fmla="*/ 24 w 558"/>
                <a:gd name="T65" fmla="*/ 40 h 193"/>
                <a:gd name="T66" fmla="*/ 34 w 558"/>
                <a:gd name="T67" fmla="*/ 37 h 193"/>
                <a:gd name="T68" fmla="*/ 45 w 558"/>
                <a:gd name="T69" fmla="*/ 34 h 193"/>
                <a:gd name="T70" fmla="*/ 55 w 558"/>
                <a:gd name="T71" fmla="*/ 31 h 193"/>
                <a:gd name="T72" fmla="*/ 66 w 558"/>
                <a:gd name="T73" fmla="*/ 28 h 193"/>
                <a:gd name="T74" fmla="*/ 76 w 558"/>
                <a:gd name="T75" fmla="*/ 26 h 193"/>
                <a:gd name="T76" fmla="*/ 84 w 558"/>
                <a:gd name="T77" fmla="*/ 23 h 193"/>
                <a:gd name="T78" fmla="*/ 91 w 558"/>
                <a:gd name="T79" fmla="*/ 21 h 193"/>
                <a:gd name="T80" fmla="*/ 98 w 558"/>
                <a:gd name="T81" fmla="*/ 19 h 193"/>
                <a:gd name="T82" fmla="*/ 105 w 558"/>
                <a:gd name="T83" fmla="*/ 17 h 193"/>
                <a:gd name="T84" fmla="*/ 113 w 558"/>
                <a:gd name="T85" fmla="*/ 15 h 193"/>
                <a:gd name="T86" fmla="*/ 120 w 558"/>
                <a:gd name="T87" fmla="*/ 13 h 193"/>
                <a:gd name="T88" fmla="*/ 126 w 558"/>
                <a:gd name="T89" fmla="*/ 11 h 193"/>
                <a:gd name="T90" fmla="*/ 133 w 558"/>
                <a:gd name="T91" fmla="*/ 9 h 193"/>
                <a:gd name="T92" fmla="*/ 138 w 558"/>
                <a:gd name="T93" fmla="*/ 6 h 193"/>
                <a:gd name="T94" fmla="*/ 138 w 558"/>
                <a:gd name="T95" fmla="*/ 4 h 193"/>
                <a:gd name="T96" fmla="*/ 133 w 558"/>
                <a:gd name="T97" fmla="*/ 0 h 193"/>
                <a:gd name="T98" fmla="*/ 136 w 558"/>
                <a:gd name="T99" fmla="*/ 1 h 193"/>
                <a:gd name="T100" fmla="*/ 139 w 558"/>
                <a:gd name="T101" fmla="*/ 3 h 19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58" h="193">
                  <a:moveTo>
                    <a:pt x="557" y="14"/>
                  </a:moveTo>
                  <a:lnTo>
                    <a:pt x="558" y="19"/>
                  </a:lnTo>
                  <a:lnTo>
                    <a:pt x="558" y="25"/>
                  </a:lnTo>
                  <a:lnTo>
                    <a:pt x="557" y="30"/>
                  </a:lnTo>
                  <a:lnTo>
                    <a:pt x="554" y="36"/>
                  </a:lnTo>
                  <a:lnTo>
                    <a:pt x="542" y="41"/>
                  </a:lnTo>
                  <a:lnTo>
                    <a:pt x="529" y="45"/>
                  </a:lnTo>
                  <a:lnTo>
                    <a:pt x="516" y="50"/>
                  </a:lnTo>
                  <a:lnTo>
                    <a:pt x="504" y="53"/>
                  </a:lnTo>
                  <a:lnTo>
                    <a:pt x="491" y="58"/>
                  </a:lnTo>
                  <a:lnTo>
                    <a:pt x="478" y="61"/>
                  </a:lnTo>
                  <a:lnTo>
                    <a:pt x="466" y="65"/>
                  </a:lnTo>
                  <a:lnTo>
                    <a:pt x="453" y="68"/>
                  </a:lnTo>
                  <a:lnTo>
                    <a:pt x="440" y="72"/>
                  </a:lnTo>
                  <a:lnTo>
                    <a:pt x="427" y="75"/>
                  </a:lnTo>
                  <a:lnTo>
                    <a:pt x="414" y="79"/>
                  </a:lnTo>
                  <a:lnTo>
                    <a:pt x="401" y="82"/>
                  </a:lnTo>
                  <a:lnTo>
                    <a:pt x="389" y="87"/>
                  </a:lnTo>
                  <a:lnTo>
                    <a:pt x="376" y="90"/>
                  </a:lnTo>
                  <a:lnTo>
                    <a:pt x="363" y="94"/>
                  </a:lnTo>
                  <a:lnTo>
                    <a:pt x="351" y="98"/>
                  </a:lnTo>
                  <a:lnTo>
                    <a:pt x="341" y="101"/>
                  </a:lnTo>
                  <a:lnTo>
                    <a:pt x="331" y="103"/>
                  </a:lnTo>
                  <a:lnTo>
                    <a:pt x="322" y="106"/>
                  </a:lnTo>
                  <a:lnTo>
                    <a:pt x="313" y="109"/>
                  </a:lnTo>
                  <a:lnTo>
                    <a:pt x="303" y="112"/>
                  </a:lnTo>
                  <a:lnTo>
                    <a:pt x="293" y="114"/>
                  </a:lnTo>
                  <a:lnTo>
                    <a:pt x="284" y="117"/>
                  </a:lnTo>
                  <a:lnTo>
                    <a:pt x="273" y="118"/>
                  </a:lnTo>
                  <a:lnTo>
                    <a:pt x="268" y="120"/>
                  </a:lnTo>
                  <a:lnTo>
                    <a:pt x="262" y="121"/>
                  </a:lnTo>
                  <a:lnTo>
                    <a:pt x="256" y="124"/>
                  </a:lnTo>
                  <a:lnTo>
                    <a:pt x="250" y="125"/>
                  </a:lnTo>
                  <a:lnTo>
                    <a:pt x="245" y="126"/>
                  </a:lnTo>
                  <a:lnTo>
                    <a:pt x="239" y="128"/>
                  </a:lnTo>
                  <a:lnTo>
                    <a:pt x="234" y="130"/>
                  </a:lnTo>
                  <a:lnTo>
                    <a:pt x="230" y="134"/>
                  </a:lnTo>
                  <a:lnTo>
                    <a:pt x="223" y="137"/>
                  </a:lnTo>
                  <a:lnTo>
                    <a:pt x="216" y="140"/>
                  </a:lnTo>
                  <a:lnTo>
                    <a:pt x="207" y="141"/>
                  </a:lnTo>
                  <a:lnTo>
                    <a:pt x="199" y="142"/>
                  </a:lnTo>
                  <a:lnTo>
                    <a:pt x="189" y="143"/>
                  </a:lnTo>
                  <a:lnTo>
                    <a:pt x="180" y="144"/>
                  </a:lnTo>
                  <a:lnTo>
                    <a:pt x="171" y="147"/>
                  </a:lnTo>
                  <a:lnTo>
                    <a:pt x="163" y="150"/>
                  </a:lnTo>
                  <a:lnTo>
                    <a:pt x="154" y="151"/>
                  </a:lnTo>
                  <a:lnTo>
                    <a:pt x="146" y="153"/>
                  </a:lnTo>
                  <a:lnTo>
                    <a:pt x="137" y="156"/>
                  </a:lnTo>
                  <a:lnTo>
                    <a:pt x="129" y="159"/>
                  </a:lnTo>
                  <a:lnTo>
                    <a:pt x="121" y="163"/>
                  </a:lnTo>
                  <a:lnTo>
                    <a:pt x="113" y="165"/>
                  </a:lnTo>
                  <a:lnTo>
                    <a:pt x="105" y="167"/>
                  </a:lnTo>
                  <a:lnTo>
                    <a:pt x="97" y="170"/>
                  </a:lnTo>
                  <a:lnTo>
                    <a:pt x="84" y="172"/>
                  </a:lnTo>
                  <a:lnTo>
                    <a:pt x="72" y="174"/>
                  </a:lnTo>
                  <a:lnTo>
                    <a:pt x="60" y="178"/>
                  </a:lnTo>
                  <a:lnTo>
                    <a:pt x="48" y="180"/>
                  </a:lnTo>
                  <a:lnTo>
                    <a:pt x="36" y="183"/>
                  </a:lnTo>
                  <a:lnTo>
                    <a:pt x="23" y="187"/>
                  </a:lnTo>
                  <a:lnTo>
                    <a:pt x="12" y="189"/>
                  </a:lnTo>
                  <a:lnTo>
                    <a:pt x="0" y="193"/>
                  </a:lnTo>
                  <a:lnTo>
                    <a:pt x="19" y="187"/>
                  </a:lnTo>
                  <a:lnTo>
                    <a:pt x="38" y="180"/>
                  </a:lnTo>
                  <a:lnTo>
                    <a:pt x="58" y="174"/>
                  </a:lnTo>
                  <a:lnTo>
                    <a:pt x="78" y="168"/>
                  </a:lnTo>
                  <a:lnTo>
                    <a:pt x="98" y="162"/>
                  </a:lnTo>
                  <a:lnTo>
                    <a:pt x="118" y="156"/>
                  </a:lnTo>
                  <a:lnTo>
                    <a:pt x="139" y="150"/>
                  </a:lnTo>
                  <a:lnTo>
                    <a:pt x="159" y="144"/>
                  </a:lnTo>
                  <a:lnTo>
                    <a:pt x="180" y="139"/>
                  </a:lnTo>
                  <a:lnTo>
                    <a:pt x="201" y="133"/>
                  </a:lnTo>
                  <a:lnTo>
                    <a:pt x="222" y="127"/>
                  </a:lnTo>
                  <a:lnTo>
                    <a:pt x="243" y="121"/>
                  </a:lnTo>
                  <a:lnTo>
                    <a:pt x="264" y="115"/>
                  </a:lnTo>
                  <a:lnTo>
                    <a:pt x="285" y="110"/>
                  </a:lnTo>
                  <a:lnTo>
                    <a:pt x="306" y="105"/>
                  </a:lnTo>
                  <a:lnTo>
                    <a:pt x="326" y="99"/>
                  </a:lnTo>
                  <a:lnTo>
                    <a:pt x="340" y="95"/>
                  </a:lnTo>
                  <a:lnTo>
                    <a:pt x="354" y="89"/>
                  </a:lnTo>
                  <a:lnTo>
                    <a:pt x="368" y="84"/>
                  </a:lnTo>
                  <a:lnTo>
                    <a:pt x="382" y="81"/>
                  </a:lnTo>
                  <a:lnTo>
                    <a:pt x="395" y="76"/>
                  </a:lnTo>
                  <a:lnTo>
                    <a:pt x="410" y="73"/>
                  </a:lnTo>
                  <a:lnTo>
                    <a:pt x="424" y="69"/>
                  </a:lnTo>
                  <a:lnTo>
                    <a:pt x="438" y="66"/>
                  </a:lnTo>
                  <a:lnTo>
                    <a:pt x="453" y="63"/>
                  </a:lnTo>
                  <a:lnTo>
                    <a:pt x="467" y="58"/>
                  </a:lnTo>
                  <a:lnTo>
                    <a:pt x="481" y="54"/>
                  </a:lnTo>
                  <a:lnTo>
                    <a:pt x="494" y="50"/>
                  </a:lnTo>
                  <a:lnTo>
                    <a:pt x="508" y="45"/>
                  </a:lnTo>
                  <a:lnTo>
                    <a:pt x="522" y="41"/>
                  </a:lnTo>
                  <a:lnTo>
                    <a:pt x="536" y="36"/>
                  </a:lnTo>
                  <a:lnTo>
                    <a:pt x="550" y="30"/>
                  </a:lnTo>
                  <a:lnTo>
                    <a:pt x="553" y="27"/>
                  </a:lnTo>
                  <a:lnTo>
                    <a:pt x="554" y="22"/>
                  </a:lnTo>
                  <a:lnTo>
                    <a:pt x="553" y="18"/>
                  </a:lnTo>
                  <a:lnTo>
                    <a:pt x="551" y="14"/>
                  </a:lnTo>
                  <a:lnTo>
                    <a:pt x="535" y="0"/>
                  </a:lnTo>
                  <a:lnTo>
                    <a:pt x="542" y="3"/>
                  </a:lnTo>
                  <a:lnTo>
                    <a:pt x="546" y="6"/>
                  </a:lnTo>
                  <a:lnTo>
                    <a:pt x="552" y="11"/>
                  </a:lnTo>
                  <a:lnTo>
                    <a:pt x="557" y="1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1" name="Freeform 173"/>
            <p:cNvSpPr>
              <a:spLocks/>
            </p:cNvSpPr>
            <p:nvPr/>
          </p:nvSpPr>
          <p:spPr bwMode="auto">
            <a:xfrm>
              <a:off x="2915" y="4006"/>
              <a:ext cx="25" cy="31"/>
            </a:xfrm>
            <a:custGeom>
              <a:avLst/>
              <a:gdLst>
                <a:gd name="T0" fmla="*/ 13 w 49"/>
                <a:gd name="T1" fmla="*/ 1 h 61"/>
                <a:gd name="T2" fmla="*/ 12 w 49"/>
                <a:gd name="T3" fmla="*/ 3 h 61"/>
                <a:gd name="T4" fmla="*/ 10 w 49"/>
                <a:gd name="T5" fmla="*/ 5 h 61"/>
                <a:gd name="T6" fmla="*/ 10 w 49"/>
                <a:gd name="T7" fmla="*/ 7 h 61"/>
                <a:gd name="T8" fmla="*/ 8 w 49"/>
                <a:gd name="T9" fmla="*/ 9 h 61"/>
                <a:gd name="T10" fmla="*/ 7 w 49"/>
                <a:gd name="T11" fmla="*/ 10 h 61"/>
                <a:gd name="T12" fmla="*/ 6 w 49"/>
                <a:gd name="T13" fmla="*/ 12 h 61"/>
                <a:gd name="T14" fmla="*/ 5 w 49"/>
                <a:gd name="T15" fmla="*/ 14 h 61"/>
                <a:gd name="T16" fmla="*/ 4 w 49"/>
                <a:gd name="T17" fmla="*/ 16 h 61"/>
                <a:gd name="T18" fmla="*/ 3 w 49"/>
                <a:gd name="T19" fmla="*/ 15 h 61"/>
                <a:gd name="T20" fmla="*/ 2 w 49"/>
                <a:gd name="T21" fmla="*/ 15 h 61"/>
                <a:gd name="T22" fmla="*/ 1 w 49"/>
                <a:gd name="T23" fmla="*/ 14 h 61"/>
                <a:gd name="T24" fmla="*/ 0 w 49"/>
                <a:gd name="T25" fmla="*/ 14 h 61"/>
                <a:gd name="T26" fmla="*/ 2 w 49"/>
                <a:gd name="T27" fmla="*/ 11 h 61"/>
                <a:gd name="T28" fmla="*/ 4 w 49"/>
                <a:gd name="T29" fmla="*/ 9 h 61"/>
                <a:gd name="T30" fmla="*/ 5 w 49"/>
                <a:gd name="T31" fmla="*/ 6 h 61"/>
                <a:gd name="T32" fmla="*/ 7 w 49"/>
                <a:gd name="T33" fmla="*/ 4 h 61"/>
                <a:gd name="T34" fmla="*/ 8 w 49"/>
                <a:gd name="T35" fmla="*/ 2 h 61"/>
                <a:gd name="T36" fmla="*/ 10 w 49"/>
                <a:gd name="T37" fmla="*/ 1 h 61"/>
                <a:gd name="T38" fmla="*/ 11 w 49"/>
                <a:gd name="T39" fmla="*/ 0 h 61"/>
                <a:gd name="T40" fmla="*/ 13 w 49"/>
                <a:gd name="T41" fmla="*/ 1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61">
                  <a:moveTo>
                    <a:pt x="49" y="4"/>
                  </a:moveTo>
                  <a:lnTo>
                    <a:pt x="45" y="11"/>
                  </a:lnTo>
                  <a:lnTo>
                    <a:pt x="40" y="19"/>
                  </a:lnTo>
                  <a:lnTo>
                    <a:pt x="37" y="26"/>
                  </a:lnTo>
                  <a:lnTo>
                    <a:pt x="32" y="33"/>
                  </a:lnTo>
                  <a:lnTo>
                    <a:pt x="27" y="39"/>
                  </a:lnTo>
                  <a:lnTo>
                    <a:pt x="23" y="46"/>
                  </a:lnTo>
                  <a:lnTo>
                    <a:pt x="18" y="54"/>
                  </a:lnTo>
                  <a:lnTo>
                    <a:pt x="14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6"/>
                  </a:lnTo>
                  <a:lnTo>
                    <a:pt x="0" y="53"/>
                  </a:lnTo>
                  <a:lnTo>
                    <a:pt x="7" y="43"/>
                  </a:lnTo>
                  <a:lnTo>
                    <a:pt x="14" y="34"/>
                  </a:lnTo>
                  <a:lnTo>
                    <a:pt x="20" y="23"/>
                  </a:lnTo>
                  <a:lnTo>
                    <a:pt x="27" y="14"/>
                  </a:lnTo>
                  <a:lnTo>
                    <a:pt x="32" y="8"/>
                  </a:lnTo>
                  <a:lnTo>
                    <a:pt x="37" y="3"/>
                  </a:lnTo>
                  <a:lnTo>
                    <a:pt x="42" y="0"/>
                  </a:lnTo>
                  <a:lnTo>
                    <a:pt x="49" y="4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2" name="Freeform 174"/>
            <p:cNvSpPr>
              <a:spLocks/>
            </p:cNvSpPr>
            <p:nvPr/>
          </p:nvSpPr>
          <p:spPr bwMode="auto">
            <a:xfrm>
              <a:off x="2968" y="4008"/>
              <a:ext cx="25" cy="26"/>
            </a:xfrm>
            <a:custGeom>
              <a:avLst/>
              <a:gdLst>
                <a:gd name="T0" fmla="*/ 13 w 49"/>
                <a:gd name="T1" fmla="*/ 0 h 53"/>
                <a:gd name="T2" fmla="*/ 11 w 49"/>
                <a:gd name="T3" fmla="*/ 2 h 53"/>
                <a:gd name="T4" fmla="*/ 10 w 49"/>
                <a:gd name="T5" fmla="*/ 4 h 53"/>
                <a:gd name="T6" fmla="*/ 9 w 49"/>
                <a:gd name="T7" fmla="*/ 6 h 53"/>
                <a:gd name="T8" fmla="*/ 8 w 49"/>
                <a:gd name="T9" fmla="*/ 8 h 53"/>
                <a:gd name="T10" fmla="*/ 6 w 49"/>
                <a:gd name="T11" fmla="*/ 10 h 53"/>
                <a:gd name="T12" fmla="*/ 5 w 49"/>
                <a:gd name="T13" fmla="*/ 11 h 53"/>
                <a:gd name="T14" fmla="*/ 3 w 49"/>
                <a:gd name="T15" fmla="*/ 12 h 53"/>
                <a:gd name="T16" fmla="*/ 0 w 49"/>
                <a:gd name="T17" fmla="*/ 13 h 53"/>
                <a:gd name="T18" fmla="*/ 1 w 49"/>
                <a:gd name="T19" fmla="*/ 11 h 53"/>
                <a:gd name="T20" fmla="*/ 2 w 49"/>
                <a:gd name="T21" fmla="*/ 10 h 53"/>
                <a:gd name="T22" fmla="*/ 3 w 49"/>
                <a:gd name="T23" fmla="*/ 8 h 53"/>
                <a:gd name="T24" fmla="*/ 5 w 49"/>
                <a:gd name="T25" fmla="*/ 7 h 53"/>
                <a:gd name="T26" fmla="*/ 6 w 49"/>
                <a:gd name="T27" fmla="*/ 5 h 53"/>
                <a:gd name="T28" fmla="*/ 7 w 49"/>
                <a:gd name="T29" fmla="*/ 4 h 53"/>
                <a:gd name="T30" fmla="*/ 8 w 49"/>
                <a:gd name="T31" fmla="*/ 2 h 53"/>
                <a:gd name="T32" fmla="*/ 9 w 49"/>
                <a:gd name="T33" fmla="*/ 0 h 53"/>
                <a:gd name="T34" fmla="*/ 10 w 49"/>
                <a:gd name="T35" fmla="*/ 0 h 53"/>
                <a:gd name="T36" fmla="*/ 11 w 49"/>
                <a:gd name="T37" fmla="*/ 0 h 53"/>
                <a:gd name="T38" fmla="*/ 12 w 49"/>
                <a:gd name="T39" fmla="*/ 0 h 53"/>
                <a:gd name="T40" fmla="*/ 13 w 49"/>
                <a:gd name="T41" fmla="*/ 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53">
                  <a:moveTo>
                    <a:pt x="49" y="0"/>
                  </a:moveTo>
                  <a:lnTo>
                    <a:pt x="44" y="8"/>
                  </a:lnTo>
                  <a:lnTo>
                    <a:pt x="39" y="16"/>
                  </a:lnTo>
                  <a:lnTo>
                    <a:pt x="34" y="24"/>
                  </a:lnTo>
                  <a:lnTo>
                    <a:pt x="30" y="33"/>
                  </a:lnTo>
                  <a:lnTo>
                    <a:pt x="24" y="40"/>
                  </a:lnTo>
                  <a:lnTo>
                    <a:pt x="17" y="47"/>
                  </a:lnTo>
                  <a:lnTo>
                    <a:pt x="9" y="50"/>
                  </a:lnTo>
                  <a:lnTo>
                    <a:pt x="0" y="53"/>
                  </a:lnTo>
                  <a:lnTo>
                    <a:pt x="3" y="47"/>
                  </a:lnTo>
                  <a:lnTo>
                    <a:pt x="8" y="40"/>
                  </a:lnTo>
                  <a:lnTo>
                    <a:pt x="11" y="34"/>
                  </a:lnTo>
                  <a:lnTo>
                    <a:pt x="17" y="29"/>
                  </a:lnTo>
                  <a:lnTo>
                    <a:pt x="22" y="22"/>
                  </a:lnTo>
                  <a:lnTo>
                    <a:pt x="26" y="16"/>
                  </a:lnTo>
                  <a:lnTo>
                    <a:pt x="31" y="9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3" name="Freeform 175"/>
            <p:cNvSpPr>
              <a:spLocks/>
            </p:cNvSpPr>
            <p:nvPr/>
          </p:nvSpPr>
          <p:spPr bwMode="auto">
            <a:xfrm>
              <a:off x="2925" y="4009"/>
              <a:ext cx="26" cy="34"/>
            </a:xfrm>
            <a:custGeom>
              <a:avLst/>
              <a:gdLst>
                <a:gd name="T0" fmla="*/ 13 w 52"/>
                <a:gd name="T1" fmla="*/ 2 h 68"/>
                <a:gd name="T2" fmla="*/ 12 w 52"/>
                <a:gd name="T3" fmla="*/ 4 h 68"/>
                <a:gd name="T4" fmla="*/ 11 w 52"/>
                <a:gd name="T5" fmla="*/ 6 h 68"/>
                <a:gd name="T6" fmla="*/ 9 w 52"/>
                <a:gd name="T7" fmla="*/ 8 h 68"/>
                <a:gd name="T8" fmla="*/ 8 w 52"/>
                <a:gd name="T9" fmla="*/ 10 h 68"/>
                <a:gd name="T10" fmla="*/ 7 w 52"/>
                <a:gd name="T11" fmla="*/ 12 h 68"/>
                <a:gd name="T12" fmla="*/ 6 w 52"/>
                <a:gd name="T13" fmla="*/ 14 h 68"/>
                <a:gd name="T14" fmla="*/ 5 w 52"/>
                <a:gd name="T15" fmla="*/ 15 h 68"/>
                <a:gd name="T16" fmla="*/ 3 w 52"/>
                <a:gd name="T17" fmla="*/ 17 h 68"/>
                <a:gd name="T18" fmla="*/ 3 w 52"/>
                <a:gd name="T19" fmla="*/ 17 h 68"/>
                <a:gd name="T20" fmla="*/ 2 w 52"/>
                <a:gd name="T21" fmla="*/ 17 h 68"/>
                <a:gd name="T22" fmla="*/ 1 w 52"/>
                <a:gd name="T23" fmla="*/ 16 h 68"/>
                <a:gd name="T24" fmla="*/ 0 w 52"/>
                <a:gd name="T25" fmla="*/ 16 h 68"/>
                <a:gd name="T26" fmla="*/ 1 w 52"/>
                <a:gd name="T27" fmla="*/ 14 h 68"/>
                <a:gd name="T28" fmla="*/ 11 w 52"/>
                <a:gd name="T29" fmla="*/ 0 h 68"/>
                <a:gd name="T30" fmla="*/ 13 w 52"/>
                <a:gd name="T31" fmla="*/ 1 h 68"/>
                <a:gd name="T32" fmla="*/ 13 w 52"/>
                <a:gd name="T33" fmla="*/ 2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8">
                  <a:moveTo>
                    <a:pt x="52" y="8"/>
                  </a:moveTo>
                  <a:lnTo>
                    <a:pt x="47" y="15"/>
                  </a:lnTo>
                  <a:lnTo>
                    <a:pt x="42" y="23"/>
                  </a:lnTo>
                  <a:lnTo>
                    <a:pt x="36" y="30"/>
                  </a:lnTo>
                  <a:lnTo>
                    <a:pt x="32" y="38"/>
                  </a:lnTo>
                  <a:lnTo>
                    <a:pt x="27" y="45"/>
                  </a:lnTo>
                  <a:lnTo>
                    <a:pt x="22" y="53"/>
                  </a:lnTo>
                  <a:lnTo>
                    <a:pt x="17" y="60"/>
                  </a:lnTo>
                  <a:lnTo>
                    <a:pt x="12" y="68"/>
                  </a:lnTo>
                  <a:lnTo>
                    <a:pt x="9" y="67"/>
                  </a:lnTo>
                  <a:lnTo>
                    <a:pt x="6" y="66"/>
                  </a:lnTo>
                  <a:lnTo>
                    <a:pt x="3" y="63"/>
                  </a:lnTo>
                  <a:lnTo>
                    <a:pt x="0" y="61"/>
                  </a:lnTo>
                  <a:lnTo>
                    <a:pt x="3" y="55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52" y="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4" name="Freeform 176"/>
            <p:cNvSpPr>
              <a:spLocks/>
            </p:cNvSpPr>
            <p:nvPr/>
          </p:nvSpPr>
          <p:spPr bwMode="auto">
            <a:xfrm>
              <a:off x="2937" y="4010"/>
              <a:ext cx="28" cy="35"/>
            </a:xfrm>
            <a:custGeom>
              <a:avLst/>
              <a:gdLst>
                <a:gd name="T0" fmla="*/ 14 w 57"/>
                <a:gd name="T1" fmla="*/ 0 h 69"/>
                <a:gd name="T2" fmla="*/ 13 w 57"/>
                <a:gd name="T3" fmla="*/ 2 h 69"/>
                <a:gd name="T4" fmla="*/ 12 w 57"/>
                <a:gd name="T5" fmla="*/ 4 h 69"/>
                <a:gd name="T6" fmla="*/ 11 w 57"/>
                <a:gd name="T7" fmla="*/ 5 h 69"/>
                <a:gd name="T8" fmla="*/ 10 w 57"/>
                <a:gd name="T9" fmla="*/ 7 h 69"/>
                <a:gd name="T10" fmla="*/ 9 w 57"/>
                <a:gd name="T11" fmla="*/ 10 h 69"/>
                <a:gd name="T12" fmla="*/ 7 w 57"/>
                <a:gd name="T13" fmla="*/ 12 h 69"/>
                <a:gd name="T14" fmla="*/ 5 w 57"/>
                <a:gd name="T15" fmla="*/ 15 h 69"/>
                <a:gd name="T16" fmla="*/ 3 w 57"/>
                <a:gd name="T17" fmla="*/ 17 h 69"/>
                <a:gd name="T18" fmla="*/ 2 w 57"/>
                <a:gd name="T19" fmla="*/ 17 h 69"/>
                <a:gd name="T20" fmla="*/ 1 w 57"/>
                <a:gd name="T21" fmla="*/ 17 h 69"/>
                <a:gd name="T22" fmla="*/ 1 w 57"/>
                <a:gd name="T23" fmla="*/ 18 h 69"/>
                <a:gd name="T24" fmla="*/ 0 w 57"/>
                <a:gd name="T25" fmla="*/ 17 h 69"/>
                <a:gd name="T26" fmla="*/ 1 w 57"/>
                <a:gd name="T27" fmla="*/ 15 h 69"/>
                <a:gd name="T28" fmla="*/ 2 w 57"/>
                <a:gd name="T29" fmla="*/ 13 h 69"/>
                <a:gd name="T30" fmla="*/ 3 w 57"/>
                <a:gd name="T31" fmla="*/ 11 h 69"/>
                <a:gd name="T32" fmla="*/ 5 w 57"/>
                <a:gd name="T33" fmla="*/ 9 h 69"/>
                <a:gd name="T34" fmla="*/ 6 w 57"/>
                <a:gd name="T35" fmla="*/ 7 h 69"/>
                <a:gd name="T36" fmla="*/ 8 w 57"/>
                <a:gd name="T37" fmla="*/ 5 h 69"/>
                <a:gd name="T38" fmla="*/ 10 w 57"/>
                <a:gd name="T39" fmla="*/ 2 h 69"/>
                <a:gd name="T40" fmla="*/ 11 w 57"/>
                <a:gd name="T41" fmla="*/ 0 h 69"/>
                <a:gd name="T42" fmla="*/ 14 w 57"/>
                <a:gd name="T43" fmla="*/ 0 h 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7" h="69">
                  <a:moveTo>
                    <a:pt x="57" y="0"/>
                  </a:moveTo>
                  <a:lnTo>
                    <a:pt x="55" y="7"/>
                  </a:lnTo>
                  <a:lnTo>
                    <a:pt x="50" y="13"/>
                  </a:lnTo>
                  <a:lnTo>
                    <a:pt x="45" y="20"/>
                  </a:lnTo>
                  <a:lnTo>
                    <a:pt x="42" y="27"/>
                  </a:lnTo>
                  <a:lnTo>
                    <a:pt x="36" y="37"/>
                  </a:lnTo>
                  <a:lnTo>
                    <a:pt x="28" y="46"/>
                  </a:lnTo>
                  <a:lnTo>
                    <a:pt x="20" y="57"/>
                  </a:lnTo>
                  <a:lnTo>
                    <a:pt x="13" y="66"/>
                  </a:lnTo>
                  <a:lnTo>
                    <a:pt x="10" y="67"/>
                  </a:lnTo>
                  <a:lnTo>
                    <a:pt x="7" y="68"/>
                  </a:lnTo>
                  <a:lnTo>
                    <a:pt x="4" y="69"/>
                  </a:lnTo>
                  <a:lnTo>
                    <a:pt x="0" y="67"/>
                  </a:lnTo>
                  <a:lnTo>
                    <a:pt x="5" y="58"/>
                  </a:lnTo>
                  <a:lnTo>
                    <a:pt x="10" y="50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5"/>
                  </a:lnTo>
                  <a:lnTo>
                    <a:pt x="34" y="17"/>
                  </a:lnTo>
                  <a:lnTo>
                    <a:pt x="40" y="8"/>
                  </a:lnTo>
                  <a:lnTo>
                    <a:pt x="4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5" name="Freeform 177"/>
            <p:cNvSpPr>
              <a:spLocks/>
            </p:cNvSpPr>
            <p:nvPr/>
          </p:nvSpPr>
          <p:spPr bwMode="auto">
            <a:xfrm>
              <a:off x="2952" y="4010"/>
              <a:ext cx="25" cy="30"/>
            </a:xfrm>
            <a:custGeom>
              <a:avLst/>
              <a:gdLst>
                <a:gd name="T0" fmla="*/ 12 w 51"/>
                <a:gd name="T1" fmla="*/ 2 h 59"/>
                <a:gd name="T2" fmla="*/ 4 w 51"/>
                <a:gd name="T3" fmla="*/ 14 h 59"/>
                <a:gd name="T4" fmla="*/ 3 w 51"/>
                <a:gd name="T5" fmla="*/ 14 h 59"/>
                <a:gd name="T6" fmla="*/ 2 w 51"/>
                <a:gd name="T7" fmla="*/ 15 h 59"/>
                <a:gd name="T8" fmla="*/ 1 w 51"/>
                <a:gd name="T9" fmla="*/ 15 h 59"/>
                <a:gd name="T10" fmla="*/ 0 w 51"/>
                <a:gd name="T11" fmla="*/ 15 h 59"/>
                <a:gd name="T12" fmla="*/ 10 w 51"/>
                <a:gd name="T13" fmla="*/ 0 h 59"/>
                <a:gd name="T14" fmla="*/ 12 w 51"/>
                <a:gd name="T15" fmla="*/ 0 h 59"/>
                <a:gd name="T16" fmla="*/ 12 w 51"/>
                <a:gd name="T17" fmla="*/ 2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9">
                  <a:moveTo>
                    <a:pt x="51" y="6"/>
                  </a:moveTo>
                  <a:lnTo>
                    <a:pt x="19" y="53"/>
                  </a:lnTo>
                  <a:lnTo>
                    <a:pt x="15" y="56"/>
                  </a:lnTo>
                  <a:lnTo>
                    <a:pt x="10" y="58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6" name="Freeform 178"/>
            <p:cNvSpPr>
              <a:spLocks/>
            </p:cNvSpPr>
            <p:nvPr/>
          </p:nvSpPr>
          <p:spPr bwMode="auto">
            <a:xfrm>
              <a:off x="2851" y="4016"/>
              <a:ext cx="5" cy="33"/>
            </a:xfrm>
            <a:custGeom>
              <a:avLst/>
              <a:gdLst>
                <a:gd name="T0" fmla="*/ 2 w 10"/>
                <a:gd name="T1" fmla="*/ 16 h 67"/>
                <a:gd name="T2" fmla="*/ 1 w 10"/>
                <a:gd name="T3" fmla="*/ 16 h 67"/>
                <a:gd name="T4" fmla="*/ 1 w 10"/>
                <a:gd name="T5" fmla="*/ 16 h 67"/>
                <a:gd name="T6" fmla="*/ 1 w 10"/>
                <a:gd name="T7" fmla="*/ 15 h 67"/>
                <a:gd name="T8" fmla="*/ 0 w 10"/>
                <a:gd name="T9" fmla="*/ 15 h 67"/>
                <a:gd name="T10" fmla="*/ 0 w 10"/>
                <a:gd name="T11" fmla="*/ 11 h 67"/>
                <a:gd name="T12" fmla="*/ 1 w 10"/>
                <a:gd name="T13" fmla="*/ 7 h 67"/>
                <a:gd name="T14" fmla="*/ 2 w 10"/>
                <a:gd name="T15" fmla="*/ 3 h 67"/>
                <a:gd name="T16" fmla="*/ 3 w 10"/>
                <a:gd name="T17" fmla="*/ 0 h 67"/>
                <a:gd name="T18" fmla="*/ 3 w 10"/>
                <a:gd name="T19" fmla="*/ 4 h 67"/>
                <a:gd name="T20" fmla="*/ 2 w 10"/>
                <a:gd name="T21" fmla="*/ 8 h 67"/>
                <a:gd name="T22" fmla="*/ 2 w 10"/>
                <a:gd name="T23" fmla="*/ 12 h 67"/>
                <a:gd name="T24" fmla="*/ 2 w 10"/>
                <a:gd name="T25" fmla="*/ 16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" h="67">
                  <a:moveTo>
                    <a:pt x="6" y="67"/>
                  </a:moveTo>
                  <a:lnTo>
                    <a:pt x="4" y="66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0" y="61"/>
                  </a:lnTo>
                  <a:lnTo>
                    <a:pt x="0" y="45"/>
                  </a:lnTo>
                  <a:lnTo>
                    <a:pt x="2" y="29"/>
                  </a:lnTo>
                  <a:lnTo>
                    <a:pt x="6" y="14"/>
                  </a:lnTo>
                  <a:lnTo>
                    <a:pt x="10" y="0"/>
                  </a:lnTo>
                  <a:lnTo>
                    <a:pt x="9" y="16"/>
                  </a:lnTo>
                  <a:lnTo>
                    <a:pt x="8" y="32"/>
                  </a:lnTo>
                  <a:lnTo>
                    <a:pt x="7" y="49"/>
                  </a:lnTo>
                  <a:lnTo>
                    <a:pt x="6" y="67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7" name="Freeform 179"/>
            <p:cNvSpPr>
              <a:spLocks/>
            </p:cNvSpPr>
            <p:nvPr/>
          </p:nvSpPr>
          <p:spPr bwMode="auto">
            <a:xfrm>
              <a:off x="2861" y="4019"/>
              <a:ext cx="7" cy="38"/>
            </a:xfrm>
            <a:custGeom>
              <a:avLst/>
              <a:gdLst>
                <a:gd name="T0" fmla="*/ 1 w 13"/>
                <a:gd name="T1" fmla="*/ 19 h 75"/>
                <a:gd name="T2" fmla="*/ 1 w 13"/>
                <a:gd name="T3" fmla="*/ 19 h 75"/>
                <a:gd name="T4" fmla="*/ 1 w 13"/>
                <a:gd name="T5" fmla="*/ 19 h 75"/>
                <a:gd name="T6" fmla="*/ 0 w 13"/>
                <a:gd name="T7" fmla="*/ 18 h 75"/>
                <a:gd name="T8" fmla="*/ 0 w 13"/>
                <a:gd name="T9" fmla="*/ 18 h 75"/>
                <a:gd name="T10" fmla="*/ 0 w 13"/>
                <a:gd name="T11" fmla="*/ 13 h 75"/>
                <a:gd name="T12" fmla="*/ 1 w 13"/>
                <a:gd name="T13" fmla="*/ 8 h 75"/>
                <a:gd name="T14" fmla="*/ 2 w 13"/>
                <a:gd name="T15" fmla="*/ 4 h 75"/>
                <a:gd name="T16" fmla="*/ 4 w 13"/>
                <a:gd name="T17" fmla="*/ 0 h 75"/>
                <a:gd name="T18" fmla="*/ 3 w 13"/>
                <a:gd name="T19" fmla="*/ 5 h 75"/>
                <a:gd name="T20" fmla="*/ 3 w 13"/>
                <a:gd name="T21" fmla="*/ 10 h 75"/>
                <a:gd name="T22" fmla="*/ 2 w 13"/>
                <a:gd name="T23" fmla="*/ 14 h 75"/>
                <a:gd name="T24" fmla="*/ 1 w 13"/>
                <a:gd name="T25" fmla="*/ 19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75">
                  <a:moveTo>
                    <a:pt x="4" y="75"/>
                  </a:moveTo>
                  <a:lnTo>
                    <a:pt x="3" y="75"/>
                  </a:lnTo>
                  <a:lnTo>
                    <a:pt x="1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50"/>
                  </a:lnTo>
                  <a:lnTo>
                    <a:pt x="2" y="32"/>
                  </a:lnTo>
                  <a:lnTo>
                    <a:pt x="7" y="15"/>
                  </a:lnTo>
                  <a:lnTo>
                    <a:pt x="13" y="0"/>
                  </a:lnTo>
                  <a:lnTo>
                    <a:pt x="12" y="19"/>
                  </a:lnTo>
                  <a:lnTo>
                    <a:pt x="10" y="38"/>
                  </a:lnTo>
                  <a:lnTo>
                    <a:pt x="7" y="56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8" name="Freeform 180"/>
            <p:cNvSpPr>
              <a:spLocks/>
            </p:cNvSpPr>
            <p:nvPr/>
          </p:nvSpPr>
          <p:spPr bwMode="auto">
            <a:xfrm>
              <a:off x="2872" y="4021"/>
              <a:ext cx="11" cy="45"/>
            </a:xfrm>
            <a:custGeom>
              <a:avLst/>
              <a:gdLst>
                <a:gd name="T0" fmla="*/ 6 w 22"/>
                <a:gd name="T1" fmla="*/ 0 h 91"/>
                <a:gd name="T2" fmla="*/ 4 w 22"/>
                <a:gd name="T3" fmla="*/ 4 h 91"/>
                <a:gd name="T4" fmla="*/ 4 w 22"/>
                <a:gd name="T5" fmla="*/ 9 h 91"/>
                <a:gd name="T6" fmla="*/ 3 w 22"/>
                <a:gd name="T7" fmla="*/ 14 h 91"/>
                <a:gd name="T8" fmla="*/ 2 w 22"/>
                <a:gd name="T9" fmla="*/ 19 h 91"/>
                <a:gd name="T10" fmla="*/ 2 w 22"/>
                <a:gd name="T11" fmla="*/ 20 h 91"/>
                <a:gd name="T12" fmla="*/ 2 w 22"/>
                <a:gd name="T13" fmla="*/ 21 h 91"/>
                <a:gd name="T14" fmla="*/ 2 w 22"/>
                <a:gd name="T15" fmla="*/ 22 h 91"/>
                <a:gd name="T16" fmla="*/ 2 w 22"/>
                <a:gd name="T17" fmla="*/ 22 h 91"/>
                <a:gd name="T18" fmla="*/ 2 w 22"/>
                <a:gd name="T19" fmla="*/ 22 h 91"/>
                <a:gd name="T20" fmla="*/ 1 w 22"/>
                <a:gd name="T21" fmla="*/ 22 h 91"/>
                <a:gd name="T22" fmla="*/ 1 w 22"/>
                <a:gd name="T23" fmla="*/ 22 h 91"/>
                <a:gd name="T24" fmla="*/ 0 w 22"/>
                <a:gd name="T25" fmla="*/ 22 h 91"/>
                <a:gd name="T26" fmla="*/ 1 w 22"/>
                <a:gd name="T27" fmla="*/ 16 h 91"/>
                <a:gd name="T28" fmla="*/ 2 w 22"/>
                <a:gd name="T29" fmla="*/ 10 h 91"/>
                <a:gd name="T30" fmla="*/ 3 w 22"/>
                <a:gd name="T31" fmla="*/ 5 h 91"/>
                <a:gd name="T32" fmla="*/ 6 w 22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91">
                  <a:moveTo>
                    <a:pt x="22" y="0"/>
                  </a:moveTo>
                  <a:lnTo>
                    <a:pt x="16" y="19"/>
                  </a:lnTo>
                  <a:lnTo>
                    <a:pt x="13" y="38"/>
                  </a:lnTo>
                  <a:lnTo>
                    <a:pt x="10" y="59"/>
                  </a:lnTo>
                  <a:lnTo>
                    <a:pt x="6" y="77"/>
                  </a:lnTo>
                  <a:lnTo>
                    <a:pt x="7" y="81"/>
                  </a:lnTo>
                  <a:lnTo>
                    <a:pt x="8" y="84"/>
                  </a:lnTo>
                  <a:lnTo>
                    <a:pt x="8" y="88"/>
                  </a:lnTo>
                  <a:lnTo>
                    <a:pt x="8" y="91"/>
                  </a:lnTo>
                  <a:lnTo>
                    <a:pt x="6" y="91"/>
                  </a:lnTo>
                  <a:lnTo>
                    <a:pt x="4" y="91"/>
                  </a:lnTo>
                  <a:lnTo>
                    <a:pt x="3" y="89"/>
                  </a:lnTo>
                  <a:lnTo>
                    <a:pt x="0" y="88"/>
                  </a:lnTo>
                  <a:lnTo>
                    <a:pt x="2" y="65"/>
                  </a:lnTo>
                  <a:lnTo>
                    <a:pt x="5" y="42"/>
                  </a:lnTo>
                  <a:lnTo>
                    <a:pt x="11" y="2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9" name="Freeform 181"/>
            <p:cNvSpPr>
              <a:spLocks/>
            </p:cNvSpPr>
            <p:nvPr/>
          </p:nvSpPr>
          <p:spPr bwMode="auto">
            <a:xfrm>
              <a:off x="2883" y="4028"/>
              <a:ext cx="10" cy="46"/>
            </a:xfrm>
            <a:custGeom>
              <a:avLst/>
              <a:gdLst>
                <a:gd name="T0" fmla="*/ 5 w 20"/>
                <a:gd name="T1" fmla="*/ 0 h 91"/>
                <a:gd name="T2" fmla="*/ 5 w 20"/>
                <a:gd name="T3" fmla="*/ 6 h 91"/>
                <a:gd name="T4" fmla="*/ 3 w 20"/>
                <a:gd name="T5" fmla="*/ 11 h 91"/>
                <a:gd name="T6" fmla="*/ 2 w 20"/>
                <a:gd name="T7" fmla="*/ 17 h 91"/>
                <a:gd name="T8" fmla="*/ 2 w 20"/>
                <a:gd name="T9" fmla="*/ 23 h 91"/>
                <a:gd name="T10" fmla="*/ 1 w 20"/>
                <a:gd name="T11" fmla="*/ 23 h 91"/>
                <a:gd name="T12" fmla="*/ 1 w 20"/>
                <a:gd name="T13" fmla="*/ 23 h 91"/>
                <a:gd name="T14" fmla="*/ 1 w 20"/>
                <a:gd name="T15" fmla="*/ 23 h 91"/>
                <a:gd name="T16" fmla="*/ 0 w 20"/>
                <a:gd name="T17" fmla="*/ 23 h 91"/>
                <a:gd name="T18" fmla="*/ 0 w 20"/>
                <a:gd name="T19" fmla="*/ 19 h 91"/>
                <a:gd name="T20" fmla="*/ 1 w 20"/>
                <a:gd name="T21" fmla="*/ 15 h 91"/>
                <a:gd name="T22" fmla="*/ 2 w 20"/>
                <a:gd name="T23" fmla="*/ 11 h 91"/>
                <a:gd name="T24" fmla="*/ 3 w 20"/>
                <a:gd name="T25" fmla="*/ 7 h 91"/>
                <a:gd name="T26" fmla="*/ 3 w 20"/>
                <a:gd name="T27" fmla="*/ 6 h 91"/>
                <a:gd name="T28" fmla="*/ 4 w 20"/>
                <a:gd name="T29" fmla="*/ 4 h 91"/>
                <a:gd name="T30" fmla="*/ 4 w 20"/>
                <a:gd name="T31" fmla="*/ 2 h 91"/>
                <a:gd name="T32" fmla="*/ 5 w 20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91">
                  <a:moveTo>
                    <a:pt x="20" y="0"/>
                  </a:moveTo>
                  <a:lnTo>
                    <a:pt x="17" y="22"/>
                  </a:lnTo>
                  <a:lnTo>
                    <a:pt x="12" y="44"/>
                  </a:lnTo>
                  <a:lnTo>
                    <a:pt x="7" y="67"/>
                  </a:lnTo>
                  <a:lnTo>
                    <a:pt x="5" y="89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75"/>
                  </a:lnTo>
                  <a:lnTo>
                    <a:pt x="3" y="59"/>
                  </a:lnTo>
                  <a:lnTo>
                    <a:pt x="6" y="43"/>
                  </a:lnTo>
                  <a:lnTo>
                    <a:pt x="11" y="28"/>
                  </a:lnTo>
                  <a:lnTo>
                    <a:pt x="12" y="21"/>
                  </a:lnTo>
                  <a:lnTo>
                    <a:pt x="13" y="13"/>
                  </a:lnTo>
                  <a:lnTo>
                    <a:pt x="15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0" name="Freeform 182"/>
            <p:cNvSpPr>
              <a:spLocks/>
            </p:cNvSpPr>
            <p:nvPr/>
          </p:nvSpPr>
          <p:spPr bwMode="auto">
            <a:xfrm>
              <a:off x="2789" y="4036"/>
              <a:ext cx="3" cy="1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1" name="Freeform 183"/>
            <p:cNvSpPr>
              <a:spLocks/>
            </p:cNvSpPr>
            <p:nvPr/>
          </p:nvSpPr>
          <p:spPr bwMode="auto">
            <a:xfrm>
              <a:off x="2894" y="4037"/>
              <a:ext cx="12" cy="44"/>
            </a:xfrm>
            <a:custGeom>
              <a:avLst/>
              <a:gdLst>
                <a:gd name="T0" fmla="*/ 2 w 23"/>
                <a:gd name="T1" fmla="*/ 12 h 89"/>
                <a:gd name="T2" fmla="*/ 2 w 23"/>
                <a:gd name="T3" fmla="*/ 14 h 89"/>
                <a:gd name="T4" fmla="*/ 2 w 23"/>
                <a:gd name="T5" fmla="*/ 17 h 89"/>
                <a:gd name="T6" fmla="*/ 1 w 23"/>
                <a:gd name="T7" fmla="*/ 19 h 89"/>
                <a:gd name="T8" fmla="*/ 1 w 23"/>
                <a:gd name="T9" fmla="*/ 22 h 89"/>
                <a:gd name="T10" fmla="*/ 1 w 23"/>
                <a:gd name="T11" fmla="*/ 22 h 89"/>
                <a:gd name="T12" fmla="*/ 0 w 23"/>
                <a:gd name="T13" fmla="*/ 16 h 89"/>
                <a:gd name="T14" fmla="*/ 2 w 23"/>
                <a:gd name="T15" fmla="*/ 10 h 89"/>
                <a:gd name="T16" fmla="*/ 4 w 23"/>
                <a:gd name="T17" fmla="*/ 5 h 89"/>
                <a:gd name="T18" fmla="*/ 6 w 23"/>
                <a:gd name="T19" fmla="*/ 0 h 89"/>
                <a:gd name="T20" fmla="*/ 6 w 23"/>
                <a:gd name="T21" fmla="*/ 3 h 89"/>
                <a:gd name="T22" fmla="*/ 4 w 23"/>
                <a:gd name="T23" fmla="*/ 5 h 89"/>
                <a:gd name="T24" fmla="*/ 3 w 23"/>
                <a:gd name="T25" fmla="*/ 9 h 89"/>
                <a:gd name="T26" fmla="*/ 2 w 23"/>
                <a:gd name="T27" fmla="*/ 12 h 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" h="89">
                  <a:moveTo>
                    <a:pt x="8" y="48"/>
                  </a:moveTo>
                  <a:lnTo>
                    <a:pt x="7" y="58"/>
                  </a:lnTo>
                  <a:lnTo>
                    <a:pt x="6" y="68"/>
                  </a:lnTo>
                  <a:lnTo>
                    <a:pt x="4" y="79"/>
                  </a:lnTo>
                  <a:lnTo>
                    <a:pt x="3" y="89"/>
                  </a:lnTo>
                  <a:lnTo>
                    <a:pt x="1" y="89"/>
                  </a:lnTo>
                  <a:lnTo>
                    <a:pt x="0" y="65"/>
                  </a:lnTo>
                  <a:lnTo>
                    <a:pt x="5" y="42"/>
                  </a:lnTo>
                  <a:lnTo>
                    <a:pt x="13" y="20"/>
                  </a:lnTo>
                  <a:lnTo>
                    <a:pt x="23" y="0"/>
                  </a:lnTo>
                  <a:lnTo>
                    <a:pt x="21" y="12"/>
                  </a:lnTo>
                  <a:lnTo>
                    <a:pt x="16" y="23"/>
                  </a:lnTo>
                  <a:lnTo>
                    <a:pt x="12" y="36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2" name="Freeform 184"/>
            <p:cNvSpPr>
              <a:spLocks/>
            </p:cNvSpPr>
            <p:nvPr/>
          </p:nvSpPr>
          <p:spPr bwMode="auto">
            <a:xfrm>
              <a:off x="2907" y="4045"/>
              <a:ext cx="11" cy="45"/>
            </a:xfrm>
            <a:custGeom>
              <a:avLst/>
              <a:gdLst>
                <a:gd name="T0" fmla="*/ 6 w 21"/>
                <a:gd name="T1" fmla="*/ 0 h 89"/>
                <a:gd name="T2" fmla="*/ 4 w 21"/>
                <a:gd name="T3" fmla="*/ 6 h 89"/>
                <a:gd name="T4" fmla="*/ 2 w 21"/>
                <a:gd name="T5" fmla="*/ 11 h 89"/>
                <a:gd name="T6" fmla="*/ 1 w 21"/>
                <a:gd name="T7" fmla="*/ 17 h 89"/>
                <a:gd name="T8" fmla="*/ 1 w 21"/>
                <a:gd name="T9" fmla="*/ 23 h 89"/>
                <a:gd name="T10" fmla="*/ 1 w 21"/>
                <a:gd name="T11" fmla="*/ 23 h 89"/>
                <a:gd name="T12" fmla="*/ 0 w 21"/>
                <a:gd name="T13" fmla="*/ 17 h 89"/>
                <a:gd name="T14" fmla="*/ 1 w 21"/>
                <a:gd name="T15" fmla="*/ 11 h 89"/>
                <a:gd name="T16" fmla="*/ 3 w 21"/>
                <a:gd name="T17" fmla="*/ 5 h 89"/>
                <a:gd name="T18" fmla="*/ 5 w 21"/>
                <a:gd name="T19" fmla="*/ 0 h 89"/>
                <a:gd name="T20" fmla="*/ 5 w 21"/>
                <a:gd name="T21" fmla="*/ 0 h 89"/>
                <a:gd name="T22" fmla="*/ 5 w 21"/>
                <a:gd name="T23" fmla="*/ 0 h 89"/>
                <a:gd name="T24" fmla="*/ 5 w 21"/>
                <a:gd name="T25" fmla="*/ 0 h 89"/>
                <a:gd name="T26" fmla="*/ 6 w 21"/>
                <a:gd name="T27" fmla="*/ 0 h 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89">
                  <a:moveTo>
                    <a:pt x="21" y="0"/>
                  </a:moveTo>
                  <a:lnTo>
                    <a:pt x="13" y="22"/>
                  </a:lnTo>
                  <a:lnTo>
                    <a:pt x="8" y="43"/>
                  </a:lnTo>
                  <a:lnTo>
                    <a:pt x="3" y="66"/>
                  </a:lnTo>
                  <a:lnTo>
                    <a:pt x="3" y="89"/>
                  </a:lnTo>
                  <a:lnTo>
                    <a:pt x="1" y="89"/>
                  </a:lnTo>
                  <a:lnTo>
                    <a:pt x="0" y="65"/>
                  </a:lnTo>
                  <a:lnTo>
                    <a:pt x="3" y="42"/>
                  </a:lnTo>
                  <a:lnTo>
                    <a:pt x="10" y="2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3" name="Freeform 185"/>
            <p:cNvSpPr>
              <a:spLocks/>
            </p:cNvSpPr>
            <p:nvPr/>
          </p:nvSpPr>
          <p:spPr bwMode="auto">
            <a:xfrm>
              <a:off x="2917" y="4054"/>
              <a:ext cx="8" cy="48"/>
            </a:xfrm>
            <a:custGeom>
              <a:avLst/>
              <a:gdLst>
                <a:gd name="T0" fmla="*/ 2 w 16"/>
                <a:gd name="T1" fmla="*/ 18 h 97"/>
                <a:gd name="T2" fmla="*/ 2 w 16"/>
                <a:gd name="T3" fmla="*/ 19 h 97"/>
                <a:gd name="T4" fmla="*/ 2 w 16"/>
                <a:gd name="T5" fmla="*/ 21 h 97"/>
                <a:gd name="T6" fmla="*/ 2 w 16"/>
                <a:gd name="T7" fmla="*/ 22 h 97"/>
                <a:gd name="T8" fmla="*/ 2 w 16"/>
                <a:gd name="T9" fmla="*/ 24 h 97"/>
                <a:gd name="T10" fmla="*/ 1 w 16"/>
                <a:gd name="T11" fmla="*/ 22 h 97"/>
                <a:gd name="T12" fmla="*/ 0 w 16"/>
                <a:gd name="T13" fmla="*/ 20 h 97"/>
                <a:gd name="T14" fmla="*/ 0 w 16"/>
                <a:gd name="T15" fmla="*/ 17 h 97"/>
                <a:gd name="T16" fmla="*/ 0 w 16"/>
                <a:gd name="T17" fmla="*/ 15 h 97"/>
                <a:gd name="T18" fmla="*/ 1 w 16"/>
                <a:gd name="T19" fmla="*/ 11 h 97"/>
                <a:gd name="T20" fmla="*/ 2 w 16"/>
                <a:gd name="T21" fmla="*/ 7 h 97"/>
                <a:gd name="T22" fmla="*/ 3 w 16"/>
                <a:gd name="T23" fmla="*/ 3 h 97"/>
                <a:gd name="T24" fmla="*/ 4 w 16"/>
                <a:gd name="T25" fmla="*/ 0 h 97"/>
                <a:gd name="T26" fmla="*/ 4 w 16"/>
                <a:gd name="T27" fmla="*/ 4 h 97"/>
                <a:gd name="T28" fmla="*/ 3 w 16"/>
                <a:gd name="T29" fmla="*/ 9 h 97"/>
                <a:gd name="T30" fmla="*/ 2 w 16"/>
                <a:gd name="T31" fmla="*/ 13 h 97"/>
                <a:gd name="T32" fmla="*/ 2 w 16"/>
                <a:gd name="T33" fmla="*/ 18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97">
                  <a:moveTo>
                    <a:pt x="5" y="72"/>
                  </a:moveTo>
                  <a:lnTo>
                    <a:pt x="6" y="78"/>
                  </a:lnTo>
                  <a:lnTo>
                    <a:pt x="7" y="84"/>
                  </a:lnTo>
                  <a:lnTo>
                    <a:pt x="7" y="90"/>
                  </a:lnTo>
                  <a:lnTo>
                    <a:pt x="7" y="97"/>
                  </a:lnTo>
                  <a:lnTo>
                    <a:pt x="1" y="90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0" y="61"/>
                  </a:lnTo>
                  <a:lnTo>
                    <a:pt x="3" y="46"/>
                  </a:lnTo>
                  <a:lnTo>
                    <a:pt x="7" y="30"/>
                  </a:lnTo>
                  <a:lnTo>
                    <a:pt x="11" y="15"/>
                  </a:lnTo>
                  <a:lnTo>
                    <a:pt x="16" y="0"/>
                  </a:lnTo>
                  <a:lnTo>
                    <a:pt x="14" y="17"/>
                  </a:lnTo>
                  <a:lnTo>
                    <a:pt x="10" y="36"/>
                  </a:lnTo>
                  <a:lnTo>
                    <a:pt x="5" y="53"/>
                  </a:lnTo>
                  <a:lnTo>
                    <a:pt x="5" y="7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4" name="Freeform 186"/>
            <p:cNvSpPr>
              <a:spLocks/>
            </p:cNvSpPr>
            <p:nvPr/>
          </p:nvSpPr>
          <p:spPr bwMode="auto">
            <a:xfrm>
              <a:off x="2940" y="4110"/>
              <a:ext cx="19" cy="7"/>
            </a:xfrm>
            <a:custGeom>
              <a:avLst/>
              <a:gdLst>
                <a:gd name="T0" fmla="*/ 0 w 38"/>
                <a:gd name="T1" fmla="*/ 4 h 12"/>
                <a:gd name="T2" fmla="*/ 10 w 38"/>
                <a:gd name="T3" fmla="*/ 0 h 12"/>
                <a:gd name="T4" fmla="*/ 9 w 38"/>
                <a:gd name="T5" fmla="*/ 1 h 12"/>
                <a:gd name="T6" fmla="*/ 8 w 38"/>
                <a:gd name="T7" fmla="*/ 1 h 12"/>
                <a:gd name="T8" fmla="*/ 7 w 38"/>
                <a:gd name="T9" fmla="*/ 2 h 12"/>
                <a:gd name="T10" fmla="*/ 5 w 38"/>
                <a:gd name="T11" fmla="*/ 2 h 12"/>
                <a:gd name="T12" fmla="*/ 4 w 38"/>
                <a:gd name="T13" fmla="*/ 3 h 12"/>
                <a:gd name="T14" fmla="*/ 3 w 38"/>
                <a:gd name="T15" fmla="*/ 4 h 12"/>
                <a:gd name="T16" fmla="*/ 2 w 38"/>
                <a:gd name="T17" fmla="*/ 4 h 12"/>
                <a:gd name="T18" fmla="*/ 0 w 38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12">
                  <a:moveTo>
                    <a:pt x="0" y="12"/>
                  </a:moveTo>
                  <a:lnTo>
                    <a:pt x="38" y="0"/>
                  </a:lnTo>
                  <a:lnTo>
                    <a:pt x="35" y="2"/>
                  </a:lnTo>
                  <a:lnTo>
                    <a:pt x="30" y="3"/>
                  </a:lnTo>
                  <a:lnTo>
                    <a:pt x="25" y="6"/>
                  </a:lnTo>
                  <a:lnTo>
                    <a:pt x="20" y="7"/>
                  </a:lnTo>
                  <a:lnTo>
                    <a:pt x="14" y="9"/>
                  </a:lnTo>
                  <a:lnTo>
                    <a:pt x="10" y="10"/>
                  </a:lnTo>
                  <a:lnTo>
                    <a:pt x="5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5" name="Freeform 187"/>
            <p:cNvSpPr>
              <a:spLocks/>
            </p:cNvSpPr>
            <p:nvPr/>
          </p:nvSpPr>
          <p:spPr bwMode="auto">
            <a:xfrm>
              <a:off x="2922" y="4113"/>
              <a:ext cx="9" cy="4"/>
            </a:xfrm>
            <a:custGeom>
              <a:avLst/>
              <a:gdLst>
                <a:gd name="T0" fmla="*/ 5 w 18"/>
                <a:gd name="T1" fmla="*/ 2 h 6"/>
                <a:gd name="T2" fmla="*/ 3 w 18"/>
                <a:gd name="T3" fmla="*/ 3 h 6"/>
                <a:gd name="T4" fmla="*/ 2 w 18"/>
                <a:gd name="T5" fmla="*/ 2 h 6"/>
                <a:gd name="T6" fmla="*/ 1 w 18"/>
                <a:gd name="T7" fmla="*/ 1 h 6"/>
                <a:gd name="T8" fmla="*/ 0 w 18"/>
                <a:gd name="T9" fmla="*/ 0 h 6"/>
                <a:gd name="T10" fmla="*/ 1 w 18"/>
                <a:gd name="T11" fmla="*/ 1 h 6"/>
                <a:gd name="T12" fmla="*/ 3 w 18"/>
                <a:gd name="T13" fmla="*/ 1 h 6"/>
                <a:gd name="T14" fmla="*/ 4 w 18"/>
                <a:gd name="T15" fmla="*/ 2 h 6"/>
                <a:gd name="T16" fmla="*/ 5 w 18"/>
                <a:gd name="T17" fmla="*/ 2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6">
                  <a:moveTo>
                    <a:pt x="18" y="5"/>
                  </a:moveTo>
                  <a:lnTo>
                    <a:pt x="12" y="6"/>
                  </a:ln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3" y="2"/>
                  </a:lnTo>
                  <a:lnTo>
                    <a:pt x="9" y="3"/>
                  </a:lnTo>
                  <a:lnTo>
                    <a:pt x="13" y="4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D3C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dirty="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780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8313" y="765175"/>
            <a:ext cx="3810000" cy="5184775"/>
          </a:xfrm>
        </p:spPr>
        <p:txBody>
          <a:bodyPr/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800" b="1" dirty="0">
                <a:solidFill>
                  <a:srgbClr val="000000"/>
                </a:solidFill>
                <a:latin typeface="Arial Black" pitchFamily="34" charset="0"/>
              </a:rPr>
              <a:t>Um estudo desenvolvido recentemente pela USP (Universidade de São Paulo), em conjunto com a Unifesp (Universidade Federal de São Paulo), comprova que a energia liberada pelas mãos tem o poder de curar qualquer tipo de mal estar. O trabalho foi elaborado devido às técnicas manuais já conhecidas na sociedade, caso do Johrei, utilizada pela igreja Messiânica do Brasil e ao mesmo tempo semelhante à de religiões como o espiritismo, que pratica o chamado “passe”.</a:t>
            </a:r>
            <a:endParaRPr lang="pt-BR" sz="18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pt-BR" dirty="0"/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 bwMode="auto">
          <a:xfrm>
            <a:off x="4643438" y="765175"/>
            <a:ext cx="3810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Todo o processo de desenvolvimento dessa pesquisa nasceu em 2000, como tema de mestrado do pesquisador </a:t>
            </a:r>
            <a:r>
              <a:rPr lang="pt-BR" b="1" dirty="0">
                <a:solidFill>
                  <a:srgbClr val="000000"/>
                </a:solidFill>
                <a:latin typeface="Arial Black" pitchFamily="34" charset="0"/>
                <a:hlinkClick r:id="rId2"/>
              </a:rPr>
              <a:t>Ricardo Monezi</a:t>
            </a: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, na Faculdade de Medicina da USP. Ele teve a iniciativa de investigar quais seriam os possíveis efeitos da prática de imposição das mãos. “Este interesse veio de uma vivência própria, onde o Reiki (técnica) já havia me ajudado, na adolescência, a sair de uma crise de depressão”, afirmou Monezi, que hoje é pesquisador da Unifesp.</a:t>
            </a:r>
            <a:endParaRPr lang="pt-BR" dirty="0">
              <a:solidFill>
                <a:srgbClr val="0000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4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539750" y="1700213"/>
            <a:ext cx="8062913" cy="430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006600"/>
              </a:buClr>
              <a:buFont typeface="Wingdings" pitchFamily="2" charset="2"/>
              <a:buNone/>
            </a:pPr>
            <a:endParaRPr lang="pt-BR" sz="2400" b="1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</a:pPr>
            <a:r>
              <a:rPr lang="pt-BR" sz="36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Hospital</a:t>
            </a:r>
            <a:r>
              <a:rPr lang="pt-BR" sz="36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36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BR" sz="36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nde são socorridos os acidentados da alma pelos recursos fluídicos e espirituais, como o</a:t>
            </a:r>
            <a:r>
              <a:rPr lang="pt-BR" sz="36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asse</a:t>
            </a:r>
            <a:r>
              <a:rPr lang="pt-BR" sz="36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36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 água fluidificada, a prece, a desobsessão, a palavra de esperança e encorajamento, o estudo evangélico e doutrinário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pt-BR" sz="2400" dirty="0">
              <a:latin typeface="Arial" pitchFamily="34" charset="0"/>
            </a:endParaRPr>
          </a:p>
        </p:txBody>
      </p:sp>
      <p:sp>
        <p:nvSpPr>
          <p:cNvPr id="193540" name="WordArt 4"/>
          <p:cNvSpPr>
            <a:spLocks noChangeArrowheads="1" noChangeShapeType="1" noTextEdit="1"/>
          </p:cNvSpPr>
          <p:nvPr/>
        </p:nvSpPr>
        <p:spPr bwMode="auto">
          <a:xfrm>
            <a:off x="457200" y="762000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 animBg="1" autoUpdateAnimBg="0"/>
      <p:bldP spid="193540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1000" y="1905000"/>
            <a:ext cx="8229600" cy="43624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spAutoFit/>
          </a:bodyPr>
          <a:lstStyle/>
          <a:p>
            <a:pPr algn="just">
              <a:buClr>
                <a:srgbClr val="006600"/>
              </a:buClr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147825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Oficina de </a:t>
            </a:r>
            <a:r>
              <a:rPr lang="en-US" sz="2800" b="1" dirty="0">
                <a:solidFill>
                  <a:srgbClr val="147825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pt-BR" sz="2800" b="1" dirty="0">
                <a:solidFill>
                  <a:srgbClr val="147825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rabalho</a:t>
            </a:r>
            <a:r>
              <a:rPr lang="pt-BR" sz="2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no bem onde, ajudando o próximo carente, o ser ajuda-se a si próprio, aprendendo e vivenciando os valores cristãos, a verdadeira caridade, tal qual definida na resposta à questão 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 action="ppaction://hlinkfile"/>
              </a:rPr>
              <a:t>886 de </a:t>
            </a:r>
            <a:r>
              <a:rPr lang="pt-BR" sz="2800" b="1" i="1" u="sng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 action="ppaction://hlinkfile"/>
              </a:rPr>
              <a:t>O Livro dos Espíritos</a:t>
            </a:r>
            <a:r>
              <a:rPr lang="pt-BR" sz="2800" b="1" u="sng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 action="ppaction://hlinkfile"/>
              </a:rPr>
              <a:t>:</a:t>
            </a:r>
            <a:endParaRPr lang="pt-BR" sz="2800" b="1" u="sng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  <a:defRPr/>
            </a:pPr>
            <a:endParaRPr lang="pt-BR" sz="2800" b="1" u="sng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buClr>
                <a:srgbClr val="006600"/>
              </a:buClr>
              <a:buFont typeface="Wingdings" pitchFamily="2" charset="2"/>
              <a:buNone/>
              <a:defRPr/>
            </a:pPr>
            <a:r>
              <a:rPr lang="pt-BR" sz="28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“Benevolência para com todos, indulgência para as imperfeições dos outros, perdão das ofensas”.</a:t>
            </a:r>
            <a:r>
              <a:rPr lang="pt-BR" sz="24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pt-BR" sz="2400" b="1" dirty="0">
              <a:latin typeface="Arial" pitchFamily="34" charset="0"/>
            </a:endParaRPr>
          </a:p>
        </p:txBody>
      </p:sp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468313" y="620713"/>
            <a:ext cx="8153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O Passe e a Finalidade do Centro Espírita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7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13347" name="Content Placeholder 3" descr="e impossiv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8" y="4076700"/>
            <a:ext cx="6400800" cy="1219200"/>
          </a:xfrm>
        </p:spPr>
        <p:txBody>
          <a:bodyPr/>
          <a:lstStyle/>
          <a:p>
            <a:pPr algn="ctr">
              <a:defRPr/>
            </a:pPr>
            <a:r>
              <a:rPr lang="en-US" sz="2800" b="1" dirty="0" smtClean="0">
                <a:hlinkClick r:id="rId2"/>
              </a:rPr>
              <a:t>http://ocaminho.com.br/ocaminho/TXavieriano/Livros/Pnv/Pnv08.htm</a:t>
            </a:r>
            <a:endParaRPr lang="en-US" sz="2800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484438" y="2060575"/>
          <a:ext cx="6408737" cy="124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37"/>
              </a:tblGrid>
              <a:tr h="1249363">
                <a:tc>
                  <a:txBody>
                    <a:bodyPr/>
                    <a:lstStyle/>
                    <a:p>
                      <a:pPr algn="ctr"/>
                      <a:r>
                        <a:rPr lang="pt-BR" sz="60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PENSAMENTO</a:t>
                      </a:r>
                    </a:p>
                    <a:p>
                      <a:pPr algn="r"/>
                      <a:r>
                        <a:rPr lang="pt-BR" sz="1600" dirty="0" smtClean="0">
                          <a:latin typeface="Arial Black" pitchFamily="34" charset="0"/>
                        </a:rPr>
                        <a:t>Emmanuel</a:t>
                      </a:r>
                      <a:endParaRPr lang="pt-BR" sz="1600" dirty="0">
                        <a:latin typeface="Arial Black" pitchFamily="34" charset="0"/>
                      </a:endParaRPr>
                    </a:p>
                  </a:txBody>
                  <a:tcPr marT="45687" marB="45687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425575"/>
          </a:xfrm>
          <a:solidFill>
            <a:srgbClr val="00FF00"/>
          </a:solidFill>
        </p:spPr>
        <p:txBody>
          <a:bodyPr/>
          <a:lstStyle/>
          <a:p>
            <a:pPr eaLnBrk="1" hangingPunct="1"/>
            <a:r>
              <a:rPr lang="pt-BR" sz="3200" b="1" dirty="0" smtClean="0"/>
              <a:t>Que procedimento e atitudes adotará o médium para conquistar a segurança nas assistência espiritual?</a:t>
            </a:r>
          </a:p>
        </p:txBody>
      </p:sp>
      <p:graphicFrame>
        <p:nvGraphicFramePr>
          <p:cNvPr id="1232899" name="Group 3"/>
          <p:cNvGraphicFramePr>
            <a:graphicFrameLocks noGrp="1"/>
          </p:cNvGraphicFramePr>
          <p:nvPr>
            <p:ph sz="quarter" idx="1"/>
          </p:nvPr>
        </p:nvGraphicFramePr>
        <p:xfrm>
          <a:off x="457200" y="1916113"/>
          <a:ext cx="3538538" cy="539750"/>
        </p:xfrm>
        <a:graphic>
          <a:graphicData uri="http://schemas.openxmlformats.org/drawingml/2006/table">
            <a:tbl>
              <a:tblPr/>
              <a:tblGrid>
                <a:gridCol w="3538538"/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EQUILÍBRIO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05" name="Group 9"/>
          <p:cNvGraphicFramePr>
            <a:graphicFrameLocks noGrp="1"/>
          </p:cNvGraphicFramePr>
          <p:nvPr>
            <p:ph sz="quarter" idx="2"/>
          </p:nvPr>
        </p:nvGraphicFramePr>
        <p:xfrm>
          <a:off x="5213350" y="1916113"/>
          <a:ext cx="3473450" cy="517618"/>
        </p:xfrm>
        <a:graphic>
          <a:graphicData uri="http://schemas.openxmlformats.org/drawingml/2006/table">
            <a:tbl>
              <a:tblPr/>
              <a:tblGrid>
                <a:gridCol w="347345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lack" pitchFamily="34" charset="0"/>
                        </a:rPr>
                        <a:t>CONDUTA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11" name="Group 15"/>
          <p:cNvGraphicFramePr>
            <a:graphicFrameLocks noGrp="1"/>
          </p:cNvGraphicFramePr>
          <p:nvPr>
            <p:ph sz="quarter" idx="3"/>
          </p:nvPr>
        </p:nvGraphicFramePr>
        <p:xfrm>
          <a:off x="457200" y="3679825"/>
          <a:ext cx="4046538" cy="517618"/>
        </p:xfrm>
        <a:graphic>
          <a:graphicData uri="http://schemas.openxmlformats.org/drawingml/2006/table">
            <a:tbl>
              <a:tblPr/>
              <a:tblGrid>
                <a:gridCol w="4046538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ORAÇÃO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17" name="Group 21"/>
          <p:cNvGraphicFramePr>
            <a:graphicFrameLocks noGrp="1"/>
          </p:cNvGraphicFramePr>
          <p:nvPr>
            <p:ph sz="quarter" idx="4"/>
          </p:nvPr>
        </p:nvGraphicFramePr>
        <p:xfrm>
          <a:off x="4640263" y="3679825"/>
          <a:ext cx="4046537" cy="517618"/>
        </p:xfrm>
        <a:graphic>
          <a:graphicData uri="http://schemas.openxmlformats.org/drawingml/2006/table">
            <a:tbl>
              <a:tblPr/>
              <a:tblGrid>
                <a:gridCol w="40465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lack" pitchFamily="34" charset="0"/>
                        </a:rPr>
                        <a:t>DISPOSIÇÃO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23" name="Group 27"/>
          <p:cNvGraphicFramePr>
            <a:graphicFrameLocks noGrp="1"/>
          </p:cNvGraphicFramePr>
          <p:nvPr/>
        </p:nvGraphicFramePr>
        <p:xfrm>
          <a:off x="2263775" y="2635250"/>
          <a:ext cx="4479925" cy="576263"/>
        </p:xfrm>
        <a:graphic>
          <a:graphicData uri="http://schemas.openxmlformats.org/drawingml/2006/table">
            <a:tbl>
              <a:tblPr/>
              <a:tblGrid>
                <a:gridCol w="4479925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CONCENTRAÇÃO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29" name="Group 33"/>
          <p:cNvGraphicFramePr>
            <a:graphicFrameLocks noGrp="1"/>
          </p:cNvGraphicFramePr>
          <p:nvPr/>
        </p:nvGraphicFramePr>
        <p:xfrm>
          <a:off x="2697163" y="4508500"/>
          <a:ext cx="4046537" cy="533400"/>
        </p:xfrm>
        <a:graphic>
          <a:graphicData uri="http://schemas.openxmlformats.org/drawingml/2006/table">
            <a:tbl>
              <a:tblPr/>
              <a:tblGrid>
                <a:gridCol w="4046537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HUMILDADE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35" name="Group 39"/>
          <p:cNvGraphicFramePr>
            <a:graphicFrameLocks noGrp="1"/>
          </p:cNvGraphicFramePr>
          <p:nvPr/>
        </p:nvGraphicFramePr>
        <p:xfrm>
          <a:off x="4187825" y="5257800"/>
          <a:ext cx="1025525" cy="517618"/>
        </p:xfrm>
        <a:graphic>
          <a:graphicData uri="http://schemas.openxmlformats.org/drawingml/2006/table">
            <a:tbl>
              <a:tblPr/>
              <a:tblGrid>
                <a:gridCol w="102552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</a:t>
                      </a:r>
                    </a:p>
                  </a:txBody>
                  <a:tcPr marT="45449" marB="454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2941" name="Group 45"/>
          <p:cNvGraphicFramePr>
            <a:graphicFrameLocks noGrp="1"/>
          </p:cNvGraphicFramePr>
          <p:nvPr/>
        </p:nvGraphicFramePr>
        <p:xfrm>
          <a:off x="2697163" y="6034088"/>
          <a:ext cx="4046537" cy="647700"/>
        </p:xfrm>
        <a:graphic>
          <a:graphicData uri="http://schemas.openxmlformats.org/drawingml/2006/table">
            <a:tbl>
              <a:tblPr/>
              <a:tblGrid>
                <a:gridCol w="4046537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lack" pitchFamily="34" charset="0"/>
                        </a:rPr>
                        <a:t>AMOR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3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3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3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3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3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98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3"/>
          <p:cNvSpPr txBox="1">
            <a:spLocks noChangeArrowheads="1"/>
          </p:cNvSpPr>
          <p:nvPr/>
        </p:nvSpPr>
        <p:spPr bwMode="auto">
          <a:xfrm>
            <a:off x="203200" y="2457450"/>
            <a:ext cx="8694738" cy="1631950"/>
          </a:xfrm>
          <a:prstGeom prst="rect">
            <a:avLst/>
          </a:prstGeom>
          <a:solidFill>
            <a:srgbClr val="FFD9D9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pt-BR" sz="20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AS IRRADIAÇÕES DOS NOSSOS PENSAMENTOS E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SENTIMENTOS SÃO PROPAGADAS PELO FLUIDO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UNIVERSAL, INDO ATINGIR ENCARNADOS E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DESENCARNADOS</a:t>
            </a:r>
            <a:endParaRPr lang="pt-BR" sz="44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075" name="Line 11"/>
          <p:cNvSpPr>
            <a:spLocks noChangeShapeType="1"/>
          </p:cNvSpPr>
          <p:nvPr/>
        </p:nvSpPr>
        <p:spPr bwMode="auto">
          <a:xfrm>
            <a:off x="4572000" y="628650"/>
            <a:ext cx="3352800" cy="7429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6" name="Line 10"/>
          <p:cNvSpPr>
            <a:spLocks noChangeShapeType="1"/>
          </p:cNvSpPr>
          <p:nvPr/>
        </p:nvSpPr>
        <p:spPr bwMode="auto">
          <a:xfrm flipH="1">
            <a:off x="4572000" y="628650"/>
            <a:ext cx="0" cy="8001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7" name="Line 9"/>
          <p:cNvSpPr>
            <a:spLocks noChangeShapeType="1"/>
          </p:cNvSpPr>
          <p:nvPr/>
        </p:nvSpPr>
        <p:spPr bwMode="auto">
          <a:xfrm flipH="1">
            <a:off x="1016000" y="628650"/>
            <a:ext cx="3556000" cy="8001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8" name="Oval 3"/>
          <p:cNvSpPr>
            <a:spLocks noChangeArrowheads="1"/>
          </p:cNvSpPr>
          <p:nvPr/>
        </p:nvSpPr>
        <p:spPr bwMode="auto">
          <a:xfrm>
            <a:off x="711200" y="114300"/>
            <a:ext cx="7721600" cy="514350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16423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790700" y="200025"/>
            <a:ext cx="55245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OBJETIVOS DA PRECE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406400" y="1257300"/>
            <a:ext cx="2641600" cy="4000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2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LOUVAR</a:t>
            </a:r>
          </a:p>
        </p:txBody>
      </p:sp>
      <p:sp>
        <p:nvSpPr>
          <p:cNvPr id="3081" name="Rectangle 5"/>
          <p:cNvSpPr>
            <a:spLocks noChangeArrowheads="1"/>
          </p:cNvSpPr>
          <p:nvPr/>
        </p:nvSpPr>
        <p:spPr bwMode="auto">
          <a:xfrm>
            <a:off x="3251200" y="1257300"/>
            <a:ext cx="2641600" cy="4000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2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PEDIR</a:t>
            </a: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6096000" y="1257300"/>
            <a:ext cx="2641600" cy="4000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AGRADECER</a:t>
            </a:r>
          </a:p>
        </p:txBody>
      </p:sp>
      <p:sp>
        <p:nvSpPr>
          <p:cNvPr id="316427" name="WordArt 12" descr="Malha roxa"/>
          <p:cNvSpPr>
            <a:spLocks noChangeArrowheads="1" noChangeShapeType="1" noTextEdit="1"/>
          </p:cNvSpPr>
          <p:nvPr/>
        </p:nvSpPr>
        <p:spPr bwMode="auto">
          <a:xfrm>
            <a:off x="2173288" y="1943100"/>
            <a:ext cx="479425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AÇÃO DA PRECE</a:t>
            </a:r>
          </a:p>
        </p:txBody>
      </p:sp>
      <p:graphicFrame>
        <p:nvGraphicFramePr>
          <p:cNvPr id="316428" name="Object 14"/>
          <p:cNvGraphicFramePr>
            <a:graphicFrameLocks noChangeAspect="1"/>
          </p:cNvGraphicFramePr>
          <p:nvPr/>
        </p:nvGraphicFramePr>
        <p:xfrm>
          <a:off x="1016000" y="4797425"/>
          <a:ext cx="1112838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72" name="Imagem de Bitmap" r:id="rId4" imgW="905001" imgH="1980952" progId="Paint.Picture">
                  <p:embed/>
                </p:oleObj>
              </mc:Choice>
              <mc:Fallback>
                <p:oleObj name="Imagem de Bitmap" r:id="rId4" imgW="905001" imgH="1980952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797425"/>
                        <a:ext cx="1112838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6429" name="Object 16">
            <a:hlinkClick r:id="" action="ppaction://ole?verb=0"/>
          </p:cNvPr>
          <p:cNvGraphicFramePr>
            <a:graphicFrameLocks/>
          </p:cNvGraphicFramePr>
          <p:nvPr/>
        </p:nvGraphicFramePr>
        <p:xfrm>
          <a:off x="4583113" y="4229100"/>
          <a:ext cx="415448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73" name="Microsoft ClipArt Gallery" r:id="rId6" imgW="5457952" imgH="3219498" progId="MS_ClipArt_Gallery">
                  <p:embed/>
                </p:oleObj>
              </mc:Choice>
              <mc:Fallback>
                <p:oleObj name="Microsoft ClipArt Gallery" r:id="rId6" imgW="5457952" imgH="3219498" progId="MS_ClipArt_Gallery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4229100"/>
                        <a:ext cx="4154487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339975" y="6308725"/>
            <a:ext cx="4846638" cy="322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8" action="ppaction://hlinkfile"/>
              </a:rPr>
              <a:t>(O LIVRO DOS ESPÍRITOS – ALLAN KARDEC)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16431" name="Picture 18"/>
          <p:cNvSpPr>
            <a:spLocks noChangeAspect="1" noChangeArrowheads="1"/>
          </p:cNvSpPr>
          <p:nvPr/>
        </p:nvSpPr>
        <p:spPr bwMode="auto">
          <a:xfrm>
            <a:off x="2173288" y="4319588"/>
            <a:ext cx="20304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flashing coloured stars screensav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43" name="Picture 3" descr="e-0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916113"/>
            <a:ext cx="32035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1332" name="Rectangle 4"/>
          <p:cNvSpPr>
            <a:spLocks noChangeArrowheads="1"/>
          </p:cNvSpPr>
          <p:nvPr/>
        </p:nvSpPr>
        <p:spPr bwMode="auto">
          <a:xfrm>
            <a:off x="1835150" y="79375"/>
            <a:ext cx="54419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 PODER DA PRECE                 </a:t>
            </a:r>
            <a:r>
              <a:rPr lang="pt-BR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ONDE SE ENCONTRA?</a:t>
            </a:r>
            <a:endParaRPr lang="pt-BR" sz="1400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3792538" y="1676400"/>
            <a:ext cx="1490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AQUÍ:</a:t>
            </a:r>
          </a:p>
        </p:txBody>
      </p:sp>
      <p:sp>
        <p:nvSpPr>
          <p:cNvPr id="317446" name="Rectangle 6"/>
          <p:cNvSpPr>
            <a:spLocks noChangeArrowheads="1"/>
          </p:cNvSpPr>
          <p:nvPr/>
        </p:nvSpPr>
        <p:spPr bwMode="auto">
          <a:xfrm>
            <a:off x="0" y="5798643"/>
            <a:ext cx="9144000" cy="1074140"/>
          </a:xfrm>
          <a:prstGeom prst="rect">
            <a:avLst/>
          </a:prstGeom>
          <a:solidFill>
            <a:srgbClr val="FFFF00">
              <a:alpha val="67000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pt-BR" sz="2000" b="1" i="1" dirty="0">
                <a:solidFill>
                  <a:srgbClr val="000000"/>
                </a:solidFill>
                <a:latin typeface="Arial" pitchFamily="34" charset="0"/>
              </a:rPr>
              <a:t>“ESTÁ NO PENSAMENTO E NÃO DEPENDE NEM DO LUGAR,                                   NEM DO MOMENTO EM QUE SEJA FEITA</a:t>
            </a:r>
            <a:r>
              <a:rPr lang="pt-BR" b="1" i="1" dirty="0">
                <a:solidFill>
                  <a:srgbClr val="000000"/>
                </a:solidFill>
                <a:latin typeface="Arial" pitchFamily="34" charset="0"/>
              </a:rPr>
              <a:t>(...)</a:t>
            </a:r>
            <a:r>
              <a:rPr lang="pt-BR" sz="2000" b="1" i="1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                        </a:t>
            </a:r>
            <a:r>
              <a:rPr lang="pt-BR" i="1" dirty="0">
                <a:solidFill>
                  <a:srgbClr val="000000"/>
                </a:solidFill>
                <a:latin typeface="Arial" pitchFamily="34" charset="0"/>
                <a:hlinkClick r:id="rId5" action="ppaction://hlinkfile"/>
              </a:rPr>
              <a:t>AK- O Ev.Seg.Esp.- Cap. XXVII - § 15</a:t>
            </a:r>
            <a:endParaRPr lang="pt-BR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51335" name="AutoShape 7"/>
          <p:cNvSpPr>
            <a:spLocks noChangeArrowheads="1"/>
          </p:cNvSpPr>
          <p:nvPr/>
        </p:nvSpPr>
        <p:spPr bwMode="auto">
          <a:xfrm>
            <a:off x="3635375" y="2538413"/>
            <a:ext cx="1873250" cy="1657350"/>
          </a:xfrm>
          <a:prstGeom prst="star32">
            <a:avLst>
              <a:gd name="adj" fmla="val 847"/>
            </a:avLst>
          </a:prstGeom>
          <a:solidFill>
            <a:srgbClr val="993366">
              <a:alpha val="61176"/>
            </a:srgbClr>
          </a:solidFill>
          <a:ln w="31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15745 C 0.06892 -0.15745 0.125 -0.08277 0.125 0.00902 C 0.125 0.10081 0.06892 0.1755 0.0 0.1755 C -0.06892 0.1755 -0.125 0.10081 -0.125 0.00902 C -0.125 -0.08277 -0.06892 -0.15745 0.0 -0.15745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5" grpId="0" animBg="1"/>
      <p:bldP spid="1251335" grpId="1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ângulo 8"/>
          <p:cNvSpPr>
            <a:spLocks noChangeArrowheads="1"/>
          </p:cNvSpPr>
          <p:nvPr/>
        </p:nvSpPr>
        <p:spPr bwMode="auto">
          <a:xfrm>
            <a:off x="0" y="0"/>
            <a:ext cx="9144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34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“A  prece é prodigioso banho de  forças,  tal  a  vigorosa corrente  mental  que  atrai.  Por  ela,  os aplicadores de passes  expulsam  do próprio  mundo interior os sombrios remanescentes da atividade comum que trazem do círculo diário de luta e sorvem do nosso plano as substâncias renovadoras de que se repletam, a fim de conseguirem operar com eficiência, a favor do próximo. Desse modo, ajudam e acabam por ser firmemente ajudados”.</a:t>
            </a:r>
          </a:p>
          <a:p>
            <a:pPr>
              <a:buFont typeface="Arial" charset="0"/>
              <a:buNone/>
            </a:pPr>
            <a:r>
              <a:rPr lang="pt-BR" sz="3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                                                                                </a:t>
            </a:r>
            <a:r>
              <a:rPr lang="pt-BR" sz="3400" b="1" dirty="0" smtClean="0">
                <a:solidFill>
                  <a:srgbClr val="FF0000"/>
                </a:solidFill>
                <a:latin typeface="Arial" charset="0"/>
                <a:cs typeface="Arial" charset="0"/>
                <a:hlinkClick r:id="rId2" action="ppaction://hlinkfile"/>
              </a:rPr>
              <a:t>Nos Domínios da Mediunidade - André Luiz</a:t>
            </a:r>
            <a:r>
              <a:rPr lang="pt-BR" sz="34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                         </a:t>
            </a:r>
          </a:p>
          <a:p>
            <a:pPr algn="just"/>
            <a:endParaRPr lang="pt-BR" sz="34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sz="34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34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Oval 3"/>
          <p:cNvSpPr>
            <a:spLocks noChangeArrowheads="1"/>
          </p:cNvSpPr>
          <p:nvPr/>
        </p:nvSpPr>
        <p:spPr bwMode="auto">
          <a:xfrm>
            <a:off x="2235200" y="342900"/>
            <a:ext cx="4775200" cy="736600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67" name="WordArt 2"/>
          <p:cNvSpPr>
            <a:spLocks noChangeArrowheads="1" noChangeShapeType="1" noTextEdit="1"/>
          </p:cNvSpPr>
          <p:nvPr/>
        </p:nvSpPr>
        <p:spPr bwMode="auto">
          <a:xfrm>
            <a:off x="3067050" y="368300"/>
            <a:ext cx="3009900" cy="46831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A PRECE</a:t>
            </a:r>
          </a:p>
        </p:txBody>
      </p:sp>
      <p:sp>
        <p:nvSpPr>
          <p:cNvPr id="332804" name="Oval 4"/>
          <p:cNvSpPr>
            <a:spLocks noChangeArrowheads="1"/>
          </p:cNvSpPr>
          <p:nvPr/>
        </p:nvSpPr>
        <p:spPr bwMode="auto">
          <a:xfrm>
            <a:off x="3302000" y="1484313"/>
            <a:ext cx="2540000" cy="760412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rgbClr val="CC0000"/>
                </a:solidFill>
                <a:latin typeface="Arial Black" pitchFamily="34" charset="0"/>
              </a:rPr>
              <a:t>É</a:t>
            </a:r>
          </a:p>
        </p:txBody>
      </p:sp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1549400" y="2852738"/>
            <a:ext cx="6045200" cy="769937"/>
          </a:xfrm>
          <a:prstGeom prst="rect">
            <a:avLst/>
          </a:prstGeom>
          <a:solidFill>
            <a:srgbClr val="FF9999"/>
          </a:solidFill>
          <a:ln w="57150">
            <a:solidFill>
              <a:srgbClr val="66003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ATO DE ADORAÇÃO A DEUS</a:t>
            </a:r>
          </a:p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MEIO DE COMUNICAÇÃO COM DEUS</a:t>
            </a:r>
          </a:p>
        </p:txBody>
      </p:sp>
      <p:sp>
        <p:nvSpPr>
          <p:cNvPr id="332806" name="Oval 6"/>
          <p:cNvSpPr>
            <a:spLocks noChangeArrowheads="1"/>
          </p:cNvSpPr>
          <p:nvPr/>
        </p:nvSpPr>
        <p:spPr bwMode="auto">
          <a:xfrm>
            <a:off x="1377950" y="3933825"/>
            <a:ext cx="6299200" cy="719138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rgbClr val="CC0000"/>
                </a:solidFill>
                <a:latin typeface="Arial Black" pitchFamily="34" charset="0"/>
              </a:rPr>
              <a:t>ORAR A DEUS</a:t>
            </a:r>
          </a:p>
        </p:txBody>
      </p:sp>
      <p:sp>
        <p:nvSpPr>
          <p:cNvPr id="332807" name="Text Box 7"/>
          <p:cNvSpPr txBox="1">
            <a:spLocks noChangeArrowheads="1"/>
          </p:cNvSpPr>
          <p:nvPr/>
        </p:nvSpPr>
        <p:spPr bwMode="auto">
          <a:xfrm>
            <a:off x="1285875" y="4941888"/>
            <a:ext cx="6654800" cy="1108075"/>
          </a:xfrm>
          <a:prstGeom prst="rect">
            <a:avLst/>
          </a:prstGeom>
          <a:solidFill>
            <a:srgbClr val="FF9999"/>
          </a:solidFill>
          <a:ln w="57150">
            <a:solidFill>
              <a:srgbClr val="66003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FFCC00"/>
                </a:solidFill>
                <a:latin typeface="Arial Black" pitchFamily="34" charset="0"/>
                <a:sym typeface="Wingdings 3" pitchFamily="18" charset="2"/>
              </a:rPr>
              <a:t> 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É PENSAR NELE</a:t>
            </a:r>
          </a:p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É APROXIMAR-SE DELE</a:t>
            </a:r>
          </a:p>
          <a:p>
            <a:pPr eaLnBrk="1" hangingPunct="1"/>
            <a:r>
              <a:rPr lang="pt-BR" sz="2200" b="1" dirty="0">
                <a:solidFill>
                  <a:srgbClr val="CC0000"/>
                </a:solidFill>
                <a:latin typeface="Arial Black" pitchFamily="34" charset="0"/>
                <a:sym typeface="Wingdings 3" pitchFamily="18" charset="2"/>
              </a:rPr>
              <a:t></a:t>
            </a:r>
            <a:r>
              <a:rPr lang="pt-BR" sz="2200" b="1" dirty="0">
                <a:solidFill>
                  <a:srgbClr val="000066"/>
                </a:solidFill>
                <a:latin typeface="Arial Black" pitchFamily="34" charset="0"/>
              </a:rPr>
              <a:t> É PÔR-SE EM COMUNICAÇÃO COM ELE  </a:t>
            </a:r>
          </a:p>
        </p:txBody>
      </p:sp>
      <p:sp>
        <p:nvSpPr>
          <p:cNvPr id="332808" name="Text Box 8"/>
          <p:cNvSpPr txBox="1">
            <a:spLocks noChangeArrowheads="1"/>
          </p:cNvSpPr>
          <p:nvPr/>
        </p:nvSpPr>
        <p:spPr bwMode="auto">
          <a:xfrm>
            <a:off x="2268538" y="6237288"/>
            <a:ext cx="484663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500" b="1" dirty="0">
                <a:solidFill>
                  <a:srgbClr val="990033"/>
                </a:solidFill>
                <a:latin typeface="Arial Black" pitchFamily="34" charset="0"/>
                <a:hlinkClick r:id="rId2" action="ppaction://hlinkfile"/>
              </a:rPr>
              <a:t>(O LIVRO DOS ESPÍRITOS – ALLAN KARDEC)</a:t>
            </a:r>
            <a:endParaRPr lang="pt-BR" sz="1500" b="1" dirty="0">
              <a:solidFill>
                <a:srgbClr val="99003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2" grpId="0" animBg="1"/>
      <p:bldP spid="332804" grpId="0" animBg="1"/>
      <p:bldP spid="332805" grpId="0" animBg="1"/>
      <p:bldP spid="332806" grpId="0" animBg="1"/>
      <p:bldP spid="332807" grpId="0" animBg="1"/>
      <p:bldP spid="332808" grpId="0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524000" y="57150"/>
            <a:ext cx="6154738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BENEFÍCIOS DA PRECE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01763" y="577850"/>
            <a:ext cx="6234112" cy="1674813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MAIOR COMPREENSÃO E ACEITAÇÃO DOS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                PROBLEMAS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CAPTAÇÃO DE PENSAMENTOS E ENERGIAS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             FORTALECEDORAS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ATRAÇÃO DOS BONS ESPÍRITOS</a:t>
            </a:r>
          </a:p>
        </p:txBody>
      </p:sp>
      <p:sp>
        <p:nvSpPr>
          <p:cNvPr id="319492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1117600" y="2457450"/>
            <a:ext cx="683736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INTERVENÇÃO PELA PRECE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09600" y="3028950"/>
            <a:ext cx="3352800" cy="457200"/>
          </a:xfrm>
          <a:prstGeom prst="downArrowCallout">
            <a:avLst>
              <a:gd name="adj1" fmla="val 103142"/>
              <a:gd name="adj2" fmla="val 103108"/>
              <a:gd name="adj3" fmla="val 26042"/>
              <a:gd name="adj4" fmla="val 66667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 NÃO DEVE SER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978400" y="3028950"/>
            <a:ext cx="3352800" cy="457200"/>
          </a:xfrm>
          <a:prstGeom prst="downArrowCallout">
            <a:avLst>
              <a:gd name="adj1" fmla="val 103142"/>
              <a:gd name="adj2" fmla="val 103108"/>
              <a:gd name="adj3" fmla="val 26042"/>
              <a:gd name="adj4" fmla="val 66667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DEVE SER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58813" y="3657600"/>
            <a:ext cx="3619500" cy="969963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FEITA COM INDIFERENÇA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COMO FÓRMULA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BANAL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599113" y="3659188"/>
            <a:ext cx="2090737" cy="677862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FEITA COM FÉ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 ARDOR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1081088" y="5313363"/>
            <a:ext cx="2085975" cy="70802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NÃO PRODUZ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EFEITO</a:t>
            </a:r>
            <a:endParaRPr lang="pt-BR" sz="2000" b="1" dirty="0" smtClean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5207000" y="5027613"/>
            <a:ext cx="3103563" cy="129381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PRODUZ CORRENTE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FLUÍDICA SALUTAR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UMA MAGNETIZAÇÃO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MENTAL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2409031" y="6466682"/>
            <a:ext cx="4254500" cy="322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3" action="ppaction://hlinkfile"/>
              </a:rPr>
              <a:t>(OBRAS PÓSTUMAS – ALLAN KARDEC)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8" name="AutoShape 13"/>
          <p:cNvSpPr>
            <a:spLocks noChangeArrowheads="1"/>
          </p:cNvSpPr>
          <p:nvPr/>
        </p:nvSpPr>
        <p:spPr bwMode="auto">
          <a:xfrm>
            <a:off x="1422400" y="4800600"/>
            <a:ext cx="1524000" cy="285750"/>
          </a:xfrm>
          <a:prstGeom prst="downArrow">
            <a:avLst>
              <a:gd name="adj1" fmla="val 57694"/>
              <a:gd name="adj2" fmla="val 45000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09" name="AutoShape 14"/>
          <p:cNvSpPr>
            <a:spLocks noChangeArrowheads="1"/>
          </p:cNvSpPr>
          <p:nvPr/>
        </p:nvSpPr>
        <p:spPr bwMode="auto">
          <a:xfrm>
            <a:off x="5994400" y="4572000"/>
            <a:ext cx="1524000" cy="285750"/>
          </a:xfrm>
          <a:prstGeom prst="downArrow">
            <a:avLst>
              <a:gd name="adj1" fmla="val 57694"/>
              <a:gd name="adj2" fmla="val 45000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971550" y="333375"/>
            <a:ext cx="6840538" cy="79216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4400" b="1" dirty="0" smtClean="0">
                <a:solidFill>
                  <a:srgbClr val="147825"/>
                </a:solidFill>
              </a:rPr>
              <a:t>	</a:t>
            </a:r>
            <a:r>
              <a:rPr lang="pt-BR" sz="5400" b="1" dirty="0" smtClean="0">
                <a:solidFill>
                  <a:srgbClr val="147825"/>
                </a:solidFill>
                <a:latin typeface="Britannic Bold" pitchFamily="34" charset="0"/>
              </a:rPr>
              <a:t>Fluídos e Períspirito</a:t>
            </a:r>
          </a:p>
        </p:txBody>
      </p:sp>
      <p:sp>
        <p:nvSpPr>
          <p:cNvPr id="196611" name="Retângulo 5"/>
          <p:cNvSpPr>
            <a:spLocks noChangeArrowheads="1"/>
          </p:cNvSpPr>
          <p:nvPr/>
        </p:nvSpPr>
        <p:spPr bwMode="auto">
          <a:xfrm>
            <a:off x="1979613" y="2997200"/>
            <a:ext cx="506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2"/>
              </a:rPr>
              <a:t>http://www.guia.heu.nom.br/fluidos.htm</a:t>
            </a:r>
            <a:endParaRPr lang="pt-BR" b="1" dirty="0"/>
          </a:p>
        </p:txBody>
      </p:sp>
      <p:sp>
        <p:nvSpPr>
          <p:cNvPr id="196612" name="Retângulo 6">
            <a:hlinkClick r:id="rId3"/>
          </p:cNvPr>
          <p:cNvSpPr>
            <a:spLocks noChangeArrowheads="1"/>
          </p:cNvSpPr>
          <p:nvPr/>
        </p:nvSpPr>
        <p:spPr bwMode="auto">
          <a:xfrm>
            <a:off x="1331913" y="3716338"/>
            <a:ext cx="6335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3"/>
              </a:rPr>
              <a:t>http://www.guia.heu.nom.br/fluido_espiritual.htm</a:t>
            </a:r>
            <a:endParaRPr lang="pt-BR" b="1" dirty="0"/>
          </a:p>
        </p:txBody>
      </p:sp>
      <p:sp>
        <p:nvSpPr>
          <p:cNvPr id="196613" name="Retângulo 7"/>
          <p:cNvSpPr>
            <a:spLocks noChangeArrowheads="1"/>
          </p:cNvSpPr>
          <p:nvPr/>
        </p:nvSpPr>
        <p:spPr bwMode="auto">
          <a:xfrm>
            <a:off x="1763713" y="4365625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http://www.guia.heu.nom.br/fluido_vital.htm</a:t>
            </a:r>
            <a:endParaRPr lang="pt-BR" b="1" dirty="0"/>
          </a:p>
        </p:txBody>
      </p:sp>
      <p:sp>
        <p:nvSpPr>
          <p:cNvPr id="196614" name="Retângulo 8"/>
          <p:cNvSpPr>
            <a:spLocks noChangeArrowheads="1"/>
          </p:cNvSpPr>
          <p:nvPr/>
        </p:nvSpPr>
        <p:spPr bwMode="auto">
          <a:xfrm>
            <a:off x="1187450" y="5084763"/>
            <a:ext cx="6913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5"/>
              </a:rPr>
              <a:t>http://www.guia.heu.nom.br/qualidade_dos_fluidos.htm</a:t>
            </a:r>
            <a:endParaRPr lang="pt-BR" b="1" dirty="0"/>
          </a:p>
        </p:txBody>
      </p:sp>
      <p:sp>
        <p:nvSpPr>
          <p:cNvPr id="196615" name="Retângulo 6"/>
          <p:cNvSpPr>
            <a:spLocks noChangeArrowheads="1"/>
          </p:cNvSpPr>
          <p:nvPr/>
        </p:nvSpPr>
        <p:spPr bwMode="auto">
          <a:xfrm>
            <a:off x="1042988" y="2205038"/>
            <a:ext cx="7058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http://www.aeradoespirito.net/Livros1/AlmaEspiritoPerispiritoPrincVitalFluVital.pdf</a:t>
            </a:r>
            <a:endParaRPr lang="pt-BR" b="1" dirty="0"/>
          </a:p>
        </p:txBody>
      </p:sp>
      <p:sp>
        <p:nvSpPr>
          <p:cNvPr id="196616" name="Retângulo 7"/>
          <p:cNvSpPr>
            <a:spLocks noChangeArrowheads="1"/>
          </p:cNvSpPr>
          <p:nvPr/>
        </p:nvSpPr>
        <p:spPr bwMode="auto">
          <a:xfrm>
            <a:off x="1187450" y="5732463"/>
            <a:ext cx="691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http://ocaminho.com.br/ocaminho/Tematica/TM/P/Perispirito.htm</a:t>
            </a:r>
            <a:endParaRPr lang="pt-BR" b="1" dirty="0"/>
          </a:p>
        </p:txBody>
      </p:sp>
      <p:sp>
        <p:nvSpPr>
          <p:cNvPr id="196617" name="Retângulo 8"/>
          <p:cNvSpPr>
            <a:spLocks noChangeArrowheads="1"/>
          </p:cNvSpPr>
          <p:nvPr/>
        </p:nvSpPr>
        <p:spPr bwMode="auto">
          <a:xfrm>
            <a:off x="611188" y="1341438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8"/>
              </a:rPr>
              <a:t>http://ocaminho.com.br/ocaminho/TKardequiano/TKP/Re66/Mar/Re66MarA01.htm</a:t>
            </a:r>
            <a:endParaRPr lang="pt-BR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 descr="Malha roxa"/>
          <p:cNvSpPr>
            <a:spLocks noChangeArrowheads="1"/>
          </p:cNvSpPr>
          <p:nvPr/>
        </p:nvSpPr>
        <p:spPr bwMode="auto">
          <a:xfrm>
            <a:off x="3505200" y="4914900"/>
            <a:ext cx="2133600" cy="342900"/>
          </a:xfrm>
          <a:prstGeom prst="downArrow">
            <a:avLst>
              <a:gd name="adj1" fmla="val 47620"/>
              <a:gd name="adj2" fmla="val 43403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2400" b="1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23" name="AutoShape 7" descr="Malha roxa"/>
          <p:cNvSpPr>
            <a:spLocks noChangeArrowheads="1"/>
          </p:cNvSpPr>
          <p:nvPr/>
        </p:nvSpPr>
        <p:spPr bwMode="auto">
          <a:xfrm>
            <a:off x="3454400" y="3200400"/>
            <a:ext cx="2133600" cy="342900"/>
          </a:xfrm>
          <a:prstGeom prst="downArrow">
            <a:avLst>
              <a:gd name="adj1" fmla="val 47620"/>
              <a:gd name="adj2" fmla="val 43403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2400" b="1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24" name="AutoShape 3" descr="Malha roxa"/>
          <p:cNvSpPr>
            <a:spLocks noChangeArrowheads="1"/>
          </p:cNvSpPr>
          <p:nvPr/>
        </p:nvSpPr>
        <p:spPr bwMode="auto">
          <a:xfrm>
            <a:off x="2946400" y="342900"/>
            <a:ext cx="3251200" cy="571500"/>
          </a:xfrm>
          <a:prstGeom prst="downArrow">
            <a:avLst>
              <a:gd name="adj1" fmla="val 50000"/>
              <a:gd name="adj2" fmla="val 35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2400" b="1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25" name="Oval 2" descr="Malha roxa"/>
          <p:cNvSpPr>
            <a:spLocks noChangeArrowheads="1"/>
          </p:cNvSpPr>
          <p:nvPr/>
        </p:nvSpPr>
        <p:spPr bwMode="auto">
          <a:xfrm>
            <a:off x="2032000" y="114300"/>
            <a:ext cx="5080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TAMBÉM ORA</a:t>
            </a:r>
          </a:p>
        </p:txBody>
      </p:sp>
      <p:sp>
        <p:nvSpPr>
          <p:cNvPr id="5126" name="Text Box 4" descr="Malha roxa"/>
          <p:cNvSpPr txBox="1">
            <a:spLocks noChangeArrowheads="1"/>
          </p:cNvSpPr>
          <p:nvPr/>
        </p:nvSpPr>
        <p:spPr bwMode="auto">
          <a:xfrm>
            <a:off x="3816350" y="474663"/>
            <a:ext cx="1211263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QUEM</a:t>
            </a: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908175" y="950913"/>
            <a:ext cx="5689600" cy="1595437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CUMPRE OS SEUS DEVERES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TRABALHA COM ALEGRIA</a:t>
            </a:r>
          </a:p>
          <a:p>
            <a:pPr eaLnBrk="1" hangingPunct="1">
              <a:lnSpc>
                <a:spcPct val="85000"/>
              </a:lnSpc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ESTUDA PROCURANDO COMPREENDER</a:t>
            </a:r>
          </a:p>
          <a:p>
            <a:pPr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ESFORÇA PARA AMAR E SERVIR</a:t>
            </a:r>
          </a:p>
        </p:txBody>
      </p:sp>
      <p:sp>
        <p:nvSpPr>
          <p:cNvPr id="5128" name="Oval 6" descr="Malha roxa"/>
          <p:cNvSpPr>
            <a:spLocks noChangeArrowheads="1"/>
          </p:cNvSpPr>
          <p:nvPr/>
        </p:nvSpPr>
        <p:spPr bwMode="auto">
          <a:xfrm>
            <a:off x="2032000" y="2857500"/>
            <a:ext cx="5080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ORAR NÃO É</a:t>
            </a: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1630363" y="3775075"/>
            <a:ext cx="5807075" cy="676275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APENAS DIZER PALAVRAS OU FORMULAR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PENSAMENTOS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130" name="Oval 9" descr="Malha roxa"/>
          <p:cNvSpPr>
            <a:spLocks noChangeArrowheads="1"/>
          </p:cNvSpPr>
          <p:nvPr/>
        </p:nvSpPr>
        <p:spPr bwMode="auto">
          <a:xfrm>
            <a:off x="3048000" y="4629150"/>
            <a:ext cx="3048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8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É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365250" y="5486400"/>
            <a:ext cx="6340475" cy="969963"/>
          </a:xfrm>
          <a:prstGeom prst="rect">
            <a:avLst/>
          </a:prstGeom>
          <a:solidFill>
            <a:srgbClr val="99FFCC"/>
          </a:solidFill>
          <a:ln w="57150">
            <a:solidFill>
              <a:srgbClr val="66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LIGAR-SE POR UMA ATITUDE PURA E ATIVA À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ENERGIA DIVINA QUE PENETRA TODO 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UNIVERSO</a:t>
            </a:r>
            <a:endParaRPr lang="pt-BR" sz="19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540000" y="800100"/>
            <a:ext cx="4064000" cy="25717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80002B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1539" name="WordArt 4"/>
          <p:cNvSpPr>
            <a:spLocks noChangeArrowheads="1" noChangeShapeType="1" noTextEdit="1"/>
          </p:cNvSpPr>
          <p:nvPr/>
        </p:nvSpPr>
        <p:spPr bwMode="auto">
          <a:xfrm>
            <a:off x="1320800" y="171450"/>
            <a:ext cx="6604000" cy="428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005200"/>
                    </a:gs>
                  </a:gsLst>
                  <a:lin ang="5400000" scaled="1"/>
                </a:gradFill>
                <a:latin typeface="Arial Black"/>
              </a:rPr>
              <a:t>CASO EXTRAÍDO DO LIVRO</a:t>
            </a:r>
          </a:p>
        </p:txBody>
      </p:sp>
      <p:pic>
        <p:nvPicPr>
          <p:cNvPr id="321540" name="Picture 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1808" b="2351"/>
          <a:stretch>
            <a:fillRect/>
          </a:stretch>
        </p:blipFill>
        <p:spPr bwMode="auto">
          <a:xfrm>
            <a:off x="2540000" y="800100"/>
            <a:ext cx="4064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822450" y="3997325"/>
            <a:ext cx="5397500" cy="354013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CENTRO ESPÍRITA NA CROSTA TERRESTRE</a:t>
            </a:r>
          </a:p>
        </p:txBody>
      </p:sp>
      <p:sp>
        <p:nvSpPr>
          <p:cNvPr id="321542" name="WordArt 7"/>
          <p:cNvSpPr>
            <a:spLocks noChangeArrowheads="1" noChangeShapeType="1" noTextEdit="1"/>
          </p:cNvSpPr>
          <p:nvPr/>
        </p:nvSpPr>
        <p:spPr bwMode="auto">
          <a:xfrm>
            <a:off x="3556000" y="3600450"/>
            <a:ext cx="2032000" cy="23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LOCAL</a:t>
            </a:r>
          </a:p>
        </p:txBody>
      </p:sp>
      <p:sp>
        <p:nvSpPr>
          <p:cNvPr id="321543" name="WordArt 8"/>
          <p:cNvSpPr>
            <a:spLocks noChangeArrowheads="1" noChangeShapeType="1" noTextEdit="1"/>
          </p:cNvSpPr>
          <p:nvPr/>
        </p:nvSpPr>
        <p:spPr bwMode="auto">
          <a:xfrm>
            <a:off x="3251200" y="4457700"/>
            <a:ext cx="2641600" cy="23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ATIVIDADE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819275" y="4838700"/>
            <a:ext cx="4968875" cy="354013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REUNIÃO DE ATENDIMENTO DE PASSES</a:t>
            </a:r>
          </a:p>
        </p:txBody>
      </p:sp>
      <p:sp>
        <p:nvSpPr>
          <p:cNvPr id="321545" name="WordArt 10"/>
          <p:cNvSpPr>
            <a:spLocks noChangeArrowheads="1" noChangeShapeType="1" noTextEdit="1"/>
          </p:cNvSpPr>
          <p:nvPr/>
        </p:nvSpPr>
        <p:spPr bwMode="auto">
          <a:xfrm>
            <a:off x="2235200" y="5314950"/>
            <a:ext cx="457200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ESPÍRITO INSTRUTOR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038225" y="5786438"/>
            <a:ext cx="6519863" cy="771525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pt-BR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		     </a:t>
            </a: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CHEFE DOS TRABALHOS</a:t>
            </a:r>
          </a:p>
          <a:p>
            <a:pPr>
              <a:lnSpc>
                <a:spcPct val="85000"/>
              </a:lnSpc>
              <a:defRPr/>
            </a:pPr>
            <a:r>
              <a:rPr 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ANACLETO</a:t>
            </a:r>
            <a:endParaRPr lang="pt-BR" sz="14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+mn-cs"/>
            </a:endParaRPr>
          </a:p>
          <a:p>
            <a:pPr>
              <a:lnSpc>
                <a:spcPct val="85000"/>
              </a:lnSpc>
              <a:defRPr/>
            </a:pPr>
            <a:r>
              <a:rPr lang="pt-BR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		     </a:t>
            </a:r>
            <a:r>
              <a:rPr lang="pt-BR" sz="17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TAREFA DE INSTRUIR ANDRÉ LUIZ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 flipV="1">
            <a:off x="2540000" y="5943600"/>
            <a:ext cx="711200" cy="228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156" name="Line 13"/>
          <p:cNvSpPr>
            <a:spLocks noChangeShapeType="1"/>
          </p:cNvSpPr>
          <p:nvPr/>
        </p:nvSpPr>
        <p:spPr bwMode="auto">
          <a:xfrm>
            <a:off x="2540000" y="6172200"/>
            <a:ext cx="711200" cy="17145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222375"/>
            <a:ext cx="282098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3" name="WordArt 4"/>
          <p:cNvSpPr>
            <a:spLocks noChangeArrowheads="1" noChangeShapeType="1" noTextEdit="1"/>
          </p:cNvSpPr>
          <p:nvPr/>
        </p:nvSpPr>
        <p:spPr bwMode="auto">
          <a:xfrm>
            <a:off x="1727200" y="285750"/>
            <a:ext cx="5588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PESSOA OBSERVADA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347788" y="4189413"/>
            <a:ext cx="6392862" cy="831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+mn-cs"/>
              </a:rPr>
              <a:t>MULHER GRÁVIDA EM SÉRIAS</a:t>
            </a:r>
          </a:p>
          <a:p>
            <a:pPr algn="ctr">
              <a:defRPr/>
            </a:pPr>
            <a:r>
              <a:rPr lang="pt-B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+mn-cs"/>
              </a:rPr>
              <a:t>CONDIÇÕES DE ENFRAQUECIMENTO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438400" y="1050925"/>
            <a:ext cx="4165600" cy="2800350"/>
          </a:xfrm>
          <a:prstGeom prst="rect">
            <a:avLst/>
          </a:prstGeom>
          <a:noFill/>
          <a:ln w="38100">
            <a:solidFill>
              <a:srgbClr val="CC00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/>
        </p:nvSpPr>
        <p:spPr bwMode="auto">
          <a:xfrm>
            <a:off x="4572000" y="5029200"/>
            <a:ext cx="3048000" cy="857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195" name="Line 4"/>
          <p:cNvSpPr>
            <a:spLocks noChangeShapeType="1"/>
          </p:cNvSpPr>
          <p:nvPr/>
        </p:nvSpPr>
        <p:spPr bwMode="auto">
          <a:xfrm flipH="1">
            <a:off x="1422400" y="5029200"/>
            <a:ext cx="3149600" cy="857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196" name="Rectangle 5" descr="Papel pardo"/>
          <p:cNvSpPr>
            <a:spLocks noChangeArrowheads="1"/>
          </p:cNvSpPr>
          <p:nvPr/>
        </p:nvSpPr>
        <p:spPr bwMode="auto">
          <a:xfrm>
            <a:off x="2032000" y="4514850"/>
            <a:ext cx="5080000" cy="5143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3589" name="WordArt 6"/>
          <p:cNvSpPr>
            <a:spLocks noChangeArrowheads="1" noChangeShapeType="1" noTextEdit="1"/>
          </p:cNvSpPr>
          <p:nvPr/>
        </p:nvSpPr>
        <p:spPr bwMode="auto">
          <a:xfrm>
            <a:off x="1016000" y="342900"/>
            <a:ext cx="7112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spc="72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CAUSAS DO ENFRAQUECIMENTO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95363" y="955675"/>
            <a:ext cx="7254875" cy="1138238"/>
          </a:xfrm>
          <a:prstGeom prst="rect">
            <a:avLst/>
          </a:prstGeom>
          <a:gradFill rotWithShape="0">
            <a:gsLst>
              <a:gs pos="0">
                <a:srgbClr val="C2FF85"/>
              </a:gs>
              <a:gs pos="50000">
                <a:srgbClr val="FFFF66"/>
              </a:gs>
              <a:gs pos="100000">
                <a:srgbClr val="C2FF85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16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PROFUNDA ANEMIA</a:t>
            </a:r>
          </a:p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 SUBALIMENTAÇÃO</a:t>
            </a:r>
          </a:p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 MARIDO MAL REMUNERADO</a:t>
            </a:r>
          </a:p>
          <a:p>
            <a:pPr eaLnBrk="1" hangingPunct="1">
              <a:defRPr/>
            </a:pPr>
            <a:r>
              <a:rPr lang="pt-BR" sz="17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i="1" dirty="0" smtClean="0">
                <a:solidFill>
                  <a:srgbClr val="000084"/>
                </a:solidFill>
                <a:latin typeface="Arial Black" pitchFamily="34" charset="0"/>
                <a:cs typeface="+mn-cs"/>
              </a:rPr>
              <a:t> VIGÍLIAS A FIM DE AUXILIAR NA MANUTENÇÃO DO LAR</a:t>
            </a:r>
          </a:p>
        </p:txBody>
      </p:sp>
      <p:sp>
        <p:nvSpPr>
          <p:cNvPr id="323591" name="WordArt 8"/>
          <p:cNvSpPr>
            <a:spLocks noChangeArrowheads="1" noChangeShapeType="1" noTextEdit="1"/>
          </p:cNvSpPr>
          <p:nvPr/>
        </p:nvSpPr>
        <p:spPr bwMode="auto">
          <a:xfrm>
            <a:off x="1930400" y="2686050"/>
            <a:ext cx="51816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SUSTENTAVA-SE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3208338" y="3335338"/>
            <a:ext cx="2071687" cy="476250"/>
          </a:xfrm>
          <a:prstGeom prst="rect">
            <a:avLst/>
          </a:prstGeom>
          <a:gradFill rotWithShape="0">
            <a:gsLst>
              <a:gs pos="0">
                <a:srgbClr val="C2FF85"/>
              </a:gs>
              <a:gs pos="50000">
                <a:srgbClr val="FFFF66"/>
              </a:gs>
              <a:gs pos="100000">
                <a:srgbClr val="C2FF85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16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5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NA PRECE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1827213" y="4003675"/>
            <a:ext cx="5489575" cy="385763"/>
          </a:xfrm>
          <a:prstGeom prst="rect">
            <a:avLst/>
          </a:prstGeom>
          <a:gradFill rotWithShape="0">
            <a:gsLst>
              <a:gs pos="0">
                <a:srgbClr val="C2FF85"/>
              </a:gs>
              <a:gs pos="50000">
                <a:srgbClr val="FFFF66"/>
              </a:gs>
              <a:gs pos="100000">
                <a:srgbClr val="C2FF85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16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900" b="1" i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QUE NÃO ERA SOMENTE UM REFÚGIO </a:t>
            </a:r>
          </a:p>
        </p:txBody>
      </p:sp>
      <p:sp>
        <p:nvSpPr>
          <p:cNvPr id="323594" name="WordArt 11"/>
          <p:cNvSpPr>
            <a:spLocks noChangeArrowheads="1" noChangeShapeType="1" noTextEdit="1"/>
          </p:cNvSpPr>
          <p:nvPr/>
        </p:nvSpPr>
        <p:spPr bwMode="auto">
          <a:xfrm>
            <a:off x="2540000" y="4629150"/>
            <a:ext cx="41656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Yearbook Solid"/>
              </a:rPr>
              <a:t>RECOLHIA</a:t>
            </a: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609600" y="5657850"/>
            <a:ext cx="3149600" cy="857250"/>
          </a:xfrm>
          <a:prstGeom prst="ellipse">
            <a:avLst/>
          </a:prstGeom>
          <a:gradFill rotWithShape="0">
            <a:gsLst>
              <a:gs pos="0">
                <a:srgbClr val="00FF99"/>
              </a:gs>
              <a:gs pos="50000">
                <a:srgbClr val="FFFF99"/>
              </a:gs>
              <a:gs pos="100000">
                <a:srgbClr val="00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CONSOLAÇÕES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5384800" y="5657850"/>
            <a:ext cx="3149600" cy="857250"/>
          </a:xfrm>
          <a:prstGeom prst="ellipse">
            <a:avLst/>
          </a:prstGeom>
          <a:gradFill rotWithShape="0">
            <a:gsLst>
              <a:gs pos="0">
                <a:srgbClr val="00FF99"/>
              </a:gs>
              <a:gs pos="50000">
                <a:srgbClr val="FFFF99"/>
              </a:gs>
              <a:gs pos="100000">
                <a:srgbClr val="00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FORÇAS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MAGNÉTICAS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610" name="Object 4"/>
          <p:cNvGraphicFramePr>
            <a:graphicFrameLocks noChangeAspect="1"/>
          </p:cNvGraphicFramePr>
          <p:nvPr/>
        </p:nvGraphicFramePr>
        <p:xfrm>
          <a:off x="1854200" y="1143000"/>
          <a:ext cx="5359400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87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143000"/>
                        <a:ext cx="5359400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1" name="WordArt 5"/>
          <p:cNvSpPr>
            <a:spLocks noChangeArrowheads="1" noChangeShapeType="1" noTextEdit="1"/>
          </p:cNvSpPr>
          <p:nvPr/>
        </p:nvSpPr>
        <p:spPr bwMode="auto">
          <a:xfrm>
            <a:off x="711200" y="400050"/>
            <a:ext cx="7793038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GRAVIDEZ AMEAÇADA</a:t>
            </a:r>
          </a:p>
        </p:txBody>
      </p:sp>
      <p:sp>
        <p:nvSpPr>
          <p:cNvPr id="9220" name="Text Box 6" descr="Papel pardo"/>
          <p:cNvSpPr txBox="1">
            <a:spLocks noChangeArrowheads="1"/>
          </p:cNvSpPr>
          <p:nvPr/>
        </p:nvSpPr>
        <p:spPr bwMode="auto">
          <a:xfrm>
            <a:off x="1147763" y="4283075"/>
            <a:ext cx="6877050" cy="178435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ADERINDO AO SACO DE LÍQUIDO AMNIÓTICO</a:t>
            </a: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 MICROSCÓPICAS NUVENS PARDACENTAS </a:t>
            </a: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VAGUEAVAM EM VÁRIAS DIREÇÕES</a:t>
            </a:r>
          </a:p>
          <a:p>
            <a:pPr algn="ctr" eaLnBrk="1" hangingPunct="1">
              <a:defRPr/>
            </a:pPr>
            <a:endParaRPr lang="pt-BR" sz="1000" b="1" i="1" dirty="0" smtClean="0">
              <a:solidFill>
                <a:srgbClr val="000090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 SE AS MANCHAS ATRAVESSAREM O LÍQUIDO </a:t>
            </a:r>
          </a:p>
          <a:p>
            <a:pPr algn="ctr" eaLnBrk="1" hangingPunct="1">
              <a:defRPr/>
            </a:pPr>
            <a:r>
              <a:rPr lang="pt-BR" sz="2000" b="1" i="1" dirty="0" smtClean="0">
                <a:solidFill>
                  <a:srgbClr val="000090"/>
                </a:solidFill>
                <a:latin typeface="Arial Black" pitchFamily="34" charset="0"/>
                <a:cs typeface="+mn-cs"/>
              </a:rPr>
              <a:t>O ABORTO SERÁ INEVITÁVEL</a:t>
            </a: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 flipH="1" flipV="1">
            <a:off x="5892800" y="2171700"/>
            <a:ext cx="11176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6835775" y="2651125"/>
            <a:ext cx="1863725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NUVENS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PARDACENTAS</a:t>
            </a:r>
          </a:p>
        </p:txBody>
      </p:sp>
      <p:sp>
        <p:nvSpPr>
          <p:cNvPr id="9223" name="Line 9"/>
          <p:cNvSpPr>
            <a:spLocks noChangeShapeType="1"/>
          </p:cNvSpPr>
          <p:nvPr/>
        </p:nvSpPr>
        <p:spPr bwMode="auto">
          <a:xfrm flipH="1">
            <a:off x="5892800" y="2800350"/>
            <a:ext cx="111760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671513" y="3095625"/>
            <a:ext cx="1520825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SACO DE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LÍQUIDO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AMNIÓTICO</a:t>
            </a:r>
          </a:p>
        </p:txBody>
      </p:sp>
      <p:sp>
        <p:nvSpPr>
          <p:cNvPr id="9225" name="Line 11"/>
          <p:cNvSpPr>
            <a:spLocks noChangeShapeType="1"/>
          </p:cNvSpPr>
          <p:nvPr/>
        </p:nvSpPr>
        <p:spPr bwMode="auto">
          <a:xfrm flipV="1">
            <a:off x="2235200" y="3200400"/>
            <a:ext cx="1117600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3"/>
          <p:cNvSpPr>
            <a:spLocks noChangeShapeType="1"/>
          </p:cNvSpPr>
          <p:nvPr/>
        </p:nvSpPr>
        <p:spPr bwMode="auto">
          <a:xfrm flipH="1">
            <a:off x="1422400" y="3714750"/>
            <a:ext cx="3149600" cy="685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3" name="Line 4"/>
          <p:cNvSpPr>
            <a:spLocks noChangeShapeType="1"/>
          </p:cNvSpPr>
          <p:nvPr/>
        </p:nvSpPr>
        <p:spPr bwMode="auto">
          <a:xfrm>
            <a:off x="4572000" y="3714750"/>
            <a:ext cx="3048000" cy="6286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4572000" y="3714750"/>
            <a:ext cx="0" cy="12001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 rot="16080884" flipH="1">
            <a:off x="1482725" y="3254375"/>
            <a:ext cx="2114550" cy="4064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6" name="AutoShape 7" descr="Buquê"/>
          <p:cNvSpPr>
            <a:spLocks noChangeArrowheads="1"/>
          </p:cNvSpPr>
          <p:nvPr/>
        </p:nvSpPr>
        <p:spPr bwMode="auto">
          <a:xfrm>
            <a:off x="508000" y="3314700"/>
            <a:ext cx="8128000" cy="400050"/>
          </a:xfrm>
          <a:prstGeom prst="roundRect">
            <a:avLst>
              <a:gd name="adj" fmla="val 16667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256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28453" b="59915"/>
          <a:stretch>
            <a:fillRect/>
          </a:stretch>
        </p:blipFill>
        <p:spPr bwMode="auto">
          <a:xfrm>
            <a:off x="4572000" y="800100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t="51355" r="20332" b="5850"/>
          <a:stretch>
            <a:fillRect/>
          </a:stretch>
        </p:blipFill>
        <p:spPr bwMode="auto">
          <a:xfrm>
            <a:off x="1193800" y="777875"/>
            <a:ext cx="3352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Oval 10" descr="Buquê"/>
          <p:cNvSpPr>
            <a:spLocks noChangeArrowheads="1"/>
          </p:cNvSpPr>
          <p:nvPr/>
        </p:nvSpPr>
        <p:spPr bwMode="auto">
          <a:xfrm>
            <a:off x="0" y="228600"/>
            <a:ext cx="9144000" cy="6286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5642" name="WordArt 11"/>
          <p:cNvSpPr>
            <a:spLocks noChangeArrowheads="1" noChangeShapeType="1" noTextEdit="1"/>
          </p:cNvSpPr>
          <p:nvPr/>
        </p:nvSpPr>
        <p:spPr bwMode="auto">
          <a:xfrm>
            <a:off x="731838" y="400050"/>
            <a:ext cx="7677150" cy="428625"/>
          </a:xfrm>
          <a:prstGeom prst="rect">
            <a:avLst/>
          </a:prstGeom>
        </p:spPr>
        <p:txBody>
          <a:bodyPr wrap="none" fromWordArt="1">
            <a:prstTxWarp prst="textTriangleInverted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</a:rPr>
              <a:t>CAUSAS DAS NUVENS PARDACENTAS</a:t>
            </a:r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4572000" y="8572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2" name="Rectangle 13"/>
          <p:cNvSpPr>
            <a:spLocks noChangeArrowheads="1"/>
          </p:cNvSpPr>
          <p:nvPr/>
        </p:nvSpPr>
        <p:spPr bwMode="auto">
          <a:xfrm>
            <a:off x="4267200" y="971550"/>
            <a:ext cx="609600" cy="800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3657600" y="971550"/>
            <a:ext cx="609600" cy="800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4" name="Rectangle 15"/>
          <p:cNvSpPr>
            <a:spLocks noChangeArrowheads="1"/>
          </p:cNvSpPr>
          <p:nvPr/>
        </p:nvSpPr>
        <p:spPr bwMode="auto">
          <a:xfrm>
            <a:off x="2946400" y="1600200"/>
            <a:ext cx="914400" cy="171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5" name="Rectangle 16"/>
          <p:cNvSpPr>
            <a:spLocks noChangeArrowheads="1"/>
          </p:cNvSpPr>
          <p:nvPr/>
        </p:nvSpPr>
        <p:spPr bwMode="auto">
          <a:xfrm>
            <a:off x="5080000" y="1600200"/>
            <a:ext cx="914400" cy="171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6" name="Rectangle 17"/>
          <p:cNvSpPr>
            <a:spLocks noChangeArrowheads="1"/>
          </p:cNvSpPr>
          <p:nvPr/>
        </p:nvSpPr>
        <p:spPr bwMode="auto">
          <a:xfrm>
            <a:off x="4572000" y="1085850"/>
            <a:ext cx="1016000" cy="800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7" name="Rectangle 18"/>
          <p:cNvSpPr>
            <a:spLocks noChangeArrowheads="1"/>
          </p:cNvSpPr>
          <p:nvPr/>
        </p:nvSpPr>
        <p:spPr bwMode="auto">
          <a:xfrm>
            <a:off x="4470400" y="914400"/>
            <a:ext cx="609600" cy="571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8" name="Rectangle 19" descr="Papel pardo"/>
          <p:cNvSpPr>
            <a:spLocks noChangeArrowheads="1"/>
          </p:cNvSpPr>
          <p:nvPr/>
        </p:nvSpPr>
        <p:spPr bwMode="auto">
          <a:xfrm>
            <a:off x="4775200" y="1771650"/>
            <a:ext cx="3759200" cy="12001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80002B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ABSORÇÃO DAS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EMISSÕES MENTAIS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DOENTIAS DO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COMPANHEIRO</a:t>
            </a:r>
          </a:p>
        </p:txBody>
      </p:sp>
      <p:sp>
        <p:nvSpPr>
          <p:cNvPr id="10259" name="Rectangle 20" descr="Papel pardo"/>
          <p:cNvSpPr>
            <a:spLocks noChangeArrowheads="1"/>
          </p:cNvSpPr>
          <p:nvPr/>
        </p:nvSpPr>
        <p:spPr bwMode="auto">
          <a:xfrm>
            <a:off x="508000" y="1771650"/>
            <a:ext cx="3556000" cy="12001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80002B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CARGA DE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PENSAMENTOS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DESTRUIDORES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000" b="1" i="1" dirty="0">
                <a:solidFill>
                  <a:srgbClr val="000080"/>
                </a:solidFill>
                <a:latin typeface="Arial Black" pitchFamily="34" charset="0"/>
                <a:cs typeface="+mn-cs"/>
              </a:rPr>
              <a:t>QUE PRODUZIA</a:t>
            </a:r>
          </a:p>
        </p:txBody>
      </p:sp>
      <p:sp>
        <p:nvSpPr>
          <p:cNvPr id="325652" name="WordArt 21"/>
          <p:cNvSpPr>
            <a:spLocks noChangeArrowheads="1" noChangeShapeType="1" noTextEdit="1"/>
          </p:cNvSpPr>
          <p:nvPr/>
        </p:nvSpPr>
        <p:spPr bwMode="auto">
          <a:xfrm>
            <a:off x="914400" y="3371850"/>
            <a:ext cx="7620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Yearbook Solid"/>
              </a:rPr>
              <a:t>HÁ SEIS DIAS CULTIVAVA</a:t>
            </a:r>
          </a:p>
        </p:txBody>
      </p:sp>
      <p:sp>
        <p:nvSpPr>
          <p:cNvPr id="9238" name="Oval 22" descr="Malha roxa"/>
          <p:cNvSpPr>
            <a:spLocks noChangeArrowheads="1"/>
          </p:cNvSpPr>
          <p:nvPr/>
        </p:nvSpPr>
        <p:spPr bwMode="auto">
          <a:xfrm>
            <a:off x="508000" y="4171950"/>
            <a:ext cx="3251200" cy="62865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TRISTEZA</a:t>
            </a:r>
          </a:p>
        </p:txBody>
      </p:sp>
      <p:sp>
        <p:nvSpPr>
          <p:cNvPr id="9239" name="Oval 23" descr="Malha roxa"/>
          <p:cNvSpPr>
            <a:spLocks noChangeArrowheads="1"/>
          </p:cNvSpPr>
          <p:nvPr/>
        </p:nvSpPr>
        <p:spPr bwMode="auto">
          <a:xfrm>
            <a:off x="3048000" y="4743450"/>
            <a:ext cx="3251200" cy="62865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DESÂNIMO</a:t>
            </a:r>
          </a:p>
        </p:txBody>
      </p:sp>
      <p:sp>
        <p:nvSpPr>
          <p:cNvPr id="9240" name="Oval 24" descr="Malha roxa"/>
          <p:cNvSpPr>
            <a:spLocks noChangeArrowheads="1"/>
          </p:cNvSpPr>
          <p:nvPr/>
        </p:nvSpPr>
        <p:spPr bwMode="auto">
          <a:xfrm>
            <a:off x="5588000" y="4171950"/>
            <a:ext cx="3251200" cy="62865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AFLIÇÃO</a:t>
            </a:r>
          </a:p>
        </p:txBody>
      </p:sp>
      <p:sp>
        <p:nvSpPr>
          <p:cNvPr id="10264" name="Text Box 25" descr="Papel pardo"/>
          <p:cNvSpPr txBox="1">
            <a:spLocks noChangeArrowheads="1"/>
          </p:cNvSpPr>
          <p:nvPr/>
        </p:nvSpPr>
        <p:spPr bwMode="auto">
          <a:xfrm>
            <a:off x="3995738" y="5949950"/>
            <a:ext cx="3249612" cy="430213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2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DÍVIDA A SER PAGA</a:t>
            </a:r>
          </a:p>
        </p:txBody>
      </p:sp>
      <p:sp>
        <p:nvSpPr>
          <p:cNvPr id="10265" name="Text Box 26"/>
          <p:cNvSpPr txBox="1">
            <a:spLocks noChangeArrowheads="1"/>
          </p:cNvSpPr>
          <p:nvPr/>
        </p:nvSpPr>
        <p:spPr bwMode="auto">
          <a:xfrm>
            <a:off x="1422400" y="5915025"/>
            <a:ext cx="1322388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000" b="1" i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MOTIVO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3"/>
          <p:cNvSpPr>
            <a:spLocks noChangeShapeType="1"/>
          </p:cNvSpPr>
          <p:nvPr/>
        </p:nvSpPr>
        <p:spPr bwMode="auto">
          <a:xfrm>
            <a:off x="4572000" y="5257800"/>
            <a:ext cx="2743200" cy="5715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 flipH="1">
            <a:off x="1828800" y="5257800"/>
            <a:ext cx="2743200" cy="5715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5" name="Oval 5" descr="Mármore verde"/>
          <p:cNvSpPr>
            <a:spLocks noChangeArrowheads="1"/>
          </p:cNvSpPr>
          <p:nvPr/>
        </p:nvSpPr>
        <p:spPr bwMode="auto">
          <a:xfrm>
            <a:off x="1320800" y="342900"/>
            <a:ext cx="6400800" cy="7429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CONSEQÜÊNCIAS</a:t>
            </a:r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>
            <a:off x="3149600" y="1085850"/>
            <a:ext cx="2946400" cy="342900"/>
          </a:xfrm>
          <a:prstGeom prst="downArrow">
            <a:avLst>
              <a:gd name="adj1" fmla="val 42963"/>
              <a:gd name="adj2" fmla="val 65972"/>
            </a:avLst>
          </a:prstGeom>
          <a:solidFill>
            <a:srgbClr val="000099"/>
          </a:solidFill>
          <a:ln w="9525">
            <a:miter lim="800000"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47" name="Text Box 7" descr="Pergaminho"/>
          <p:cNvSpPr txBox="1">
            <a:spLocks noChangeArrowheads="1"/>
          </p:cNvSpPr>
          <p:nvPr/>
        </p:nvSpPr>
        <p:spPr bwMode="auto">
          <a:xfrm>
            <a:off x="1185863" y="1635125"/>
            <a:ext cx="6848475" cy="830263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AS VIBRAÇÕES FORAM ATRAÍDAS PARA A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REGIÃO ORGÂNICA EM CONDIÇÕES ANORMAIS</a:t>
            </a:r>
          </a:p>
        </p:txBody>
      </p:sp>
      <p:sp>
        <p:nvSpPr>
          <p:cNvPr id="10248" name="Oval 8" descr="Mármore verde"/>
          <p:cNvSpPr>
            <a:spLocks noChangeArrowheads="1"/>
          </p:cNvSpPr>
          <p:nvPr/>
        </p:nvSpPr>
        <p:spPr bwMode="auto">
          <a:xfrm>
            <a:off x="1828800" y="2457450"/>
            <a:ext cx="5486400" cy="6858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CONCENTRADAS</a:t>
            </a:r>
          </a:p>
        </p:txBody>
      </p:sp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3454400" y="3143250"/>
            <a:ext cx="2286000" cy="342900"/>
          </a:xfrm>
          <a:prstGeom prst="downArrow">
            <a:avLst>
              <a:gd name="adj1" fmla="val 42963"/>
              <a:gd name="adj2" fmla="val 65972"/>
            </a:avLst>
          </a:prstGeom>
          <a:solidFill>
            <a:srgbClr val="000099"/>
          </a:solidFill>
          <a:ln w="9525">
            <a:miter lim="800000"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0" name="Text Box 10" descr="Pergaminho"/>
          <p:cNvSpPr txBox="1">
            <a:spLocks noChangeArrowheads="1"/>
          </p:cNvSpPr>
          <p:nvPr/>
        </p:nvSpPr>
        <p:spPr bwMode="auto">
          <a:xfrm>
            <a:off x="1874838" y="3692525"/>
            <a:ext cx="5464175" cy="830263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EM FORMA DE PEQUENINAS NUVENS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PARDACENTAS</a:t>
            </a:r>
          </a:p>
        </p:txBody>
      </p:sp>
      <p:sp>
        <p:nvSpPr>
          <p:cNvPr id="10251" name="Oval 11" descr="Mármore verde"/>
          <p:cNvSpPr>
            <a:spLocks noChangeArrowheads="1"/>
          </p:cNvSpPr>
          <p:nvPr/>
        </p:nvSpPr>
        <p:spPr bwMode="auto">
          <a:xfrm>
            <a:off x="2133600" y="4572000"/>
            <a:ext cx="4927600" cy="6286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"/>
            <a:lightRig rig="legacyFlat3" dir="l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AMEAÇANDO</a:t>
            </a:r>
          </a:p>
        </p:txBody>
      </p:sp>
      <p:sp>
        <p:nvSpPr>
          <p:cNvPr id="10252" name="Text Box 12" descr="Papel de seda rosa"/>
          <p:cNvSpPr txBox="1">
            <a:spLocks noChangeArrowheads="1"/>
          </p:cNvSpPr>
          <p:nvPr/>
        </p:nvSpPr>
        <p:spPr bwMode="auto">
          <a:xfrm>
            <a:off x="1612900" y="5708650"/>
            <a:ext cx="1960563" cy="8318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BottomLef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>
            <a:spAutoFit/>
            <a:flatTx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A SAÚDE   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DA MÃE   </a:t>
            </a:r>
          </a:p>
        </p:txBody>
      </p:sp>
      <p:sp>
        <p:nvSpPr>
          <p:cNvPr id="10253" name="Text Box 13" descr="Papel de seda rosa"/>
          <p:cNvSpPr txBox="1">
            <a:spLocks noChangeArrowheads="1"/>
          </p:cNvSpPr>
          <p:nvPr/>
        </p:nvSpPr>
        <p:spPr bwMode="auto">
          <a:xfrm>
            <a:off x="5648325" y="5708650"/>
            <a:ext cx="2109788" cy="8318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BottomLef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>
            <a:spAutoFit/>
            <a:flatTx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 A SAÚDE   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    DO FETO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/>
          <p:cNvSpPr>
            <a:spLocks noChangeArrowheads="1"/>
          </p:cNvSpPr>
          <p:nvPr/>
        </p:nvSpPr>
        <p:spPr bwMode="auto">
          <a:xfrm>
            <a:off x="254000" y="3886200"/>
            <a:ext cx="8636000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8FFF"/>
              </a:gs>
              <a:gs pos="50000">
                <a:srgbClr val="CCFF99"/>
              </a:gs>
              <a:gs pos="100000">
                <a:srgbClr val="FF8FFF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19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IMPOSIÇÃO DAS MÃOS SOBRE A CABEÇA</a:t>
            </a:r>
          </a:p>
          <a:p>
            <a:pPr algn="ctr">
              <a:defRPr/>
            </a:pPr>
            <a:r>
              <a:rPr lang="pt-BR" sz="19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ALIVIANDO-LHE A MENTE</a:t>
            </a:r>
          </a:p>
        </p:txBody>
      </p:sp>
      <p:sp>
        <p:nvSpPr>
          <p:cNvPr id="327683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812800" y="228600"/>
            <a:ext cx="7518400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normalizeH="1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TRATAMENTO APLICADO PELOS</a:t>
            </a:r>
          </a:p>
          <a:p>
            <a:pPr algn="ctr"/>
            <a:r>
              <a:rPr lang="pt-BR" sz="3600" b="1" kern="10" normalizeH="1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ESPÍRITOS</a:t>
            </a:r>
          </a:p>
        </p:txBody>
      </p:sp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254000" y="4972050"/>
            <a:ext cx="8636000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8FFF"/>
              </a:gs>
              <a:gs pos="50000">
                <a:srgbClr val="CCFF99"/>
              </a:gs>
              <a:gs pos="100000">
                <a:srgbClr val="FF8FFF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PASSES DE LIMPEZA NA REGIÃO UTERINA</a:t>
            </a:r>
          </a:p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REUNINDO AS MANCHAS NO INTERIOR DA BEXIGA</a:t>
            </a:r>
          </a:p>
        </p:txBody>
      </p:sp>
      <p:sp>
        <p:nvSpPr>
          <p:cNvPr id="12293" name="Oval 6" descr="Papel pardo"/>
          <p:cNvSpPr>
            <a:spLocks noChangeArrowheads="1"/>
          </p:cNvSpPr>
          <p:nvPr/>
        </p:nvSpPr>
        <p:spPr bwMode="auto">
          <a:xfrm>
            <a:off x="1117600" y="3486150"/>
            <a:ext cx="812800" cy="4000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0033"/>
                </a:solidFill>
                <a:latin typeface="Arial Black" pitchFamily="34" charset="0"/>
                <a:cs typeface="+mn-cs"/>
              </a:rPr>
              <a:t>1</a:t>
            </a:r>
          </a:p>
        </p:txBody>
      </p:sp>
      <p:sp>
        <p:nvSpPr>
          <p:cNvPr id="12294" name="Oval 7" descr="Papel pardo"/>
          <p:cNvSpPr>
            <a:spLocks noChangeArrowheads="1"/>
          </p:cNvSpPr>
          <p:nvPr/>
        </p:nvSpPr>
        <p:spPr bwMode="auto">
          <a:xfrm>
            <a:off x="1117600" y="4572000"/>
            <a:ext cx="812800" cy="4000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0033"/>
                </a:solidFill>
                <a:latin typeface="Arial Black" pitchFamily="34" charset="0"/>
                <a:cs typeface="+mn-cs"/>
              </a:rPr>
              <a:t>2</a:t>
            </a:r>
          </a:p>
        </p:txBody>
      </p:sp>
      <p:sp>
        <p:nvSpPr>
          <p:cNvPr id="12295" name="AutoShape 8"/>
          <p:cNvSpPr>
            <a:spLocks noChangeArrowheads="1"/>
          </p:cNvSpPr>
          <p:nvPr/>
        </p:nvSpPr>
        <p:spPr bwMode="auto">
          <a:xfrm>
            <a:off x="304800" y="6057900"/>
            <a:ext cx="8636000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8FFF"/>
              </a:gs>
              <a:gs pos="50000">
                <a:srgbClr val="CCFF99"/>
              </a:gs>
              <a:gs pos="100000">
                <a:srgbClr val="FF8FFF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SUBSTÂNCIAS LUMINOSAS FORAM COLOCADAS</a:t>
            </a:r>
          </a:p>
          <a:p>
            <a:pPr algn="ctr">
              <a:defRPr/>
            </a:pPr>
            <a:r>
              <a:rPr lang="pt-BR" sz="1700" b="1" i="1" dirty="0">
                <a:solidFill>
                  <a:srgbClr val="000084"/>
                </a:solidFill>
                <a:latin typeface="Arial Black" pitchFamily="34" charset="0"/>
                <a:cs typeface="+mn-cs"/>
              </a:rPr>
              <a:t>NO ÚTERO PARA ALIMENTAREM O FETO</a:t>
            </a:r>
          </a:p>
        </p:txBody>
      </p:sp>
      <p:sp>
        <p:nvSpPr>
          <p:cNvPr id="12296" name="Oval 9" descr="Papel pardo"/>
          <p:cNvSpPr>
            <a:spLocks noChangeArrowheads="1"/>
          </p:cNvSpPr>
          <p:nvPr/>
        </p:nvSpPr>
        <p:spPr bwMode="auto">
          <a:xfrm>
            <a:off x="1117600" y="5657850"/>
            <a:ext cx="812800" cy="4000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Lef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C0000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990033"/>
                </a:solidFill>
                <a:latin typeface="Arial Black" pitchFamily="34" charset="0"/>
                <a:cs typeface="+mn-cs"/>
              </a:rPr>
              <a:t>3</a:t>
            </a:r>
          </a:p>
        </p:txBody>
      </p:sp>
      <p:pic>
        <p:nvPicPr>
          <p:cNvPr id="327689" name="Picture 10" descr="msotw9_temp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2025"/>
            <a:ext cx="6096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 descr="Malha roxa"/>
          <p:cNvSpPr>
            <a:spLocks noChangeArrowheads="1"/>
          </p:cNvSpPr>
          <p:nvPr/>
        </p:nvSpPr>
        <p:spPr bwMode="auto">
          <a:xfrm>
            <a:off x="0" y="1828800"/>
            <a:ext cx="9144000" cy="32575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1600" dirty="0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735138" y="628650"/>
            <a:ext cx="5588000" cy="800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2020" name="WordArt 4"/>
          <p:cNvSpPr>
            <a:spLocks noChangeArrowheads="1" noChangeShapeType="1" noTextEdit="1"/>
          </p:cNvSpPr>
          <p:nvPr/>
        </p:nvSpPr>
        <p:spPr bwMode="auto">
          <a:xfrm>
            <a:off x="2033588" y="719138"/>
            <a:ext cx="5180012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REFLEXÃO</a:t>
            </a:r>
            <a:r>
              <a:rPr lang="pt-BR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68450" y="2284413"/>
            <a:ext cx="5922963" cy="1938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NÃO PODEMOS ABANDONAR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NOSSOS IRMÃOS NA CARNE, AO SABOR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DAS CIRCUNSTÂNCIAS, QUANDO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PROCURAM A COOPERAÇÃO PRECISA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0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 ATRAVÉS DA PRECE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794125" y="4254500"/>
            <a:ext cx="1581150" cy="423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pt-BR" sz="18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ANACLETO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WordArt 2"/>
          <p:cNvSpPr>
            <a:spLocks noChangeArrowheads="1" noChangeShapeType="1" noTextEdit="1"/>
          </p:cNvSpPr>
          <p:nvPr/>
        </p:nvSpPr>
        <p:spPr bwMode="auto">
          <a:xfrm>
            <a:off x="406400" y="228600"/>
            <a:ext cx="8280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A AÇÃO DA PRECE NA OBSESSÃO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2743200"/>
          </a:xfrm>
          <a:prstGeom prst="rect">
            <a:avLst/>
          </a:prstGeom>
          <a:solidFill>
            <a:srgbClr val="F3D9E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29732" name="WordArt 4"/>
          <p:cNvSpPr>
            <a:spLocks noChangeArrowheads="1" noChangeShapeType="1" noTextEdit="1"/>
          </p:cNvSpPr>
          <p:nvPr/>
        </p:nvSpPr>
        <p:spPr bwMode="auto">
          <a:xfrm>
            <a:off x="3257550" y="1057275"/>
            <a:ext cx="27368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OBSESSÃO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103813" y="1665288"/>
            <a:ext cx="3284537" cy="1512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AÇÃO PERSISTENTE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QUE UM ESPÍRITO 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MAU EXERCE SOBRE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sz="21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UMA PESSOA</a:t>
            </a:r>
          </a:p>
        </p:txBody>
      </p:sp>
      <p:sp>
        <p:nvSpPr>
          <p:cNvPr id="329734" name="WordArt 6"/>
          <p:cNvSpPr>
            <a:spLocks noChangeArrowheads="1" noChangeShapeType="1" noTextEdit="1"/>
          </p:cNvSpPr>
          <p:nvPr/>
        </p:nvSpPr>
        <p:spPr bwMode="auto">
          <a:xfrm>
            <a:off x="3201988" y="4171950"/>
            <a:ext cx="27368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CAUSA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03200" y="4743450"/>
            <a:ext cx="8737600" cy="971550"/>
          </a:xfrm>
          <a:prstGeom prst="rect">
            <a:avLst/>
          </a:prstGeom>
          <a:solidFill>
            <a:srgbClr val="F3D9E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É SEMPRE UMA IMPERFEIÇÃO MORAL QUE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DÁ ACESSO A UM MAU ESPÍRITO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727200" y="5982858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b="1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2" action="ppaction://hlinkfile"/>
              </a:rPr>
              <a:t>(O EVANGELHO SEG. O ESP. – ALLAN KARDEC – CAP. XXVIII)</a:t>
            </a:r>
            <a:endParaRPr lang="pt-BR" sz="1400" b="1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2973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828800"/>
            <a:ext cx="12080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8" name="Picture 10"/>
          <p:cNvSpPr>
            <a:spLocks noChangeAspect="1" noChangeArrowheads="1"/>
          </p:cNvSpPr>
          <p:nvPr/>
        </p:nvSpPr>
        <p:spPr bwMode="auto">
          <a:xfrm>
            <a:off x="698500" y="2000250"/>
            <a:ext cx="1028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9739" name="Picture 11"/>
          <p:cNvSpPr>
            <a:spLocks noChangeAspect="1" noChangeArrowheads="1"/>
          </p:cNvSpPr>
          <p:nvPr/>
        </p:nvSpPr>
        <p:spPr bwMode="auto">
          <a:xfrm>
            <a:off x="1422400" y="1314450"/>
            <a:ext cx="1727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Imagem 3" descr="gamma-ray-bur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589588"/>
            <a:ext cx="9144000" cy="1028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FLUIDOS   -  PERISPÍRITO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04800" y="3429000"/>
            <a:ext cx="8534400" cy="1371600"/>
          </a:xfrm>
          <a:prstGeom prst="rect">
            <a:avLst/>
          </a:prstGeom>
          <a:solidFill>
            <a:srgbClr val="6FFFD9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307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31875"/>
            <a:ext cx="3962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2641600" y="57150"/>
            <a:ext cx="4978400" cy="1085850"/>
          </a:xfrm>
          <a:prstGeom prst="cloudCallout">
            <a:avLst>
              <a:gd name="adj1" fmla="val -47958"/>
              <a:gd name="adj2" fmla="val 5789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COMO SE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LIBERTAR DA OBSESSÃO ?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72000" y="1314450"/>
            <a:ext cx="4267200" cy="2057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É NECESSÁRIO QUE O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OBSEDIADO TRABALHE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POR SUA MELHORIA,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 AFASTANDO DE SI A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CAUSA QUE ATRAI O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chemeClr val="tx2"/>
                </a:solidFill>
                <a:latin typeface="Arial Black" pitchFamily="34" charset="0"/>
                <a:cs typeface="+mn-cs"/>
              </a:rPr>
              <a:t>MAU ESPÍRITO</a:t>
            </a: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1320800" y="4000500"/>
            <a:ext cx="2336800" cy="57150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VONTADE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5384800" y="4000500"/>
            <a:ext cx="2336800" cy="57150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PRECE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202113" y="4070350"/>
            <a:ext cx="488950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3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+</a:t>
            </a: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203200" y="5029200"/>
            <a:ext cx="8737600" cy="131445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EM TODOS OS CASOS DE OBSESSÃO</a:t>
            </a:r>
          </a:p>
          <a:p>
            <a:pPr algn="ctr">
              <a:defRPr/>
            </a:pPr>
            <a:r>
              <a:rPr lang="pt-BR" sz="2000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 PRECE É O MAIS PODEROSO RECURSO</a:t>
            </a:r>
          </a:p>
          <a:p>
            <a:pPr algn="ctr">
              <a:defRPr/>
            </a:pPr>
            <a:r>
              <a:rPr lang="pt-BR" sz="2000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QUE PODEMOS UTILIZAR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331913" y="6381750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3" action="ppaction://hlinkfile"/>
              </a:rPr>
              <a:t>(O EVANGELHO SEG. O ESP. – ALLAN KARDEC – CAP. XXVIII)</a:t>
            </a:r>
            <a:endParaRPr lang="pt-BR" sz="1400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490663" y="3559175"/>
            <a:ext cx="6162675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200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FICA MAIS FÁCIL QUANDO SE UTILIZA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2857500"/>
            <a:ext cx="9144000" cy="2986088"/>
          </a:xfrm>
          <a:prstGeom prst="rect">
            <a:avLst/>
          </a:prstGeom>
          <a:solidFill>
            <a:srgbClr val="FFCC00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SÃO OS BONS SENTIMENTOS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E OS BONS PENSAMENTOS.</a:t>
            </a:r>
          </a:p>
          <a:p>
            <a:pPr eaLnBrk="1" hangingPunct="1">
              <a:defRPr/>
            </a:pPr>
            <a:endParaRPr lang="pt-BR" sz="1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NÃO EXISTEM FÓRMULAS.</a:t>
            </a:r>
          </a:p>
          <a:p>
            <a:pPr eaLnBrk="1" hangingPunct="1">
              <a:defRPr/>
            </a:pPr>
            <a:endParaRPr lang="pt-BR" sz="1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BOAS PRECES SÃO AQUELAS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DITAS DE CORAÇÃO E NÃO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       APENAS DE LÁBIOS.</a:t>
            </a:r>
          </a:p>
          <a:p>
            <a:pPr eaLnBrk="1" hangingPunct="1">
              <a:defRPr/>
            </a:pPr>
            <a:endParaRPr lang="pt-BR" sz="1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857500"/>
            <a:ext cx="34544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28700"/>
            <a:ext cx="2844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132138" y="114300"/>
            <a:ext cx="4752975" cy="971550"/>
          </a:xfrm>
          <a:prstGeom prst="wedgeRoundRectCallout">
            <a:avLst>
              <a:gd name="adj1" fmla="val -50000"/>
              <a:gd name="adj2" fmla="val 75000"/>
              <a:gd name="adj3" fmla="val 16667"/>
            </a:avLst>
          </a:prstGeom>
          <a:solidFill>
            <a:srgbClr val="6FFFD9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23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O que é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3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Importante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3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Numa prece ?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403350" y="5949950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4" action="ppaction://hlinkfile"/>
              </a:rPr>
              <a:t>(O EVANGELHO SEG. O ESP. – ALLAN KARDEC – CAP. XXVIII)</a:t>
            </a:r>
            <a:endParaRPr lang="pt-BR" sz="1400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1783" name="Retângulo 6"/>
          <p:cNvSpPr>
            <a:spLocks noChangeArrowheads="1"/>
          </p:cNvSpPr>
          <p:nvPr/>
        </p:nvSpPr>
        <p:spPr bwMode="auto">
          <a:xfrm>
            <a:off x="395288" y="623728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hlinkClick r:id="rId5"/>
              </a:rPr>
              <a:t>http://ocaminho.com.br/ocaminho/Tematica/TM/S/Sentimento.htm</a:t>
            </a:r>
            <a:endParaRPr lang="pt-B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1550"/>
            <a:ext cx="223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1143000"/>
            <a:ext cx="250666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1930400" y="114300"/>
            <a:ext cx="5283200" cy="8001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2805" name="WordArt 5"/>
          <p:cNvSpPr>
            <a:spLocks noChangeArrowheads="1" noChangeShapeType="1" noTextEdit="1"/>
          </p:cNvSpPr>
          <p:nvPr/>
        </p:nvSpPr>
        <p:spPr bwMode="auto">
          <a:xfrm>
            <a:off x="2641600" y="219075"/>
            <a:ext cx="3771900" cy="5238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pt-BR" sz="3600" b="1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A PRECE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25713" y="3903663"/>
            <a:ext cx="4032250" cy="1016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 APROXIMA DE DEUS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 TORNA MELHORES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 FORTALECE</a:t>
            </a:r>
          </a:p>
        </p:txBody>
      </p:sp>
      <p:graphicFrame>
        <p:nvGraphicFramePr>
          <p:cNvPr id="332807" name="Object 7"/>
          <p:cNvGraphicFramePr>
            <a:graphicFrameLocks noChangeAspect="1"/>
          </p:cNvGraphicFramePr>
          <p:nvPr/>
        </p:nvGraphicFramePr>
        <p:xfrm>
          <a:off x="6096000" y="1600200"/>
          <a:ext cx="11176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54" name="Imagem de Bitmap" r:id="rId5" imgW="4019048" imgH="5676190" progId="Paint.Picture">
                  <p:embed/>
                </p:oleObj>
              </mc:Choice>
              <mc:Fallback>
                <p:oleObj name="Imagem de Bitmap" r:id="rId5" imgW="4019048" imgH="567619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4491"/>
                      <a:stretch>
                        <a:fillRect/>
                      </a:stretch>
                    </p:blipFill>
                    <p:spPr bwMode="auto">
                      <a:xfrm>
                        <a:off x="6096000" y="1600200"/>
                        <a:ext cx="111760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280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43100"/>
            <a:ext cx="29210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2809" name="Object 9"/>
          <p:cNvGraphicFramePr>
            <a:graphicFrameLocks noChangeAspect="1"/>
          </p:cNvGraphicFramePr>
          <p:nvPr/>
        </p:nvGraphicFramePr>
        <p:xfrm>
          <a:off x="1219200" y="1200150"/>
          <a:ext cx="11176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55" name="Imagem de Bitmap" r:id="rId8" imgW="4019048" imgH="5676190" progId="Paint.Picture">
                  <p:embed/>
                </p:oleObj>
              </mc:Choice>
              <mc:Fallback>
                <p:oleObj name="Imagem de Bitmap" r:id="rId8" imgW="4019048" imgH="5676190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4486"/>
                      <a:stretch>
                        <a:fillRect/>
                      </a:stretch>
                    </p:blipFill>
                    <p:spPr bwMode="auto">
                      <a:xfrm>
                        <a:off x="1219200" y="1200150"/>
                        <a:ext cx="111760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281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25807"/>
          <a:stretch>
            <a:fillRect/>
          </a:stretch>
        </p:blipFill>
        <p:spPr bwMode="auto">
          <a:xfrm>
            <a:off x="1930400" y="1371600"/>
            <a:ext cx="2128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1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714500"/>
            <a:ext cx="21320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547813" y="6308725"/>
            <a:ext cx="6096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dirty="0" smtClean="0">
                <a:solidFill>
                  <a:srgbClr val="A50021"/>
                </a:solidFill>
                <a:latin typeface="Arial Black" pitchFamily="34" charset="0"/>
                <a:cs typeface="+mn-cs"/>
                <a:hlinkClick r:id="rId11" action="ppaction://hlinkfile"/>
              </a:rPr>
              <a:t>(O EVANGELHO SEG. O ESP. – ALLAN KARDEC – CAP. XXVIII)</a:t>
            </a:r>
            <a:endParaRPr lang="pt-BR" sz="1400" dirty="0" smtClean="0">
              <a:solidFill>
                <a:srgbClr val="A5002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7421" name="Oval 13" descr="Malha roxa"/>
          <p:cNvSpPr>
            <a:spLocks noChangeArrowheads="1"/>
          </p:cNvSpPr>
          <p:nvPr/>
        </p:nvSpPr>
        <p:spPr bwMode="auto">
          <a:xfrm>
            <a:off x="406400" y="5200650"/>
            <a:ext cx="8331200" cy="1085850"/>
          </a:xfrm>
          <a:prstGeom prst="ellipse">
            <a:avLst/>
          </a:prstGeom>
          <a:blipFill dpi="0" rotWithShape="0">
            <a:blip r:embed="rId1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COM A PRECE ATRAÍMOS A COMPANHIA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E A AJUDA DOS BONS ESPÍRITOS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800350"/>
          </a:xfrm>
          <a:prstGeom prst="rect">
            <a:avLst/>
          </a:prstGeom>
          <a:solidFill>
            <a:srgbClr val="89FF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3827" name="WordArt 3"/>
          <p:cNvSpPr>
            <a:spLocks noChangeArrowheads="1" noChangeShapeType="1" noTextEdit="1"/>
          </p:cNvSpPr>
          <p:nvPr/>
        </p:nvSpPr>
        <p:spPr bwMode="auto">
          <a:xfrm>
            <a:off x="2032000" y="57150"/>
            <a:ext cx="5080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A PRECE DE CECÍLIA</a:t>
            </a:r>
          </a:p>
        </p:txBody>
      </p:sp>
      <p:pic>
        <p:nvPicPr>
          <p:cNvPr id="333828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"/>
          <a:stretch>
            <a:fillRect/>
          </a:stretch>
        </p:blipFill>
        <p:spPr bwMode="auto">
          <a:xfrm>
            <a:off x="4978400" y="571500"/>
            <a:ext cx="2476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524000" y="742950"/>
            <a:ext cx="2641600" cy="1314450"/>
          </a:xfrm>
          <a:prstGeom prst="rightArrow">
            <a:avLst>
              <a:gd name="adj1" fmla="val 50000"/>
              <a:gd name="adj2" fmla="val 28266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lnSpc>
                <a:spcPct val="90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EXTRAÍDO</a:t>
            </a:r>
          </a:p>
        </p:txBody>
      </p:sp>
      <p:sp>
        <p:nvSpPr>
          <p:cNvPr id="333830" name="WordArt 6"/>
          <p:cNvSpPr>
            <a:spLocks noChangeArrowheads="1" noChangeShapeType="1" noTextEdit="1"/>
          </p:cNvSpPr>
          <p:nvPr/>
        </p:nvSpPr>
        <p:spPr bwMode="auto">
          <a:xfrm>
            <a:off x="3149600" y="2514600"/>
            <a:ext cx="284480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LOCAL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557338" y="2932113"/>
            <a:ext cx="6127750" cy="3381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RESIDÊNCIA DE CECÍLIA NUMA CIDADE BRASILEIRA</a:t>
            </a:r>
          </a:p>
        </p:txBody>
      </p:sp>
      <p:sp>
        <p:nvSpPr>
          <p:cNvPr id="333832" name="WordArt 8"/>
          <p:cNvSpPr>
            <a:spLocks noChangeArrowheads="1" noChangeShapeType="1" noTextEdit="1"/>
          </p:cNvSpPr>
          <p:nvPr/>
        </p:nvSpPr>
        <p:spPr bwMode="auto">
          <a:xfrm>
            <a:off x="1727200" y="3486150"/>
            <a:ext cx="5791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PESSOA NECESSITADA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627563" y="3952875"/>
            <a:ext cx="3794125" cy="2554288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ESPOSO DE CECÍLIA.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JOVEM RAPAZ, CASADO HÁ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OITO MESES.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FREQÜENTAVA UM CENTRO  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ESPÍRITA.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MANTINHA ATIVIDADES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DOENTIAS NO CAMPO DO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SEXO FORA DO LAR.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ATRAIU ENTIDADES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INFERIORES.</a:t>
            </a: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304800" y="4343400"/>
            <a:ext cx="3251200" cy="188595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A92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338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/>
          <a:stretch>
            <a:fillRect/>
          </a:stretch>
        </p:blipFill>
        <p:spPr bwMode="auto">
          <a:xfrm>
            <a:off x="2336800" y="4857750"/>
            <a:ext cx="711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6" name="Picture 12"/>
          <p:cNvSpPr>
            <a:spLocks noChangeAspect="1" noChangeArrowheads="1"/>
          </p:cNvSpPr>
          <p:nvPr/>
        </p:nvSpPr>
        <p:spPr bwMode="auto">
          <a:xfrm>
            <a:off x="1117600" y="4800600"/>
            <a:ext cx="812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3338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/>
          <a:stretch>
            <a:fillRect/>
          </a:stretch>
        </p:blipFill>
        <p:spPr bwMode="auto">
          <a:xfrm>
            <a:off x="812800" y="4857750"/>
            <a:ext cx="711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8" name="Picture 14"/>
          <p:cNvSpPr>
            <a:spLocks noChangeAspect="1" noChangeArrowheads="1"/>
          </p:cNvSpPr>
          <p:nvPr/>
        </p:nvSpPr>
        <p:spPr bwMode="auto">
          <a:xfrm>
            <a:off x="2133600" y="5086350"/>
            <a:ext cx="711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33383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38"/>
          <a:stretch>
            <a:fillRect/>
          </a:stretch>
        </p:blipFill>
        <p:spPr bwMode="auto">
          <a:xfrm>
            <a:off x="1320800" y="4914900"/>
            <a:ext cx="1117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40" name="Picture 16"/>
          <p:cNvSpPr>
            <a:spLocks noChangeAspect="1" noChangeArrowheads="1"/>
          </p:cNvSpPr>
          <p:nvPr/>
        </p:nvSpPr>
        <p:spPr bwMode="auto">
          <a:xfrm>
            <a:off x="2032000" y="4800600"/>
            <a:ext cx="812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8449" name="Oval 17"/>
          <p:cNvSpPr>
            <a:spLocks noChangeArrowheads="1"/>
          </p:cNvSpPr>
          <p:nvPr/>
        </p:nvSpPr>
        <p:spPr bwMode="auto">
          <a:xfrm>
            <a:off x="1828800" y="5715000"/>
            <a:ext cx="203200" cy="1143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WordArt 2"/>
          <p:cNvSpPr>
            <a:spLocks noChangeArrowheads="1" noChangeShapeType="1" noTextEdit="1"/>
          </p:cNvSpPr>
          <p:nvPr/>
        </p:nvSpPr>
        <p:spPr bwMode="auto">
          <a:xfrm>
            <a:off x="2032000" y="228600"/>
            <a:ext cx="5080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ESTADO DO ESPOSO</a:t>
            </a:r>
          </a:p>
        </p:txBody>
      </p:sp>
      <p:sp>
        <p:nvSpPr>
          <p:cNvPr id="334851" name="WordArt 3"/>
          <p:cNvSpPr>
            <a:spLocks noChangeArrowheads="1" noChangeShapeType="1" noTextEdit="1"/>
          </p:cNvSpPr>
          <p:nvPr/>
        </p:nvSpPr>
        <p:spPr bwMode="auto">
          <a:xfrm>
            <a:off x="1168400" y="3143250"/>
            <a:ext cx="6756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CAUSAS DAS NUVENS ESCURAS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168400" y="795338"/>
            <a:ext cx="6578600" cy="18621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DESESPERAÇÃO ÍNTIMA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SEMBLANTE ANGUSTIADO, INQUIETO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APARELHO REPRODUTOR E URINÁRIO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ESTAVAM ENVOLVIDOS POR NUVENS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ESCURAS        ENERGIAS INFERIORES.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206750" y="2413000"/>
            <a:ext cx="508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406525" y="3916363"/>
            <a:ext cx="6340475" cy="23320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ERAM PRODUZIDAS PELA SUA MENTE EM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DESEQUILÍBRIO NO CAMPO DO SEXO.</a:t>
            </a: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PELO CONTATO COM ENTIDADES GROSSEIRAS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QUE SE AFINIZAVAM COM AS PREDILEÇÕES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DELE.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429000" y="4652963"/>
            <a:ext cx="2235200" cy="419100"/>
          </a:xfrm>
          <a:prstGeom prst="ellipse">
            <a:avLst/>
          </a:prstGeom>
          <a:solidFill>
            <a:srgbClr val="89FFE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32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ChangeAspect="1"/>
          </p:cNvGraphicFramePr>
          <p:nvPr/>
        </p:nvGraphicFramePr>
        <p:xfrm>
          <a:off x="203200" y="2571750"/>
          <a:ext cx="22733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61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7584" b="57600"/>
                      <a:stretch>
                        <a:fillRect/>
                      </a:stretch>
                    </p:blipFill>
                    <p:spPr bwMode="auto">
                      <a:xfrm>
                        <a:off x="203200" y="2571750"/>
                        <a:ext cx="22733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5" name="WordArt 3"/>
          <p:cNvSpPr>
            <a:spLocks noChangeArrowheads="1" noChangeShapeType="1" noTextEdit="1"/>
          </p:cNvSpPr>
          <p:nvPr/>
        </p:nvSpPr>
        <p:spPr bwMode="auto">
          <a:xfrm>
            <a:off x="685800" y="228600"/>
            <a:ext cx="7772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TRATAMENTOS ESPIRITUAIS APLICADOS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235200" y="29718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2133600" y="30289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032000" y="30861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36800" y="29146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032000" y="3143250"/>
            <a:ext cx="11176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828800" y="34290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727200" y="34861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625600" y="354330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524000" y="3600450"/>
            <a:ext cx="13208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1422400" y="3657600"/>
            <a:ext cx="1219200" cy="114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1169988" y="955675"/>
            <a:ext cx="6837362" cy="463550"/>
          </a:xfrm>
          <a:prstGeom prst="rect">
            <a:avLst/>
          </a:prstGeom>
          <a:solidFill>
            <a:srgbClr val="89FFE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DOUTRINAÇÃO E RETIRADA DAS ENTIDADES</a:t>
            </a:r>
            <a:endParaRPr lang="pt-BR" sz="21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5887" name="WordArt 15"/>
          <p:cNvSpPr>
            <a:spLocks noChangeArrowheads="1" noChangeShapeType="1" noTextEdit="1"/>
          </p:cNvSpPr>
          <p:nvPr/>
        </p:nvSpPr>
        <p:spPr bwMode="auto">
          <a:xfrm>
            <a:off x="3505200" y="1771650"/>
            <a:ext cx="21336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MAS ...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311650" y="2636838"/>
            <a:ext cx="4083050" cy="1577975"/>
          </a:xfrm>
          <a:prstGeom prst="rect">
            <a:avLst/>
          </a:prstGeom>
          <a:solidFill>
            <a:srgbClr val="89FFE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O RAPAZ NÃO MUDAVA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 SUA FORMA DE PENSAR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 COMO ÍMÃ ATRAÍA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NOVAS ENTIDADES.</a:t>
            </a:r>
            <a:endParaRPr lang="pt-BR" sz="21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5889" name="WordArt 17"/>
          <p:cNvSpPr>
            <a:spLocks noChangeArrowheads="1" noChangeShapeType="1" noTextEdit="1"/>
          </p:cNvSpPr>
          <p:nvPr/>
        </p:nvSpPr>
        <p:spPr bwMode="auto">
          <a:xfrm>
            <a:off x="1320800" y="4572000"/>
            <a:ext cx="68072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DIANTE DOS ESCLARECIMENTOS</a:t>
            </a:r>
          </a:p>
        </p:txBody>
      </p:sp>
      <p:sp>
        <p:nvSpPr>
          <p:cNvPr id="20498" name="Text Box 18" descr="Malha roxa"/>
          <p:cNvSpPr txBox="1">
            <a:spLocks noChangeArrowheads="1"/>
          </p:cNvSpPr>
          <p:nvPr/>
        </p:nvSpPr>
        <p:spPr bwMode="auto">
          <a:xfrm>
            <a:off x="1154113" y="5608638"/>
            <a:ext cx="6948487" cy="835025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FF00"/>
                </a:solidFill>
                <a:latin typeface="Arial Black" pitchFamily="34" charset="0"/>
                <a:cs typeface="+mn-cs"/>
                <a:sym typeface="Wingdings 3" pitchFamily="18" charset="2"/>
              </a:rPr>
              <a:t>DESEJAVA SE LIBERTAR, MAS O DESEJO ERA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FF00"/>
                </a:solidFill>
                <a:latin typeface="Arial Black" pitchFamily="34" charset="0"/>
                <a:cs typeface="+mn-cs"/>
                <a:sym typeface="Wingdings 3" pitchFamily="18" charset="2"/>
              </a:rPr>
              <a:t>MAIS DE LÁBIOS DO QUE DE CORAÇÃO.</a:t>
            </a:r>
            <a:endParaRPr lang="pt-BR" sz="2100" b="1" dirty="0" smtClean="0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5891" name="WordArt 19"/>
          <p:cNvSpPr>
            <a:spLocks noChangeArrowheads="1" noChangeShapeType="1" noTextEdit="1"/>
          </p:cNvSpPr>
          <p:nvPr/>
        </p:nvSpPr>
        <p:spPr bwMode="auto">
          <a:xfrm>
            <a:off x="2946400" y="4972050"/>
            <a:ext cx="33528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ESPIRITUAIS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WordArt 2"/>
          <p:cNvSpPr>
            <a:spLocks noChangeArrowheads="1" noChangeShapeType="1" noTextEdit="1"/>
          </p:cNvSpPr>
          <p:nvPr/>
        </p:nvSpPr>
        <p:spPr bwMode="auto">
          <a:xfrm>
            <a:off x="1193800" y="228600"/>
            <a:ext cx="6756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CHEGADA AO LAR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314450" y="3171825"/>
            <a:ext cx="6532563" cy="3136900"/>
          </a:xfrm>
          <a:prstGeom prst="rect">
            <a:avLst/>
          </a:prstGeom>
          <a:solidFill>
            <a:srgbClr val="FFCC66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AS ENTIDADES NÃO CONSEGUIRAM ENTRAR.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O LAR ERA PROTEGIDO PELAS VIBRAÇÕES DAS 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PRECES DE CECÍLIA.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O ESPOSO DEITOU-SE E ADORMECEU.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CECÍLIA SENTOU-SE À CABECEIRA DA CAMA.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CONTEMPLOU O SEMBLANTE INQUIETO DO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ESPOSO A QUEM AMAVA PROFUNDAMENTE,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CONSCIENTE DO QUE SE PASSAVA COM ELE.</a:t>
            </a:r>
          </a:p>
        </p:txBody>
      </p:sp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5263" r="5455" b="28947"/>
          <a:stretch>
            <a:fillRect/>
          </a:stretch>
        </p:blipFill>
        <p:spPr bwMode="auto">
          <a:xfrm>
            <a:off x="812800" y="685800"/>
            <a:ext cx="751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28600"/>
            <a:ext cx="28114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23" name="Object 3"/>
          <p:cNvGraphicFramePr>
            <a:graphicFrameLocks noChangeAspect="1"/>
          </p:cNvGraphicFramePr>
          <p:nvPr/>
        </p:nvGraphicFramePr>
        <p:xfrm>
          <a:off x="5384800" y="400050"/>
          <a:ext cx="272256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5" name="Imagem de Bitmap" r:id="rId4" imgW="2190476" imgH="2371429" progId="Paint.Picture">
                  <p:embed/>
                </p:oleObj>
              </mc:Choice>
              <mc:Fallback>
                <p:oleObj name="Imagem de Bitmap" r:id="rId4" imgW="2190476" imgH="23714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800" y="400050"/>
                        <a:ext cx="2722563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247775" y="3055938"/>
            <a:ext cx="6664325" cy="3540125"/>
          </a:xfrm>
          <a:prstGeom prst="rect">
            <a:avLst/>
          </a:prstGeom>
          <a:solidFill>
            <a:srgbClr val="FFCC66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CECÍLIA ELEVOU O PENSAMENTO A DEUS NUMA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PRECE FERVOROSA.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SEU CORAÇÃO FOI SE TRANSFORMANDO NUM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FOCO ARDENTE DE LUZ.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AS PARTÍCULAS LUMINOSAS FORAM SE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PROJETANDO SOBRE O CORPO E ALMA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DO MARIDO.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DESINTEGROU-SE TODA A ENERGIA ESCURA.</a:t>
            </a: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DESAPARECEU TODA EXPRESSÃO DE ANGÚSTIA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 CANSAÇO.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RESTAURADO EM SUAS ENERGIAS, ADORMECEU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CALMO E FELIZ.</a:t>
            </a:r>
          </a:p>
        </p:txBody>
      </p:sp>
      <p:sp>
        <p:nvSpPr>
          <p:cNvPr id="337925" name="WordArt 5"/>
          <p:cNvSpPr>
            <a:spLocks noChangeArrowheads="1" noChangeShapeType="1" noTextEdit="1"/>
          </p:cNvSpPr>
          <p:nvPr/>
        </p:nvSpPr>
        <p:spPr bwMode="auto">
          <a:xfrm>
            <a:off x="711200" y="228600"/>
            <a:ext cx="33782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A PRECE DE </a:t>
            </a: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828800"/>
            <a:ext cx="4368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6502400" y="1314450"/>
            <a:ext cx="304800" cy="17145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6197600" y="1428750"/>
            <a:ext cx="304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6400800" y="1485900"/>
            <a:ext cx="203200" cy="1143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6807200" y="1485900"/>
            <a:ext cx="10160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6705600" y="1485900"/>
            <a:ext cx="0" cy="1714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6096000" y="1257300"/>
            <a:ext cx="406400" cy="114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>
            <a:off x="6299200" y="1428750"/>
            <a:ext cx="304800" cy="114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 flipV="1">
            <a:off x="6807200" y="1428750"/>
            <a:ext cx="30480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>
            <a:off x="6807200" y="1314450"/>
            <a:ext cx="30480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299200" y="1428750"/>
            <a:ext cx="406400" cy="2857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7937" name="Picture 17"/>
          <p:cNvSpPr>
            <a:spLocks noChangeAspect="1" noChangeArrowheads="1"/>
          </p:cNvSpPr>
          <p:nvPr/>
        </p:nvSpPr>
        <p:spPr bwMode="auto">
          <a:xfrm>
            <a:off x="2540000" y="1085850"/>
            <a:ext cx="38592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3149600" y="13144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2844800" y="15430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28448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9" name="AutoShape 21"/>
          <p:cNvSpPr>
            <a:spLocks noChangeArrowheads="1"/>
          </p:cNvSpPr>
          <p:nvPr/>
        </p:nvSpPr>
        <p:spPr bwMode="auto">
          <a:xfrm>
            <a:off x="32512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>
            <a:off x="3860800" y="14287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>
            <a:off x="39624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2" name="AutoShape 24"/>
          <p:cNvSpPr>
            <a:spLocks noChangeArrowheads="1"/>
          </p:cNvSpPr>
          <p:nvPr/>
        </p:nvSpPr>
        <p:spPr bwMode="auto">
          <a:xfrm>
            <a:off x="4368800" y="194310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3" name="AutoShape 25"/>
          <p:cNvSpPr>
            <a:spLocks noChangeArrowheads="1"/>
          </p:cNvSpPr>
          <p:nvPr/>
        </p:nvSpPr>
        <p:spPr bwMode="auto">
          <a:xfrm>
            <a:off x="4572000" y="21145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4" name="AutoShape 26"/>
          <p:cNvSpPr>
            <a:spLocks noChangeArrowheads="1"/>
          </p:cNvSpPr>
          <p:nvPr/>
        </p:nvSpPr>
        <p:spPr bwMode="auto">
          <a:xfrm>
            <a:off x="4775200" y="171450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5" name="AutoShape 27"/>
          <p:cNvSpPr>
            <a:spLocks noChangeArrowheads="1"/>
          </p:cNvSpPr>
          <p:nvPr/>
        </p:nvSpPr>
        <p:spPr bwMode="auto">
          <a:xfrm>
            <a:off x="4978400" y="16573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6" name="AutoShape 28"/>
          <p:cNvSpPr>
            <a:spLocks noChangeArrowheads="1"/>
          </p:cNvSpPr>
          <p:nvPr/>
        </p:nvSpPr>
        <p:spPr bwMode="auto">
          <a:xfrm>
            <a:off x="5384800" y="16573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7" name="AutoShape 29"/>
          <p:cNvSpPr>
            <a:spLocks noChangeArrowheads="1"/>
          </p:cNvSpPr>
          <p:nvPr/>
        </p:nvSpPr>
        <p:spPr bwMode="auto">
          <a:xfrm>
            <a:off x="4572000" y="137160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8" name="AutoShape 30"/>
          <p:cNvSpPr>
            <a:spLocks noChangeArrowheads="1"/>
          </p:cNvSpPr>
          <p:nvPr/>
        </p:nvSpPr>
        <p:spPr bwMode="auto">
          <a:xfrm>
            <a:off x="4775200" y="154305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59" name="AutoShape 31"/>
          <p:cNvSpPr>
            <a:spLocks noChangeArrowheads="1"/>
          </p:cNvSpPr>
          <p:nvPr/>
        </p:nvSpPr>
        <p:spPr bwMode="auto">
          <a:xfrm>
            <a:off x="4165600" y="1600200"/>
            <a:ext cx="101600" cy="571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60" name="AutoShape 32"/>
          <p:cNvSpPr>
            <a:spLocks noChangeArrowheads="1"/>
          </p:cNvSpPr>
          <p:nvPr/>
        </p:nvSpPr>
        <p:spPr bwMode="auto">
          <a:xfrm>
            <a:off x="3048000" y="182880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61" name="AutoShape 33"/>
          <p:cNvSpPr>
            <a:spLocks noChangeArrowheads="1"/>
          </p:cNvSpPr>
          <p:nvPr/>
        </p:nvSpPr>
        <p:spPr bwMode="auto">
          <a:xfrm>
            <a:off x="3556000" y="182880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62" name="AutoShape 34"/>
          <p:cNvSpPr>
            <a:spLocks noChangeArrowheads="1"/>
          </p:cNvSpPr>
          <p:nvPr/>
        </p:nvSpPr>
        <p:spPr bwMode="auto">
          <a:xfrm>
            <a:off x="2438400" y="1771650"/>
            <a:ext cx="203200" cy="1143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7955" name="WordArt 35"/>
          <p:cNvSpPr>
            <a:spLocks noChangeArrowheads="1" noChangeShapeType="1" noTextEdit="1"/>
          </p:cNvSpPr>
          <p:nvPr/>
        </p:nvSpPr>
        <p:spPr bwMode="auto">
          <a:xfrm>
            <a:off x="914400" y="571500"/>
            <a:ext cx="274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CECÍLIA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WordArt 2"/>
          <p:cNvSpPr>
            <a:spLocks noChangeArrowheads="1" noChangeShapeType="1" noTextEdit="1"/>
          </p:cNvSpPr>
          <p:nvPr/>
        </p:nvSpPr>
        <p:spPr bwMode="auto">
          <a:xfrm>
            <a:off x="2268538" y="260350"/>
            <a:ext cx="4876800" cy="4857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REFLEXÃO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1700213"/>
            <a:ext cx="9144000" cy="48180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                                 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2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É VIBRAÇÃO, ENERGIA, PODER.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É O MAIS PODEROSO RECURSO QUE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PODEMOS UTILIZAR EM FAVOR DE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NÓS MESMOS E DOS OUTROS.</a:t>
            </a:r>
          </a:p>
          <a:p>
            <a:pPr algn="ctr" eaLnBrk="1" hangingPunct="1">
              <a:lnSpc>
                <a:spcPct val="11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MISSIONÁRIOS DA LUZ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ANDRÉ LUIZ</a:t>
            </a:r>
          </a:p>
        </p:txBody>
      </p:sp>
      <p:pic>
        <p:nvPicPr>
          <p:cNvPr id="350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60800" y="1773238"/>
            <a:ext cx="5283200" cy="2171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A PRECE NÃO É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MOVIMENTO MECÂNICO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DOS LÁBIOS, NEM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DISCO DE FÁCIL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REPETIÇÃO NA MENTE</a:t>
            </a: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68313" y="6488113"/>
            <a:ext cx="81359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000099"/>
                </a:solidFill>
                <a:hlinkClick r:id="rId3"/>
              </a:rPr>
              <a:t>http://ocaminho.com.br/ocaminho/Tematica/TM/V/Vibrassao.htm</a:t>
            </a:r>
            <a:endParaRPr lang="pt-BR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0" grpId="0" animBg="1"/>
      <p:bldP spid="23555" grpId="0" animBg="1"/>
      <p:bldP spid="23557" grpId="0" animBg="1"/>
      <p:bldP spid="6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11200" y="114300"/>
            <a:ext cx="7721600" cy="40005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39971" name="WordArt 3"/>
          <p:cNvSpPr>
            <a:spLocks noChangeArrowheads="1" noChangeShapeType="1" noTextEdit="1"/>
          </p:cNvSpPr>
          <p:nvPr/>
        </p:nvSpPr>
        <p:spPr bwMode="auto">
          <a:xfrm>
            <a:off x="895350" y="114300"/>
            <a:ext cx="7353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A PRECE DE ISMÁLIA</a:t>
            </a:r>
          </a:p>
        </p:txBody>
      </p:sp>
      <p:pic>
        <p:nvPicPr>
          <p:cNvPr id="339972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1237" b="3462"/>
          <a:stretch>
            <a:fillRect/>
          </a:stretch>
        </p:blipFill>
        <p:spPr bwMode="auto">
          <a:xfrm>
            <a:off x="4978400" y="628650"/>
            <a:ext cx="25828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1727200" y="1200150"/>
            <a:ext cx="2641600" cy="914400"/>
          </a:xfrm>
          <a:prstGeom prst="rightArrow">
            <a:avLst>
              <a:gd name="adj1" fmla="val 50000"/>
              <a:gd name="adj2" fmla="val 4061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3200" b="1" dirty="0">
                <a:solidFill>
                  <a:srgbClr val="000066"/>
                </a:solidFill>
                <a:latin typeface="Balloon XBd BT" pitchFamily="66" charset="0"/>
                <a:cs typeface="+mn-cs"/>
              </a:rPr>
              <a:t>LIVRO</a:t>
            </a:r>
          </a:p>
        </p:txBody>
      </p:sp>
      <p:sp>
        <p:nvSpPr>
          <p:cNvPr id="339974" name="WordArt 6"/>
          <p:cNvSpPr>
            <a:spLocks noChangeArrowheads="1" noChangeShapeType="1" noTextEdit="1"/>
          </p:cNvSpPr>
          <p:nvPr/>
        </p:nvSpPr>
        <p:spPr bwMode="auto">
          <a:xfrm>
            <a:off x="3403600" y="2571750"/>
            <a:ext cx="2336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Arial Black"/>
              </a:rPr>
              <a:t>LOCAL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65263" y="3027363"/>
            <a:ext cx="6337300" cy="646112"/>
          </a:xfrm>
          <a:prstGeom prst="rect">
            <a:avLst/>
          </a:prstGeom>
          <a:solidFill>
            <a:srgbClr val="FFCC00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PAVILHÃO DE UM DOS POSTOS DE SOCORRO DA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CIDADE ESPIRITUAL “CAMPOS DA PAZ”.</a:t>
            </a:r>
          </a:p>
        </p:txBody>
      </p:sp>
      <p:sp>
        <p:nvSpPr>
          <p:cNvPr id="339976" name="WordArt 8"/>
          <p:cNvSpPr>
            <a:spLocks noChangeArrowheads="1" noChangeShapeType="1" noTextEdit="1"/>
          </p:cNvSpPr>
          <p:nvPr/>
        </p:nvSpPr>
        <p:spPr bwMode="auto">
          <a:xfrm>
            <a:off x="3149600" y="3829050"/>
            <a:ext cx="2794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Arial Black"/>
              </a:rPr>
              <a:t>SERVIÇO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201738" y="5942013"/>
            <a:ext cx="6807200" cy="923925"/>
          </a:xfrm>
          <a:prstGeom prst="rect">
            <a:avLst/>
          </a:prstGeom>
          <a:solidFill>
            <a:srgbClr val="FFCC00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1980 ENFERMOS QUE “DORMIAM EM PESADELOS”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TRATA-SE DE UMA REUNIÃO DE ESPÍRITOS, NUMA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CIDADE ESPIRITUAL.</a:t>
            </a: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2438400" y="457200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4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ÁGUA FLUIDIFICADA</a:t>
            </a: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4673600" y="4171950"/>
            <a:ext cx="41656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SOPRO CURADOR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4673600" y="497205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5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MEDICAÇÃO BUCAL</a:t>
            </a:r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203200" y="497205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4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ALIMENTO LÍQUIDO</a:t>
            </a:r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203200" y="4171950"/>
            <a:ext cx="4267200" cy="342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endParaRPr lang="pt-BR" sz="4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7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PASSES</a:t>
            </a:r>
          </a:p>
        </p:txBody>
      </p:sp>
      <p:sp>
        <p:nvSpPr>
          <p:cNvPr id="339983" name="WordArt 15"/>
          <p:cNvSpPr>
            <a:spLocks noChangeArrowheads="1" noChangeShapeType="1" noTextEdit="1"/>
          </p:cNvSpPr>
          <p:nvPr/>
        </p:nvSpPr>
        <p:spPr bwMode="auto">
          <a:xfrm>
            <a:off x="3454400" y="5543550"/>
            <a:ext cx="231140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Arial Black"/>
              </a:rPr>
              <a:t>PARA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715375" cy="1143000"/>
          </a:xfrm>
        </p:spPr>
        <p:txBody>
          <a:bodyPr/>
          <a:lstStyle/>
          <a:p>
            <a:pPr eaLnBrk="1" hangingPunct="1"/>
            <a:r>
              <a:rPr lang="pt-BR" sz="2800" b="1" dirty="0" smtClean="0">
                <a:solidFill>
                  <a:srgbClr val="000099"/>
                </a:solidFill>
                <a:hlinkClick r:id="rId2" action="ppaction://hlinkfile"/>
              </a:rPr>
              <a:t>Perg. 27 L.E. </a:t>
            </a:r>
            <a:r>
              <a:rPr lang="pt-BR" sz="2800" b="1" i="1" dirty="0" smtClean="0">
                <a:solidFill>
                  <a:srgbClr val="000099"/>
                </a:solidFill>
              </a:rPr>
              <a:t>Há então dois elementos gerais do Universo A Matéria e o Espírito?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700213"/>
            <a:ext cx="8893175" cy="473710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pt-BR" sz="2800" b="1" dirty="0" smtClean="0"/>
              <a:t>“Sim e acima de tudo Deus, o criador, o pai de todas as coisas.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Deus, Espírito e Matéria </a:t>
            </a:r>
            <a:r>
              <a:rPr lang="pt-BR" sz="2800" b="1" dirty="0" smtClean="0"/>
              <a:t>constituem o princípio de tudo o que existe, a trindade universal.</a:t>
            </a:r>
          </a:p>
          <a:p>
            <a:pPr algn="just">
              <a:buFont typeface="Arial" charset="0"/>
              <a:buChar char="•"/>
              <a:defRPr/>
            </a:pPr>
            <a:r>
              <a:rPr lang="pt-BR" sz="2800" b="1" dirty="0" smtClean="0"/>
              <a:t>Mas ao elemento material se tem que juntar o </a:t>
            </a:r>
            <a:r>
              <a:rPr lang="pt-BR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Fluido Universal</a:t>
            </a:r>
            <a:r>
              <a:rPr lang="pt-BR" sz="2800" b="1" dirty="0" smtClean="0">
                <a:solidFill>
                  <a:srgbClr val="000099"/>
                </a:solidFill>
              </a:rPr>
              <a:t>,</a:t>
            </a:r>
            <a:r>
              <a:rPr lang="pt-BR" sz="2800" b="1" dirty="0" smtClean="0"/>
              <a:t> que desempenha o papel de intermediário entre o Espírito e a matéria propriamente dita, por demais grosseira para que o Espírito possa exercer ação sobre ela.</a:t>
            </a:r>
          </a:p>
          <a:p>
            <a:pPr algn="just">
              <a:buFont typeface="Arial" charset="0"/>
              <a:buChar char="•"/>
              <a:defRPr/>
            </a:pPr>
            <a:r>
              <a:rPr lang="pt-BR" sz="2800" b="1" dirty="0" smtClean="0"/>
              <a:t>Está colocado entre o Espírito e a matéria; é fluido, como a matéria, e suscetível, pelas suas inumeráveis combinações com esta e sob a ação do Espírito, de produzir a infinita variedade das coisas de que apenas conheceis uma parte mínima.”</a:t>
            </a:r>
          </a:p>
          <a:p>
            <a:pPr algn="ctr">
              <a:buFont typeface="Arial" charset="0"/>
              <a:buChar char="•"/>
              <a:defRPr/>
            </a:pPr>
            <a:r>
              <a:rPr lang="pt-BR" sz="2400" b="1" dirty="0" smtClean="0">
                <a:hlinkClick r:id="rId4"/>
              </a:rPr>
              <a:t>http://ocaminho.com.br/ocaminho/Tematica/TM/M/Materia.htm</a:t>
            </a:r>
            <a:endParaRPr lang="pt-BR" sz="2400" b="1" dirty="0" smtClean="0"/>
          </a:p>
          <a:p>
            <a:pPr algn="ctr">
              <a:buFont typeface="Arial" charset="0"/>
              <a:buChar char="•"/>
              <a:defRPr/>
            </a:pPr>
            <a:r>
              <a:rPr lang="pt-BR" sz="2400" b="1" dirty="0" smtClean="0">
                <a:hlinkClick r:id="rId5"/>
              </a:rPr>
              <a:t>http://ocaminho.com.br/ocaminho/Tematica/TM/E/Espirito.htm</a:t>
            </a:r>
            <a:endParaRPr lang="pt-BR" sz="2400" b="1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1214438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 build="p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11200" y="114300"/>
            <a:ext cx="7721600" cy="40005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0" y="800100"/>
          <a:ext cx="9144000" cy="298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67" name="Imagem de Bitmap" r:id="rId3" imgW="5495238" imgH="4009524" progId="Paint.Picture">
                  <p:embed/>
                </p:oleObj>
              </mc:Choice>
              <mc:Fallback>
                <p:oleObj name="Imagem de Bitmap" r:id="rId3" imgW="5495238" imgH="40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604"/>
                      <a:stretch>
                        <a:fillRect/>
                      </a:stretch>
                    </p:blipFill>
                    <p:spPr bwMode="auto">
                      <a:xfrm>
                        <a:off x="0" y="800100"/>
                        <a:ext cx="9144000" cy="298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11263" y="3941763"/>
            <a:ext cx="6759575" cy="2862262"/>
          </a:xfrm>
          <a:prstGeom prst="rect">
            <a:avLst/>
          </a:prstGeom>
          <a:solidFill>
            <a:srgbClr val="CCFFFF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EXTENSAS FILAS DE LEITOS.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ESPÍRITOS EM PROFUNDO SONO.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MUITOS TINHAM O SEMBLANTE HORRENDO.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CADAVÉRICA PALIDEZ COBRIA-LHES A FACE.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POUCOS PARECIAM TRANQÜILOS.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EM QUASE TODOS ESTAMPAVA-SE O PAVOR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DA MORTE.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895350" y="114300"/>
            <a:ext cx="7353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DESCRIÇÃO DO AMBIENTE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14341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4572000"/>
            <a:ext cx="9144000" cy="2171700"/>
          </a:xfrm>
          <a:prstGeom prst="rect">
            <a:avLst/>
          </a:prstGeom>
          <a:solidFill>
            <a:srgbClr val="CCFFFF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342019" name="Object 3"/>
          <p:cNvGraphicFramePr>
            <a:graphicFrameLocks noChangeAspect="1"/>
          </p:cNvGraphicFramePr>
          <p:nvPr/>
        </p:nvGraphicFramePr>
        <p:xfrm>
          <a:off x="0" y="4572000"/>
          <a:ext cx="45720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96" name="Imagem de Bitmap" r:id="rId3" imgW="5495238" imgH="4009524" progId="Paint.Picture">
                  <p:embed/>
                </p:oleObj>
              </mc:Choice>
              <mc:Fallback>
                <p:oleObj name="Imagem de Bitmap" r:id="rId3" imgW="5495238" imgH="40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870" r="50000" b="29709"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457200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20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3255963" y="1885950"/>
            <a:ext cx="253523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CAUSAS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03350" y="760413"/>
            <a:ext cx="6383338" cy="922337"/>
          </a:xfrm>
          <a:prstGeom prst="rect">
            <a:avLst/>
          </a:prstGeom>
          <a:solidFill>
            <a:srgbClr val="CCFF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AQUI PERMANECEM ALGUNS DOS MILHÕES DOS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NOSSOS IRMÃOS QUE AINDA DORMEM APÓS A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MORTE DO CORPO FÍSICO.</a:t>
            </a:r>
          </a:p>
        </p:txBody>
      </p:sp>
      <p:sp>
        <p:nvSpPr>
          <p:cNvPr id="342022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1227138" y="114300"/>
            <a:ext cx="6697662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EXPLICAÇÕES DE ANICETO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406525" y="2420938"/>
            <a:ext cx="6337300" cy="1400175"/>
          </a:xfrm>
          <a:prstGeom prst="rect">
            <a:avLst/>
          </a:prstGeom>
          <a:solidFill>
            <a:srgbClr val="CCFF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QUANDO ENCARNADOS NUNCA SE ENTREGARAM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AO BEM.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ACREDITARAM NA MORTE COMO O FIM DE TUDO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NÃO BUSCARAM O CONHECIMENTO ESPIRITUAL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NEGARAM-SE AO CONTATO DA FÉ.</a:t>
            </a:r>
          </a:p>
        </p:txBody>
      </p:sp>
      <p:sp>
        <p:nvSpPr>
          <p:cNvPr id="342024" name="WordArt 8" descr="Malha roxa"/>
          <p:cNvSpPr>
            <a:spLocks noChangeArrowheads="1" noChangeShapeType="1" noTextEdit="1"/>
          </p:cNvSpPr>
          <p:nvPr/>
        </p:nvSpPr>
        <p:spPr bwMode="auto">
          <a:xfrm>
            <a:off x="2641600" y="4057650"/>
            <a:ext cx="3910013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CONSEQÜÊNCIAS</a:t>
            </a:r>
          </a:p>
        </p:txBody>
      </p:sp>
      <p:sp>
        <p:nvSpPr>
          <p:cNvPr id="26633" name="Oval 9" descr="Malha roxa"/>
          <p:cNvSpPr>
            <a:spLocks noChangeArrowheads="1"/>
          </p:cNvSpPr>
          <p:nvPr/>
        </p:nvSpPr>
        <p:spPr bwMode="auto">
          <a:xfrm>
            <a:off x="4876800" y="4629150"/>
            <a:ext cx="3860800" cy="571500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DORMEM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475288" y="5446713"/>
            <a:ext cx="2724150" cy="922337"/>
          </a:xfrm>
          <a:prstGeom prst="rect">
            <a:avLst/>
          </a:prstGeom>
          <a:solidFill>
            <a:schemeClr val="bg1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MAGNETIZADOS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PELAS PRÓPRIAS 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CONCEPÇÕES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800100"/>
            <a:ext cx="3962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2641600" y="57150"/>
            <a:ext cx="4978400" cy="857250"/>
          </a:xfrm>
          <a:prstGeom prst="cloudCallout">
            <a:avLst>
              <a:gd name="adj1" fmla="val -48981"/>
              <a:gd name="adj2" fmla="val 63333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DORMIRÃO ATÉ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1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QUANDO ?</a:t>
            </a: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711200" y="5600700"/>
            <a:ext cx="7823200" cy="10858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 MAIORIA NÃO PODERÁ FUGIR À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ENFERMIDADE E À PERTURBAÇÃO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5080000" y="1543050"/>
            <a:ext cx="3149600" cy="628650"/>
          </a:xfrm>
          <a:prstGeom prst="downArrowCallout">
            <a:avLst>
              <a:gd name="adj1" fmla="val 65920"/>
              <a:gd name="adj2" fmla="val 70466"/>
              <a:gd name="adj3" fmla="val 23486"/>
              <a:gd name="adj4" fmla="val 66667"/>
            </a:avLst>
          </a:prstGeom>
          <a:solidFill>
            <a:srgbClr val="C6C6C6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PRIMEIRO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2946400" y="3429000"/>
            <a:ext cx="3149600" cy="628650"/>
          </a:xfrm>
          <a:prstGeom prst="downArrowCallout">
            <a:avLst>
              <a:gd name="adj1" fmla="val 70466"/>
              <a:gd name="adj2" fmla="val 70466"/>
              <a:gd name="adj3" fmla="val 21213"/>
              <a:gd name="adj4" fmla="val 66667"/>
            </a:avLst>
          </a:prstGeom>
          <a:solidFill>
            <a:srgbClr val="C6C6C6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MAIS TARDE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279525" y="4284663"/>
            <a:ext cx="6584950" cy="708025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ACORDAM E TERÃO QUE LEVANTAR E PAGAR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OS DÉBITOS CONTRAÍDOS</a:t>
            </a:r>
            <a:endParaRPr lang="pt-BR" sz="20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43048" name="WordArt 8" descr="Malha roxa"/>
          <p:cNvSpPr>
            <a:spLocks noChangeArrowheads="1" noChangeShapeType="1" noTextEdit="1"/>
          </p:cNvSpPr>
          <p:nvPr/>
        </p:nvSpPr>
        <p:spPr bwMode="auto">
          <a:xfrm>
            <a:off x="3255963" y="5200650"/>
            <a:ext cx="2535237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MAS ...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102225" y="2392363"/>
            <a:ext cx="3086100" cy="708025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DEMORAM NO SONO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EM QUE ACREDITAM</a:t>
            </a:r>
            <a:endParaRPr lang="pt-BR" sz="20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WordArt 2"/>
          <p:cNvSpPr>
            <a:spLocks noChangeArrowheads="1" noChangeShapeType="1" noTextEdit="1"/>
          </p:cNvSpPr>
          <p:nvPr/>
        </p:nvSpPr>
        <p:spPr bwMode="auto">
          <a:xfrm>
            <a:off x="508000" y="114300"/>
            <a:ext cx="77406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DESCRIÇÃO DOS TRATAMENTOS</a:t>
            </a:r>
          </a:p>
        </p:txBody>
      </p:sp>
      <p:graphicFrame>
        <p:nvGraphicFramePr>
          <p:cNvPr id="344067" name="Object 3"/>
          <p:cNvGraphicFramePr>
            <a:graphicFrameLocks noChangeAspect="1"/>
          </p:cNvGraphicFramePr>
          <p:nvPr/>
        </p:nvGraphicFramePr>
        <p:xfrm>
          <a:off x="0" y="560388"/>
          <a:ext cx="9144000" cy="298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48" name="Imagem de Bitmap" r:id="rId3" imgW="5495238" imgH="4009524" progId="Paint.Picture">
                  <p:embed/>
                </p:oleObj>
              </mc:Choice>
              <mc:Fallback>
                <p:oleObj name="Imagem de Bitmap" r:id="rId3" imgW="5495238" imgH="40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604"/>
                      <a:stretch>
                        <a:fillRect/>
                      </a:stretch>
                    </p:blipFill>
                    <p:spPr bwMode="auto">
                      <a:xfrm>
                        <a:off x="0" y="560388"/>
                        <a:ext cx="9144000" cy="298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431925" y="3692525"/>
            <a:ext cx="6327775" cy="2876550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OS TRABALHADORES DO POSTO DE SOCORRO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DISTRIBUÍAM PEQUENAS PORÇÕES DE ALIMENTO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LÍQUIDO E MEDICAÇÃO BUCAL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EM SEGUIDA FORNECERAM REDUZIDAS 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QUANTIDADES DE ÁGUA FLUIDIFICADA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MUITOS RECEBERAM APENAS CALDO E REMÉDIO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OUTROS RECEBERAM PASSES MAGNÉTICOS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POUCOS RECEBERAM APLICAÇÕES DE “SOPRO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CURADOR”</a:t>
            </a:r>
          </a:p>
        </p:txBody>
      </p:sp>
      <p:graphicFrame>
        <p:nvGraphicFramePr>
          <p:cNvPr id="344069" name="Object 5"/>
          <p:cNvGraphicFramePr>
            <a:graphicFrameLocks noChangeAspect="1"/>
          </p:cNvGraphicFramePr>
          <p:nvPr/>
        </p:nvGraphicFramePr>
        <p:xfrm>
          <a:off x="2540000" y="2171700"/>
          <a:ext cx="11763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49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47" t="19597" r="44313" b="25296"/>
                      <a:stretch>
                        <a:fillRect/>
                      </a:stretch>
                    </p:blipFill>
                    <p:spPr bwMode="auto">
                      <a:xfrm>
                        <a:off x="2540000" y="2171700"/>
                        <a:ext cx="11763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70" name="Object 6"/>
          <p:cNvGraphicFramePr>
            <a:graphicFrameLocks noChangeAspect="1"/>
          </p:cNvGraphicFramePr>
          <p:nvPr/>
        </p:nvGraphicFramePr>
        <p:xfrm>
          <a:off x="5256213" y="2114550"/>
          <a:ext cx="114458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50" name="Imagem de Bitmap" r:id="rId7" imgW="4019048" imgH="4009524" progId="Paint.Picture">
                  <p:embed/>
                </p:oleObj>
              </mc:Choice>
              <mc:Fallback>
                <p:oleObj name="Imagem de Bitmap" r:id="rId7" imgW="4019048" imgH="4009524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6540" b="50000"/>
                      <a:stretch>
                        <a:fillRect/>
                      </a:stretch>
                    </p:blipFill>
                    <p:spPr bwMode="auto">
                      <a:xfrm>
                        <a:off x="5256213" y="2114550"/>
                        <a:ext cx="1144587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71" name="Object 7"/>
          <p:cNvGraphicFramePr>
            <a:graphicFrameLocks noChangeAspect="1"/>
          </p:cNvGraphicFramePr>
          <p:nvPr/>
        </p:nvGraphicFramePr>
        <p:xfrm>
          <a:off x="3865563" y="2057400"/>
          <a:ext cx="6365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51" name="Imagem de Bitmap" r:id="rId9" imgW="4019048" imgH="4009524" progId="Paint.Picture">
                  <p:embed/>
                </p:oleObj>
              </mc:Choice>
              <mc:Fallback>
                <p:oleObj name="Imagem de Bitmap" r:id="rId9" imgW="4019048" imgH="400952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47" t="19597" r="44313" b="25296"/>
                      <a:stretch>
                        <a:fillRect/>
                      </a:stretch>
                    </p:blipFill>
                    <p:spPr bwMode="auto">
                      <a:xfrm>
                        <a:off x="3865563" y="2057400"/>
                        <a:ext cx="636587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86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86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090" name="Object 2"/>
          <p:cNvGraphicFramePr>
            <a:graphicFrameLocks noChangeAspect="1"/>
          </p:cNvGraphicFramePr>
          <p:nvPr/>
        </p:nvGraphicFramePr>
        <p:xfrm>
          <a:off x="508000" y="989013"/>
          <a:ext cx="3579813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65" name="Imagem de Bitmap" r:id="rId3" imgW="3809524" imgH="4439270" progId="Paint.Picture">
                  <p:embed/>
                </p:oleObj>
              </mc:Choice>
              <mc:Fallback>
                <p:oleObj name="Imagem de Bitmap" r:id="rId3" imgW="3809524" imgH="443927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989013"/>
                        <a:ext cx="3579813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091" name="WordArt 3"/>
          <p:cNvSpPr>
            <a:spLocks noChangeArrowheads="1" noChangeShapeType="1" noTextEdit="1"/>
          </p:cNvSpPr>
          <p:nvPr/>
        </p:nvSpPr>
        <p:spPr bwMode="auto">
          <a:xfrm>
            <a:off x="692150" y="228600"/>
            <a:ext cx="77406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VISITANTES NO POSTO DE SOCORRO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368425" y="4149725"/>
            <a:ext cx="6407150" cy="2030413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ISMÁLIA, ESPOSA DE ALFREDO, GOVERNADOR DO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POSTO, VINDA DE PLANOS SUPERIORES, ESTAVA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EM VISITA AO ESPOSO, ACOMPANHADA DE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AMIGAS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SENDO O ESPÍRITO MAIS EVOLUÍDO PRESENTE,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COUBE-LHE A MISSÃO SUBLIME DE PROFERIR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 PRECE GERAL</a:t>
            </a:r>
          </a:p>
        </p:txBody>
      </p:sp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103313"/>
            <a:ext cx="4286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00113" y="3324225"/>
            <a:ext cx="1262062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006600"/>
                </a:solidFill>
                <a:latin typeface="Arial Black" pitchFamily="34" charset="0"/>
                <a:cs typeface="+mn-cs"/>
              </a:rPr>
              <a:t>ISMÁLIA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88000" y="3609975"/>
            <a:ext cx="1211263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006600"/>
                </a:solidFill>
                <a:latin typeface="Arial Black" pitchFamily="34" charset="0"/>
                <a:cs typeface="+mn-cs"/>
              </a:rPr>
              <a:t>AMIGAS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03200" y="628650"/>
            <a:ext cx="4368800" cy="200025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06400" y="114300"/>
            <a:ext cx="82296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8437" name="WordArt 4"/>
          <p:cNvSpPr>
            <a:spLocks noChangeArrowheads="1" noChangeShapeType="1" noTextEdit="1"/>
          </p:cNvSpPr>
          <p:nvPr/>
        </p:nvSpPr>
        <p:spPr bwMode="auto">
          <a:xfrm>
            <a:off x="2641600" y="2686050"/>
            <a:ext cx="386873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ISMÁLIA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699125" y="992188"/>
            <a:ext cx="1874838" cy="107632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OCORRÊNCIAS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LUMINOSAS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DURANTE 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CC"/>
                </a:solidFill>
                <a:latin typeface="Arial Black" pitchFamily="34" charset="0"/>
                <a:cs typeface="+mn-cs"/>
              </a:rPr>
              <a:t>PRECE</a:t>
            </a:r>
          </a:p>
        </p:txBody>
      </p:sp>
      <p:sp>
        <p:nvSpPr>
          <p:cNvPr id="18439" name="WordArt 6"/>
          <p:cNvSpPr>
            <a:spLocks noChangeArrowheads="1" noChangeShapeType="1" noTextEdit="1"/>
          </p:cNvSpPr>
          <p:nvPr/>
        </p:nvSpPr>
        <p:spPr bwMode="auto">
          <a:xfrm>
            <a:off x="711200" y="200025"/>
            <a:ext cx="77406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A PRECE DE ISMÁLIA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71588" y="3178175"/>
            <a:ext cx="6519862" cy="1246188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À MEDIDA QUE ORAVA TRANSFIGURAVA-SE.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LUZES DIAMANTINAS IRRADIAVAM DE TODO 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SEU CORPO.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SEU TÓRAX PARECIA CONTER LÂMPADAS ACESAS.</a:t>
            </a:r>
          </a:p>
        </p:txBody>
      </p:sp>
      <p:sp>
        <p:nvSpPr>
          <p:cNvPr id="18441" name="WordArt 8"/>
          <p:cNvSpPr>
            <a:spLocks noChangeArrowheads="1" noChangeShapeType="1" noTextEdit="1"/>
          </p:cNvSpPr>
          <p:nvPr/>
        </p:nvSpPr>
        <p:spPr bwMode="auto">
          <a:xfrm>
            <a:off x="2636838" y="4572000"/>
            <a:ext cx="38703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AS AMIGAS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831975" y="5006975"/>
            <a:ext cx="5449888" cy="615950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QUASE SEMELHANTES A ELA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COMO SE TRAJASSEM ROUPAS RADIOSAS</a:t>
            </a:r>
          </a:p>
        </p:txBody>
      </p:sp>
      <p:sp>
        <p:nvSpPr>
          <p:cNvPr id="18443" name="WordArt 10"/>
          <p:cNvSpPr>
            <a:spLocks noChangeArrowheads="1" noChangeShapeType="1" noTextEdit="1"/>
          </p:cNvSpPr>
          <p:nvPr/>
        </p:nvSpPr>
        <p:spPr bwMode="auto">
          <a:xfrm>
            <a:off x="2636838" y="5715000"/>
            <a:ext cx="38703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OS DEMAIS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460500" y="6149975"/>
            <a:ext cx="6149975" cy="615950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CADA QUAL IRRADIAVA CLARIDADES SUBLIMES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PROPORCIONAL À SUA EVOLUÇÃO</a:t>
            </a:r>
          </a:p>
        </p:txBody>
      </p:sp>
      <p:graphicFrame>
        <p:nvGraphicFramePr>
          <p:cNvPr id="18434" name="Object 12"/>
          <p:cNvGraphicFramePr>
            <a:graphicFrameLocks noChangeAspect="1"/>
          </p:cNvGraphicFramePr>
          <p:nvPr/>
        </p:nvGraphicFramePr>
        <p:xfrm>
          <a:off x="588963" y="628650"/>
          <a:ext cx="3678237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01" name="Imagem de Bitmap" r:id="rId3" imgW="3809524" imgH="4439270" progId="Paint.Picture">
                  <p:embed/>
                </p:oleObj>
              </mc:Choice>
              <mc:Fallback>
                <p:oleObj name="Imagem de Bitmap" r:id="rId3" imgW="3809524" imgH="443927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3" y="628650"/>
                        <a:ext cx="3678237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2133600" y="2000250"/>
            <a:ext cx="1727200" cy="2857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2235200" y="2400300"/>
            <a:ext cx="711200" cy="1714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V="1">
            <a:off x="2032000" y="1828800"/>
            <a:ext cx="812800" cy="400050"/>
          </a:xfrm>
          <a:prstGeom prst="line">
            <a:avLst/>
          </a:prstGeom>
          <a:noFill/>
          <a:ln w="317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2235200" y="2343150"/>
            <a:ext cx="1930400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2133600" y="2400300"/>
            <a:ext cx="406400" cy="4000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1828800" y="2228850"/>
            <a:ext cx="609600" cy="1714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2235200" y="1714500"/>
            <a:ext cx="1422400" cy="514350"/>
          </a:xfrm>
          <a:prstGeom prst="line">
            <a:avLst/>
          </a:prstGeom>
          <a:noFill/>
          <a:ln w="9525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18437" grpId="0" animBg="1"/>
      <p:bldP spid="30725" grpId="0" animBg="1"/>
      <p:bldP spid="18439" grpId="0" animBg="1"/>
      <p:bldP spid="30727" grpId="0" animBg="1"/>
      <p:bldP spid="18441" grpId="0" animBg="1"/>
      <p:bldP spid="30729" grpId="0" animBg="1"/>
      <p:bldP spid="18443" grpId="0" animBg="1"/>
      <p:bldP spid="30731" grpId="0" animBg="1"/>
      <p:bldP spid="30738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227138" y="285750"/>
            <a:ext cx="669766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PRECE COLETIVA</a:t>
            </a: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711200" y="3306763"/>
            <a:ext cx="7620000" cy="628650"/>
          </a:xfrm>
          <a:prstGeom prst="ellipse">
            <a:avLst/>
          </a:prstGeom>
          <a:solidFill>
            <a:srgbClr val="C5C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7140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1219200" y="3421063"/>
            <a:ext cx="66976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O PROBLEMA VIBRATÓRIO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74775" y="4002088"/>
            <a:ext cx="6353175" cy="647700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   DEVE-SE SEGUIR A PRECE, REPETINDO EM    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PENSAMENTO CADA EXPRESSÃO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727200" y="4914900"/>
            <a:ext cx="5689600" cy="571500"/>
          </a:xfrm>
          <a:prstGeom prst="ellipse">
            <a:avLst/>
          </a:prstGeom>
          <a:solidFill>
            <a:srgbClr val="C5C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47143" name="WordArt 7" descr="Malha roxa"/>
          <p:cNvSpPr>
            <a:spLocks noChangeArrowheads="1" noChangeShapeType="1" noTextEdit="1"/>
          </p:cNvSpPr>
          <p:nvPr/>
        </p:nvSpPr>
        <p:spPr bwMode="auto">
          <a:xfrm>
            <a:off x="2438400" y="5086350"/>
            <a:ext cx="4368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FINALIDADE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838325" y="5561013"/>
            <a:ext cx="5480050" cy="646112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  IMPRIMIR RITMO E HARMONIA, NUMA  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SÓ VIBRAÇÃO</a:t>
            </a:r>
          </a:p>
        </p:txBody>
      </p:sp>
      <p:pic>
        <p:nvPicPr>
          <p:cNvPr id="3522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1"/>
          <a:stretch>
            <a:fillRect/>
          </a:stretch>
        </p:blipFill>
        <p:spPr bwMode="auto">
          <a:xfrm>
            <a:off x="0" y="849313"/>
            <a:ext cx="9144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8" grpId="0" animBg="1"/>
      <p:bldP spid="31747" grpId="0" animBg="1"/>
      <p:bldP spid="31749" grpId="0" animBg="1"/>
      <p:bldP spid="31750" grpId="0" animBg="1"/>
      <p:bldP spid="31752" grpId="0" animBg="1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1600" y="171450"/>
            <a:ext cx="8839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858838"/>
            <a:ext cx="9144000" cy="3429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36703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1316038"/>
            <a:ext cx="711200" cy="514350"/>
            <a:chOff x="2544" y="1968"/>
            <a:chExt cx="624" cy="720"/>
          </a:xfrm>
        </p:grpSpPr>
        <p:sp>
          <p:nvSpPr>
            <p:cNvPr id="32883" name="Oval 6"/>
            <p:cNvSpPr>
              <a:spLocks noChangeArrowheads="1"/>
            </p:cNvSpPr>
            <p:nvPr/>
          </p:nvSpPr>
          <p:spPr bwMode="auto">
            <a:xfrm>
              <a:off x="2591" y="1968"/>
              <a:ext cx="96" cy="1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4" name="Oval 7"/>
            <p:cNvSpPr>
              <a:spLocks noChangeArrowheads="1"/>
            </p:cNvSpPr>
            <p:nvPr/>
          </p:nvSpPr>
          <p:spPr bwMode="auto">
            <a:xfrm>
              <a:off x="2736" y="2064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5" name="Oval 8"/>
            <p:cNvSpPr>
              <a:spLocks noChangeArrowheads="1"/>
            </p:cNvSpPr>
            <p:nvPr/>
          </p:nvSpPr>
          <p:spPr bwMode="auto">
            <a:xfrm>
              <a:off x="2544" y="2352"/>
              <a:ext cx="143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6" name="Oval 9"/>
            <p:cNvSpPr>
              <a:spLocks noChangeArrowheads="1"/>
            </p:cNvSpPr>
            <p:nvPr/>
          </p:nvSpPr>
          <p:spPr bwMode="auto">
            <a:xfrm>
              <a:off x="2928" y="2064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7" name="Oval 10"/>
            <p:cNvSpPr>
              <a:spLocks noChangeArrowheads="1"/>
            </p:cNvSpPr>
            <p:nvPr/>
          </p:nvSpPr>
          <p:spPr bwMode="auto">
            <a:xfrm>
              <a:off x="3072" y="2159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8" name="Oval 11"/>
            <p:cNvSpPr>
              <a:spLocks noChangeArrowheads="1"/>
            </p:cNvSpPr>
            <p:nvPr/>
          </p:nvSpPr>
          <p:spPr bwMode="auto">
            <a:xfrm>
              <a:off x="2880" y="2448"/>
              <a:ext cx="145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34816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2001838"/>
            <a:ext cx="26050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000" y="1087438"/>
            <a:ext cx="406400" cy="228600"/>
            <a:chOff x="2544" y="1968"/>
            <a:chExt cx="624" cy="720"/>
          </a:xfrm>
        </p:grpSpPr>
        <p:sp>
          <p:nvSpPr>
            <p:cNvPr id="32877" name="Oval 14"/>
            <p:cNvSpPr>
              <a:spLocks noChangeArrowheads="1"/>
            </p:cNvSpPr>
            <p:nvPr/>
          </p:nvSpPr>
          <p:spPr bwMode="auto">
            <a:xfrm>
              <a:off x="2593" y="1968"/>
              <a:ext cx="95" cy="1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8" name="Oval 15"/>
            <p:cNvSpPr>
              <a:spLocks noChangeArrowheads="1"/>
            </p:cNvSpPr>
            <p:nvPr/>
          </p:nvSpPr>
          <p:spPr bwMode="auto">
            <a:xfrm>
              <a:off x="2737" y="2063"/>
              <a:ext cx="95" cy="19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9" name="Oval 16"/>
            <p:cNvSpPr>
              <a:spLocks noChangeArrowheads="1"/>
            </p:cNvSpPr>
            <p:nvPr/>
          </p:nvSpPr>
          <p:spPr bwMode="auto">
            <a:xfrm>
              <a:off x="2544" y="2353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0" name="Oval 17"/>
            <p:cNvSpPr>
              <a:spLocks noChangeArrowheads="1"/>
            </p:cNvSpPr>
            <p:nvPr/>
          </p:nvSpPr>
          <p:spPr bwMode="auto">
            <a:xfrm>
              <a:off x="2929" y="2063"/>
              <a:ext cx="95" cy="19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1" name="Oval 18"/>
            <p:cNvSpPr>
              <a:spLocks noChangeArrowheads="1"/>
            </p:cNvSpPr>
            <p:nvPr/>
          </p:nvSpPr>
          <p:spPr bwMode="auto">
            <a:xfrm>
              <a:off x="3073" y="2158"/>
              <a:ext cx="95" cy="19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82" name="Oval 19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1716088"/>
            <a:ext cx="711200" cy="457200"/>
            <a:chOff x="2544" y="1968"/>
            <a:chExt cx="624" cy="720"/>
          </a:xfrm>
        </p:grpSpPr>
        <p:sp>
          <p:nvSpPr>
            <p:cNvPr id="32871" name="Oval 21"/>
            <p:cNvSpPr>
              <a:spLocks noChangeArrowheads="1"/>
            </p:cNvSpPr>
            <p:nvPr/>
          </p:nvSpPr>
          <p:spPr bwMode="auto">
            <a:xfrm>
              <a:off x="2591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2" name="Oval 22"/>
            <p:cNvSpPr>
              <a:spLocks noChangeArrowheads="1"/>
            </p:cNvSpPr>
            <p:nvPr/>
          </p:nvSpPr>
          <p:spPr bwMode="auto">
            <a:xfrm>
              <a:off x="2736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3" name="Oval 23"/>
            <p:cNvSpPr>
              <a:spLocks noChangeArrowheads="1"/>
            </p:cNvSpPr>
            <p:nvPr/>
          </p:nvSpPr>
          <p:spPr bwMode="auto">
            <a:xfrm>
              <a:off x="2544" y="2353"/>
              <a:ext cx="143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4" name="Oval 24"/>
            <p:cNvSpPr>
              <a:spLocks noChangeArrowheads="1"/>
            </p:cNvSpPr>
            <p:nvPr/>
          </p:nvSpPr>
          <p:spPr bwMode="auto">
            <a:xfrm>
              <a:off x="2928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5" name="Oval 25"/>
            <p:cNvSpPr>
              <a:spLocks noChangeArrowheads="1"/>
            </p:cNvSpPr>
            <p:nvPr/>
          </p:nvSpPr>
          <p:spPr bwMode="auto">
            <a:xfrm>
              <a:off x="3072" y="2160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6" name="Oval 26"/>
            <p:cNvSpPr>
              <a:spLocks noChangeArrowheads="1"/>
            </p:cNvSpPr>
            <p:nvPr/>
          </p:nvSpPr>
          <p:spPr bwMode="auto">
            <a:xfrm>
              <a:off x="2880" y="2448"/>
              <a:ext cx="145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828800" y="1944688"/>
            <a:ext cx="711200" cy="457200"/>
            <a:chOff x="2544" y="1968"/>
            <a:chExt cx="624" cy="720"/>
          </a:xfrm>
        </p:grpSpPr>
        <p:sp>
          <p:nvSpPr>
            <p:cNvPr id="32865" name="Oval 28"/>
            <p:cNvSpPr>
              <a:spLocks noChangeArrowheads="1"/>
            </p:cNvSpPr>
            <p:nvPr/>
          </p:nvSpPr>
          <p:spPr bwMode="auto">
            <a:xfrm>
              <a:off x="2591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6" name="Oval 29"/>
            <p:cNvSpPr>
              <a:spLocks noChangeArrowheads="1"/>
            </p:cNvSpPr>
            <p:nvPr/>
          </p:nvSpPr>
          <p:spPr bwMode="auto">
            <a:xfrm>
              <a:off x="2736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7" name="Oval 30"/>
            <p:cNvSpPr>
              <a:spLocks noChangeArrowheads="1"/>
            </p:cNvSpPr>
            <p:nvPr/>
          </p:nvSpPr>
          <p:spPr bwMode="auto">
            <a:xfrm>
              <a:off x="2544" y="2353"/>
              <a:ext cx="143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8" name="Oval 31"/>
            <p:cNvSpPr>
              <a:spLocks noChangeArrowheads="1"/>
            </p:cNvSpPr>
            <p:nvPr/>
          </p:nvSpPr>
          <p:spPr bwMode="auto">
            <a:xfrm>
              <a:off x="2928" y="2063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9" name="Oval 32"/>
            <p:cNvSpPr>
              <a:spLocks noChangeArrowheads="1"/>
            </p:cNvSpPr>
            <p:nvPr/>
          </p:nvSpPr>
          <p:spPr bwMode="auto">
            <a:xfrm>
              <a:off x="3072" y="2160"/>
              <a:ext cx="96" cy="19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70" name="Oval 33"/>
            <p:cNvSpPr>
              <a:spLocks noChangeArrowheads="1"/>
            </p:cNvSpPr>
            <p:nvPr/>
          </p:nvSpPr>
          <p:spPr bwMode="auto">
            <a:xfrm>
              <a:off x="2880" y="2448"/>
              <a:ext cx="145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03200" y="915988"/>
            <a:ext cx="508000" cy="285750"/>
            <a:chOff x="2544" y="1968"/>
            <a:chExt cx="624" cy="720"/>
          </a:xfrm>
        </p:grpSpPr>
        <p:sp>
          <p:nvSpPr>
            <p:cNvPr id="32859" name="Oval 35"/>
            <p:cNvSpPr>
              <a:spLocks noChangeArrowheads="1"/>
            </p:cNvSpPr>
            <p:nvPr/>
          </p:nvSpPr>
          <p:spPr bwMode="auto">
            <a:xfrm>
              <a:off x="2593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0" name="Oval 36"/>
            <p:cNvSpPr>
              <a:spLocks noChangeArrowheads="1"/>
            </p:cNvSpPr>
            <p:nvPr/>
          </p:nvSpPr>
          <p:spPr bwMode="auto">
            <a:xfrm>
              <a:off x="2735" y="2064"/>
              <a:ext cx="98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1" name="Oval 37"/>
            <p:cNvSpPr>
              <a:spLocks noChangeArrowheads="1"/>
            </p:cNvSpPr>
            <p:nvPr/>
          </p:nvSpPr>
          <p:spPr bwMode="auto">
            <a:xfrm>
              <a:off x="2544" y="2352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2" name="Oval 38"/>
            <p:cNvSpPr>
              <a:spLocks noChangeArrowheads="1"/>
            </p:cNvSpPr>
            <p:nvPr/>
          </p:nvSpPr>
          <p:spPr bwMode="auto">
            <a:xfrm>
              <a:off x="2928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3" name="Oval 39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64" name="Oval 40"/>
            <p:cNvSpPr>
              <a:spLocks noChangeArrowheads="1"/>
            </p:cNvSpPr>
            <p:nvPr/>
          </p:nvSpPr>
          <p:spPr bwMode="auto">
            <a:xfrm>
              <a:off x="2879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2946400" y="3087688"/>
            <a:ext cx="1117600" cy="685800"/>
            <a:chOff x="2544" y="1968"/>
            <a:chExt cx="624" cy="720"/>
          </a:xfrm>
        </p:grpSpPr>
        <p:sp>
          <p:nvSpPr>
            <p:cNvPr id="32853" name="Oval 42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4" name="Oval 43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5" name="Oval 44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6" name="Oval 45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7" name="Oval 46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8" name="Oval 47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165600" y="2744788"/>
            <a:ext cx="1117600" cy="685800"/>
            <a:chOff x="2544" y="1968"/>
            <a:chExt cx="624" cy="720"/>
          </a:xfrm>
        </p:grpSpPr>
        <p:sp>
          <p:nvSpPr>
            <p:cNvPr id="32847" name="Oval 49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8" name="Oval 50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9" name="Oval 51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0" name="Oval 52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1" name="Oval 53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52" name="Oval 54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775200" y="2173288"/>
            <a:ext cx="1117600" cy="685800"/>
            <a:chOff x="2544" y="1968"/>
            <a:chExt cx="624" cy="720"/>
          </a:xfrm>
        </p:grpSpPr>
        <p:sp>
          <p:nvSpPr>
            <p:cNvPr id="32841" name="Oval 56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2" name="Oval 57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3" name="Oval 58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4" name="Oval 59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5" name="Oval 60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6" name="Oval 61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00CC"/>
                </a:gs>
                <a:gs pos="100000">
                  <a:srgbClr val="FFFFFF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aphicFrame>
        <p:nvGraphicFramePr>
          <p:cNvPr id="348174" name="Object 62"/>
          <p:cNvGraphicFramePr>
            <a:graphicFrameLocks noChangeAspect="1"/>
          </p:cNvGraphicFramePr>
          <p:nvPr/>
        </p:nvGraphicFramePr>
        <p:xfrm>
          <a:off x="4572000" y="858838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0" name="Imagem de Bitmap" r:id="rId5" imgW="5495238" imgH="4009524" progId="Paint.Picture">
                  <p:embed/>
                </p:oleObj>
              </mc:Choice>
              <mc:Fallback>
                <p:oleObj name="Imagem de Bitmap" r:id="rId5" imgW="5495238" imgH="4009524" progId="Paint.Picture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000" b="26604"/>
                      <a:stretch>
                        <a:fillRect/>
                      </a:stretch>
                    </p:blipFill>
                    <p:spPr bwMode="auto">
                      <a:xfrm>
                        <a:off x="4572000" y="858838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876800" y="2287588"/>
            <a:ext cx="1117600" cy="685800"/>
            <a:chOff x="2544" y="1968"/>
            <a:chExt cx="624" cy="720"/>
          </a:xfrm>
        </p:grpSpPr>
        <p:sp>
          <p:nvSpPr>
            <p:cNvPr id="32835" name="Oval 64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6" name="Oval 65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7" name="Oval 66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8" name="Oval 67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9" name="Oval 68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40" name="Oval 69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6604000" y="2230438"/>
            <a:ext cx="1117600" cy="685800"/>
            <a:chOff x="2544" y="1968"/>
            <a:chExt cx="624" cy="720"/>
          </a:xfrm>
        </p:grpSpPr>
        <p:sp>
          <p:nvSpPr>
            <p:cNvPr id="32829" name="Oval 71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0" name="Oval 72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1" name="Oval 73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2" name="Oval 74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3" name="Oval 75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34" name="Oval 76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7620000" y="2687638"/>
            <a:ext cx="1117600" cy="685800"/>
            <a:chOff x="2544" y="1968"/>
            <a:chExt cx="624" cy="720"/>
          </a:xfrm>
        </p:grpSpPr>
        <p:sp>
          <p:nvSpPr>
            <p:cNvPr id="32823" name="Oval 78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4" name="Oval 79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5" name="Oval 80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6" name="Oval 81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7" name="Oval 82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8" name="Oval 83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3860800" y="2173288"/>
            <a:ext cx="1117600" cy="685800"/>
            <a:chOff x="2544" y="1968"/>
            <a:chExt cx="624" cy="720"/>
          </a:xfrm>
        </p:grpSpPr>
        <p:sp>
          <p:nvSpPr>
            <p:cNvPr id="32817" name="Oval 85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8" name="Oval 86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9" name="Oval 87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0" name="Oval 88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1" name="Oval 89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22" name="Oval 90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" name="Group 91"/>
          <p:cNvGrpSpPr>
            <a:grpSpLocks/>
          </p:cNvGrpSpPr>
          <p:nvPr/>
        </p:nvGrpSpPr>
        <p:grpSpPr bwMode="auto">
          <a:xfrm>
            <a:off x="6908800" y="2401888"/>
            <a:ext cx="914400" cy="571500"/>
            <a:chOff x="2544" y="1968"/>
            <a:chExt cx="624" cy="720"/>
          </a:xfrm>
        </p:grpSpPr>
        <p:sp>
          <p:nvSpPr>
            <p:cNvPr id="32811" name="Oval 92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2" name="Oval 93"/>
            <p:cNvSpPr>
              <a:spLocks noChangeArrowheads="1"/>
            </p:cNvSpPr>
            <p:nvPr/>
          </p:nvSpPr>
          <p:spPr bwMode="auto">
            <a:xfrm>
              <a:off x="2736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3" name="Oval 94"/>
            <p:cNvSpPr>
              <a:spLocks noChangeArrowheads="1"/>
            </p:cNvSpPr>
            <p:nvPr/>
          </p:nvSpPr>
          <p:spPr bwMode="auto">
            <a:xfrm>
              <a:off x="2544" y="2352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4" name="Oval 95"/>
            <p:cNvSpPr>
              <a:spLocks noChangeArrowheads="1"/>
            </p:cNvSpPr>
            <p:nvPr/>
          </p:nvSpPr>
          <p:spPr bwMode="auto">
            <a:xfrm>
              <a:off x="2928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5" name="Oval 96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6" name="Oval 97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5" name="Group 98"/>
          <p:cNvGrpSpPr>
            <a:grpSpLocks/>
          </p:cNvGrpSpPr>
          <p:nvPr/>
        </p:nvGrpSpPr>
        <p:grpSpPr bwMode="auto">
          <a:xfrm>
            <a:off x="7924800" y="2859088"/>
            <a:ext cx="914400" cy="571500"/>
            <a:chOff x="2544" y="1968"/>
            <a:chExt cx="624" cy="720"/>
          </a:xfrm>
        </p:grpSpPr>
        <p:sp>
          <p:nvSpPr>
            <p:cNvPr id="32805" name="Oval 99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6" name="Oval 100"/>
            <p:cNvSpPr>
              <a:spLocks noChangeArrowheads="1"/>
            </p:cNvSpPr>
            <p:nvPr/>
          </p:nvSpPr>
          <p:spPr bwMode="auto">
            <a:xfrm>
              <a:off x="2736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7" name="Oval 101"/>
            <p:cNvSpPr>
              <a:spLocks noChangeArrowheads="1"/>
            </p:cNvSpPr>
            <p:nvPr/>
          </p:nvSpPr>
          <p:spPr bwMode="auto">
            <a:xfrm>
              <a:off x="2544" y="2352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8" name="Oval 102"/>
            <p:cNvSpPr>
              <a:spLocks noChangeArrowheads="1"/>
            </p:cNvSpPr>
            <p:nvPr/>
          </p:nvSpPr>
          <p:spPr bwMode="auto">
            <a:xfrm>
              <a:off x="2928" y="2064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9" name="Oval 103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10" name="Oval 104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6" name="Group 105"/>
          <p:cNvGrpSpPr>
            <a:grpSpLocks/>
          </p:cNvGrpSpPr>
          <p:nvPr/>
        </p:nvGrpSpPr>
        <p:grpSpPr bwMode="auto">
          <a:xfrm>
            <a:off x="7823200" y="2173288"/>
            <a:ext cx="1117600" cy="685800"/>
            <a:chOff x="2544" y="1968"/>
            <a:chExt cx="624" cy="720"/>
          </a:xfrm>
        </p:grpSpPr>
        <p:sp>
          <p:nvSpPr>
            <p:cNvPr id="32799" name="Oval 106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0" name="Oval 107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1" name="Oval 108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2" name="Oval 109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3" name="Oval 110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804" name="Oval 111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3860800" y="2916238"/>
            <a:ext cx="1117600" cy="685800"/>
            <a:chOff x="2544" y="1968"/>
            <a:chExt cx="624" cy="720"/>
          </a:xfrm>
        </p:grpSpPr>
        <p:sp>
          <p:nvSpPr>
            <p:cNvPr id="32793" name="Oval 113"/>
            <p:cNvSpPr>
              <a:spLocks noChangeArrowheads="1"/>
            </p:cNvSpPr>
            <p:nvPr/>
          </p:nvSpPr>
          <p:spPr bwMode="auto">
            <a:xfrm>
              <a:off x="2592" y="1968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4" name="Oval 114"/>
            <p:cNvSpPr>
              <a:spLocks noChangeArrowheads="1"/>
            </p:cNvSpPr>
            <p:nvPr/>
          </p:nvSpPr>
          <p:spPr bwMode="auto">
            <a:xfrm>
              <a:off x="2736" y="2065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5" name="Oval 115"/>
            <p:cNvSpPr>
              <a:spLocks noChangeArrowheads="1"/>
            </p:cNvSpPr>
            <p:nvPr/>
          </p:nvSpPr>
          <p:spPr bwMode="auto">
            <a:xfrm>
              <a:off x="2544" y="2351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6" name="Oval 116"/>
            <p:cNvSpPr>
              <a:spLocks noChangeArrowheads="1"/>
            </p:cNvSpPr>
            <p:nvPr/>
          </p:nvSpPr>
          <p:spPr bwMode="auto">
            <a:xfrm>
              <a:off x="2928" y="2065"/>
              <a:ext cx="97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7" name="Oval 117"/>
            <p:cNvSpPr>
              <a:spLocks noChangeArrowheads="1"/>
            </p:cNvSpPr>
            <p:nvPr/>
          </p:nvSpPr>
          <p:spPr bwMode="auto">
            <a:xfrm>
              <a:off x="3072" y="216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32798" name="Oval 118"/>
            <p:cNvSpPr>
              <a:spLocks noChangeArrowheads="1"/>
            </p:cNvSpPr>
            <p:nvPr/>
          </p:nvSpPr>
          <p:spPr bwMode="auto">
            <a:xfrm>
              <a:off x="2880" y="2448"/>
              <a:ext cx="144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pt-BR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32791" name="Text Box 119"/>
          <p:cNvSpPr txBox="1">
            <a:spLocks noChangeArrowheads="1"/>
          </p:cNvSpPr>
          <p:nvPr/>
        </p:nvSpPr>
        <p:spPr bwMode="auto">
          <a:xfrm>
            <a:off x="1254125" y="4532313"/>
            <a:ext cx="6637338" cy="1860550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FLOCOS ESBRANQUIÇADOS CAÍRAM SOBRE 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TODOS OS QUE ORAVAM, DESAPARECENDO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AO TOCÁ-LOS.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BOLHAS LUMINOSAS SAÍRAM DE SUAS FRONTES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E DOS CORAÇÕES , SE ELEVARAM 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ATINGIRAM OS QUE DORMIAM.</a:t>
            </a:r>
          </a:p>
        </p:txBody>
      </p:sp>
      <p:sp>
        <p:nvSpPr>
          <p:cNvPr id="348184" name="WordArt 120"/>
          <p:cNvSpPr>
            <a:spLocks noChangeArrowheads="1" noChangeShapeType="1" noTextEdit="1"/>
          </p:cNvSpPr>
          <p:nvPr/>
        </p:nvSpPr>
        <p:spPr bwMode="auto">
          <a:xfrm>
            <a:off x="406400" y="171450"/>
            <a:ext cx="82486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RESPOSTAS À PRECE DE ISMÁLIA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7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27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27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327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327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327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227138" y="285750"/>
            <a:ext cx="669766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CONSEQÜÊNCIAS DA PRECE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0" y="800100"/>
          <a:ext cx="9144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58" name="Imagem de Bitmap" r:id="rId4" imgW="4610744" imgH="3315163" progId="Paint.Picture">
                  <p:embed/>
                </p:oleObj>
              </mc:Choice>
              <mc:Fallback>
                <p:oleObj name="Imagem de Bitmap" r:id="rId4" imgW="4610744" imgH="331516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00100"/>
                        <a:ext cx="91440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355725" y="3735388"/>
            <a:ext cx="6462713" cy="2678112"/>
          </a:xfrm>
          <a:prstGeom prst="rect">
            <a:avLst/>
          </a:prstGeom>
          <a:solidFill>
            <a:srgbClr val="FFCC66"/>
          </a:solidFill>
          <a:ln w="3810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AS MÚMIAS COMEÇARAM A DAR SINAIS   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DE VIDA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ALGUNS GEMERAM</a:t>
            </a:r>
          </a:p>
          <a:p>
            <a:pPr algn="ctr" eaLnBrk="1" hangingPunct="1">
              <a:buFont typeface="Wingdings 3" pitchFamily="18" charset="2"/>
              <a:buChar char="¶"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OUTROS FALARAM EM VOZ ALTA</a:t>
            </a:r>
          </a:p>
          <a:p>
            <a:pPr algn="ctr" eaLnBrk="1" hangingPunct="1">
              <a:buFont typeface="Wingdings 3" pitchFamily="18" charset="2"/>
              <a:buChar char="¶"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MUITOS MOVERAM OS PÉS E AS MÃOS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DOIS SE LEVANTARAM APAVORADOS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33796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227138" y="171450"/>
            <a:ext cx="669766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NAS PRECES COLETIVAS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1"/>
          <a:stretch>
            <a:fillRect/>
          </a:stretch>
        </p:blipFill>
        <p:spPr bwMode="auto">
          <a:xfrm>
            <a:off x="0" y="628650"/>
            <a:ext cx="9144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0" y="2800350"/>
            <a:ext cx="9144000" cy="800100"/>
          </a:xfrm>
          <a:prstGeom prst="downArrowCallout">
            <a:avLst>
              <a:gd name="adj1" fmla="val 148889"/>
              <a:gd name="adj2" fmla="val 160688"/>
              <a:gd name="adj3" fmla="val 25597"/>
              <a:gd name="adj4" fmla="val 6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O PODER DE AÇÃO É AUMENTADO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057275" y="3760788"/>
            <a:ext cx="7072313" cy="968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VÁRIAS PESSOAS UNIDAS PELA MESMA INTENÇÃO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PODEM FAZER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O QUE UMA PESSOA SOZINHA NÃO É CAPAZ.</a:t>
            </a: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438400" y="4800600"/>
            <a:ext cx="4165600" cy="5143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PORTANTO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112838" y="5372100"/>
            <a:ext cx="6983412" cy="969963"/>
          </a:xfrm>
          <a:prstGeom prst="rect">
            <a:avLst/>
          </a:prstGeom>
          <a:solidFill>
            <a:srgbClr val="C9ED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A PRECE NÃO SOMENTE TEM COMO RESULTADO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INVOCAR UM SOCORRO, COMO TAMBÉM EXERCER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UMA AÇÃO FLUÍDICA.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555875" y="6453188"/>
            <a:ext cx="398145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b="1" dirty="0" smtClean="0">
                <a:solidFill>
                  <a:srgbClr val="663300"/>
                </a:solidFill>
                <a:latin typeface="Arial Black" pitchFamily="34" charset="0"/>
                <a:cs typeface="+mn-cs"/>
                <a:hlinkClick r:id="rId4" action="ppaction://hlinkfile"/>
              </a:rPr>
              <a:t>(OBRAS PÓSTUMAS – ALLAN KARDEC)</a:t>
            </a:r>
            <a:endParaRPr lang="pt-BR" sz="1400" b="1" dirty="0" smtClean="0">
              <a:solidFill>
                <a:srgbClr val="663300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1" grpId="0"/>
      <p:bldP spid="34822" grpId="0" animBg="1"/>
      <p:bldP spid="34823" grpId="0" animBg="1"/>
      <p:bldP spid="348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4" name="Freeform 36"/>
          <p:cNvSpPr>
            <a:spLocks/>
          </p:cNvSpPr>
          <p:nvPr/>
        </p:nvSpPr>
        <p:spPr bwMode="auto">
          <a:xfrm>
            <a:off x="2212975" y="1125538"/>
            <a:ext cx="5184775" cy="5445125"/>
          </a:xfrm>
          <a:custGeom>
            <a:avLst/>
            <a:gdLst>
              <a:gd name="T0" fmla="*/ 2147483647 w 3598"/>
              <a:gd name="T1" fmla="*/ 2147483647 h 3523"/>
              <a:gd name="T2" fmla="*/ 2147483647 w 3598"/>
              <a:gd name="T3" fmla="*/ 2147483647 h 3523"/>
              <a:gd name="T4" fmla="*/ 2147483647 w 3598"/>
              <a:gd name="T5" fmla="*/ 2147483647 h 3523"/>
              <a:gd name="T6" fmla="*/ 2147483647 w 3598"/>
              <a:gd name="T7" fmla="*/ 2147483647 h 3523"/>
              <a:gd name="T8" fmla="*/ 2147483647 w 3598"/>
              <a:gd name="T9" fmla="*/ 2147483647 h 3523"/>
              <a:gd name="T10" fmla="*/ 2147483647 w 3598"/>
              <a:gd name="T11" fmla="*/ 2147483647 h 3523"/>
              <a:gd name="T12" fmla="*/ 2147483647 w 3598"/>
              <a:gd name="T13" fmla="*/ 2147483647 h 3523"/>
              <a:gd name="T14" fmla="*/ 2147483647 w 3598"/>
              <a:gd name="T15" fmla="*/ 2147483647 h 3523"/>
              <a:gd name="T16" fmla="*/ 2147483647 w 3598"/>
              <a:gd name="T17" fmla="*/ 2147483647 h 3523"/>
              <a:gd name="T18" fmla="*/ 2147483647 w 3598"/>
              <a:gd name="T19" fmla="*/ 2147483647 h 3523"/>
              <a:gd name="T20" fmla="*/ 2147483647 w 3598"/>
              <a:gd name="T21" fmla="*/ 2147483647 h 3523"/>
              <a:gd name="T22" fmla="*/ 2147483647 w 3598"/>
              <a:gd name="T23" fmla="*/ 2147483647 h 3523"/>
              <a:gd name="T24" fmla="*/ 2147483647 w 3598"/>
              <a:gd name="T25" fmla="*/ 2147483647 h 3523"/>
              <a:gd name="T26" fmla="*/ 2147483647 w 3598"/>
              <a:gd name="T27" fmla="*/ 2147483647 h 3523"/>
              <a:gd name="T28" fmla="*/ 2147483647 w 3598"/>
              <a:gd name="T29" fmla="*/ 2147483647 h 3523"/>
              <a:gd name="T30" fmla="*/ 2147483647 w 3598"/>
              <a:gd name="T31" fmla="*/ 2147483647 h 3523"/>
              <a:gd name="T32" fmla="*/ 2147483647 w 3598"/>
              <a:gd name="T33" fmla="*/ 2147483647 h 3523"/>
              <a:gd name="T34" fmla="*/ 2147483647 w 3598"/>
              <a:gd name="T35" fmla="*/ 2147483647 h 3523"/>
              <a:gd name="T36" fmla="*/ 2147483647 w 3598"/>
              <a:gd name="T37" fmla="*/ 2147483647 h 3523"/>
              <a:gd name="T38" fmla="*/ 2147483647 w 3598"/>
              <a:gd name="T39" fmla="*/ 2147483647 h 3523"/>
              <a:gd name="T40" fmla="*/ 2147483647 w 3598"/>
              <a:gd name="T41" fmla="*/ 2147483647 h 3523"/>
              <a:gd name="T42" fmla="*/ 2147483647 w 3598"/>
              <a:gd name="T43" fmla="*/ 2147483647 h 3523"/>
              <a:gd name="T44" fmla="*/ 2147483647 w 3598"/>
              <a:gd name="T45" fmla="*/ 2147483647 h 3523"/>
              <a:gd name="T46" fmla="*/ 2147483647 w 3598"/>
              <a:gd name="T47" fmla="*/ 2147483647 h 3523"/>
              <a:gd name="T48" fmla="*/ 2147483647 w 3598"/>
              <a:gd name="T49" fmla="*/ 2147483647 h 3523"/>
              <a:gd name="T50" fmla="*/ 2147483647 w 3598"/>
              <a:gd name="T51" fmla="*/ 2147483647 h 3523"/>
              <a:gd name="T52" fmla="*/ 2147483647 w 3598"/>
              <a:gd name="T53" fmla="*/ 2147483647 h 3523"/>
              <a:gd name="T54" fmla="*/ 2147483647 w 3598"/>
              <a:gd name="T55" fmla="*/ 2147483647 h 3523"/>
              <a:gd name="T56" fmla="*/ 2147483647 w 3598"/>
              <a:gd name="T57" fmla="*/ 2147483647 h 3523"/>
              <a:gd name="T58" fmla="*/ 2147483647 w 3598"/>
              <a:gd name="T59" fmla="*/ 2147483647 h 3523"/>
              <a:gd name="T60" fmla="*/ 2147483647 w 3598"/>
              <a:gd name="T61" fmla="*/ 2147483647 h 3523"/>
              <a:gd name="T62" fmla="*/ 2147483647 w 3598"/>
              <a:gd name="T63" fmla="*/ 2147483647 h 3523"/>
              <a:gd name="T64" fmla="*/ 2147483647 w 3598"/>
              <a:gd name="T65" fmla="*/ 2147483647 h 3523"/>
              <a:gd name="T66" fmla="*/ 2147483647 w 3598"/>
              <a:gd name="T67" fmla="*/ 2147483647 h 3523"/>
              <a:gd name="T68" fmla="*/ 2147483647 w 3598"/>
              <a:gd name="T69" fmla="*/ 2147483647 h 3523"/>
              <a:gd name="T70" fmla="*/ 2147483647 w 3598"/>
              <a:gd name="T71" fmla="*/ 2147483647 h 3523"/>
              <a:gd name="T72" fmla="*/ 2147483647 w 3598"/>
              <a:gd name="T73" fmla="*/ 2147483647 h 3523"/>
              <a:gd name="T74" fmla="*/ 2147483647 w 3598"/>
              <a:gd name="T75" fmla="*/ 2147483647 h 3523"/>
              <a:gd name="T76" fmla="*/ 2147483647 w 3598"/>
              <a:gd name="T77" fmla="*/ 2147483647 h 3523"/>
              <a:gd name="T78" fmla="*/ 2147483647 w 3598"/>
              <a:gd name="T79" fmla="*/ 2147483647 h 3523"/>
              <a:gd name="T80" fmla="*/ 2147483647 w 3598"/>
              <a:gd name="T81" fmla="*/ 2147483647 h 3523"/>
              <a:gd name="T82" fmla="*/ 2147483647 w 3598"/>
              <a:gd name="T83" fmla="*/ 2147483647 h 3523"/>
              <a:gd name="T84" fmla="*/ 2147483647 w 3598"/>
              <a:gd name="T85" fmla="*/ 2147483647 h 3523"/>
              <a:gd name="T86" fmla="*/ 2147483647 w 3598"/>
              <a:gd name="T87" fmla="*/ 2147483647 h 3523"/>
              <a:gd name="T88" fmla="*/ 2147483647 w 3598"/>
              <a:gd name="T89" fmla="*/ 2147483647 h 3523"/>
              <a:gd name="T90" fmla="*/ 2147483647 w 3598"/>
              <a:gd name="T91" fmla="*/ 2147483647 h 3523"/>
              <a:gd name="T92" fmla="*/ 2147483647 w 3598"/>
              <a:gd name="T93" fmla="*/ 2147483647 h 3523"/>
              <a:gd name="T94" fmla="*/ 2147483647 w 3598"/>
              <a:gd name="T95" fmla="*/ 2147483647 h 3523"/>
              <a:gd name="T96" fmla="*/ 2147483647 w 3598"/>
              <a:gd name="T97" fmla="*/ 2147483647 h 352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598"/>
              <a:gd name="T148" fmla="*/ 0 h 3523"/>
              <a:gd name="T149" fmla="*/ 3598 w 3598"/>
              <a:gd name="T150" fmla="*/ 3523 h 352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598" h="3523">
                <a:moveTo>
                  <a:pt x="1382" y="331"/>
                </a:moveTo>
                <a:cubicBezTo>
                  <a:pt x="1380" y="340"/>
                  <a:pt x="1356" y="444"/>
                  <a:pt x="1346" y="459"/>
                </a:cubicBezTo>
                <a:cubicBezTo>
                  <a:pt x="1332" y="480"/>
                  <a:pt x="1307" y="493"/>
                  <a:pt x="1291" y="513"/>
                </a:cubicBezTo>
                <a:cubicBezTo>
                  <a:pt x="1277" y="530"/>
                  <a:pt x="1271" y="554"/>
                  <a:pt x="1255" y="568"/>
                </a:cubicBezTo>
                <a:cubicBezTo>
                  <a:pt x="1222" y="597"/>
                  <a:pt x="1146" y="640"/>
                  <a:pt x="1146" y="640"/>
                </a:cubicBezTo>
                <a:cubicBezTo>
                  <a:pt x="1076" y="853"/>
                  <a:pt x="1189" y="524"/>
                  <a:pt x="1092" y="749"/>
                </a:cubicBezTo>
                <a:cubicBezTo>
                  <a:pt x="1077" y="785"/>
                  <a:pt x="1064" y="880"/>
                  <a:pt x="1055" y="913"/>
                </a:cubicBezTo>
                <a:cubicBezTo>
                  <a:pt x="1045" y="950"/>
                  <a:pt x="1030" y="985"/>
                  <a:pt x="1019" y="1022"/>
                </a:cubicBezTo>
                <a:cubicBezTo>
                  <a:pt x="1000" y="1087"/>
                  <a:pt x="1002" y="1157"/>
                  <a:pt x="982" y="1222"/>
                </a:cubicBezTo>
                <a:cubicBezTo>
                  <a:pt x="967" y="1270"/>
                  <a:pt x="907" y="1352"/>
                  <a:pt x="873" y="1386"/>
                </a:cubicBezTo>
                <a:cubicBezTo>
                  <a:pt x="853" y="1447"/>
                  <a:pt x="828" y="1486"/>
                  <a:pt x="782" y="1531"/>
                </a:cubicBezTo>
                <a:cubicBezTo>
                  <a:pt x="733" y="1680"/>
                  <a:pt x="600" y="1755"/>
                  <a:pt x="510" y="1876"/>
                </a:cubicBezTo>
                <a:cubicBezTo>
                  <a:pt x="504" y="1894"/>
                  <a:pt x="504" y="1916"/>
                  <a:pt x="492" y="1931"/>
                </a:cubicBezTo>
                <a:cubicBezTo>
                  <a:pt x="478" y="1948"/>
                  <a:pt x="447" y="1947"/>
                  <a:pt x="437" y="1967"/>
                </a:cubicBezTo>
                <a:cubicBezTo>
                  <a:pt x="420" y="2000"/>
                  <a:pt x="434" y="2042"/>
                  <a:pt x="419" y="2076"/>
                </a:cubicBezTo>
                <a:cubicBezTo>
                  <a:pt x="408" y="2100"/>
                  <a:pt x="381" y="2111"/>
                  <a:pt x="364" y="2131"/>
                </a:cubicBezTo>
                <a:cubicBezTo>
                  <a:pt x="237" y="2284"/>
                  <a:pt x="436" y="2077"/>
                  <a:pt x="273" y="2240"/>
                </a:cubicBezTo>
                <a:cubicBezTo>
                  <a:pt x="267" y="2258"/>
                  <a:pt x="265" y="2279"/>
                  <a:pt x="255" y="2295"/>
                </a:cubicBezTo>
                <a:cubicBezTo>
                  <a:pt x="223" y="2346"/>
                  <a:pt x="146" y="2440"/>
                  <a:pt x="146" y="2440"/>
                </a:cubicBezTo>
                <a:cubicBezTo>
                  <a:pt x="127" y="2518"/>
                  <a:pt x="91" y="2568"/>
                  <a:pt x="55" y="2640"/>
                </a:cubicBezTo>
                <a:cubicBezTo>
                  <a:pt x="49" y="2670"/>
                  <a:pt x="45" y="2701"/>
                  <a:pt x="37" y="2731"/>
                </a:cubicBezTo>
                <a:cubicBezTo>
                  <a:pt x="27" y="2768"/>
                  <a:pt x="1" y="2840"/>
                  <a:pt x="1" y="2840"/>
                </a:cubicBezTo>
                <a:cubicBezTo>
                  <a:pt x="7" y="2913"/>
                  <a:pt x="0" y="2988"/>
                  <a:pt x="19" y="3058"/>
                </a:cubicBezTo>
                <a:cubicBezTo>
                  <a:pt x="40" y="3136"/>
                  <a:pt x="177" y="3134"/>
                  <a:pt x="237" y="3149"/>
                </a:cubicBezTo>
                <a:cubicBezTo>
                  <a:pt x="255" y="3161"/>
                  <a:pt x="280" y="3166"/>
                  <a:pt x="292" y="3185"/>
                </a:cubicBezTo>
                <a:cubicBezTo>
                  <a:pt x="312" y="3217"/>
                  <a:pt x="295" y="3275"/>
                  <a:pt x="328" y="3294"/>
                </a:cubicBezTo>
                <a:cubicBezTo>
                  <a:pt x="392" y="3331"/>
                  <a:pt x="546" y="3331"/>
                  <a:pt x="546" y="3331"/>
                </a:cubicBezTo>
                <a:cubicBezTo>
                  <a:pt x="665" y="3390"/>
                  <a:pt x="797" y="3387"/>
                  <a:pt x="928" y="3403"/>
                </a:cubicBezTo>
                <a:cubicBezTo>
                  <a:pt x="1739" y="3383"/>
                  <a:pt x="2132" y="3523"/>
                  <a:pt x="2728" y="3258"/>
                </a:cubicBezTo>
                <a:cubicBezTo>
                  <a:pt x="2746" y="3240"/>
                  <a:pt x="2759" y="3214"/>
                  <a:pt x="2782" y="3203"/>
                </a:cubicBezTo>
                <a:cubicBezTo>
                  <a:pt x="2833" y="3177"/>
                  <a:pt x="2946" y="3149"/>
                  <a:pt x="2946" y="3149"/>
                </a:cubicBezTo>
                <a:cubicBezTo>
                  <a:pt x="3004" y="3091"/>
                  <a:pt x="3030" y="3072"/>
                  <a:pt x="3073" y="3003"/>
                </a:cubicBezTo>
                <a:cubicBezTo>
                  <a:pt x="3087" y="2980"/>
                  <a:pt x="3094" y="2953"/>
                  <a:pt x="3109" y="2931"/>
                </a:cubicBezTo>
                <a:cubicBezTo>
                  <a:pt x="3119" y="2917"/>
                  <a:pt x="3136" y="2908"/>
                  <a:pt x="3146" y="2894"/>
                </a:cubicBezTo>
                <a:cubicBezTo>
                  <a:pt x="3161" y="2872"/>
                  <a:pt x="3165" y="2843"/>
                  <a:pt x="3182" y="2822"/>
                </a:cubicBezTo>
                <a:cubicBezTo>
                  <a:pt x="3214" y="2782"/>
                  <a:pt x="3255" y="2749"/>
                  <a:pt x="3291" y="2713"/>
                </a:cubicBezTo>
                <a:cubicBezTo>
                  <a:pt x="3297" y="2640"/>
                  <a:pt x="3297" y="2566"/>
                  <a:pt x="3309" y="2494"/>
                </a:cubicBezTo>
                <a:cubicBezTo>
                  <a:pt x="3381" y="2067"/>
                  <a:pt x="3318" y="2694"/>
                  <a:pt x="3364" y="2276"/>
                </a:cubicBezTo>
                <a:cubicBezTo>
                  <a:pt x="3391" y="2034"/>
                  <a:pt x="3328" y="2111"/>
                  <a:pt x="3419" y="2022"/>
                </a:cubicBezTo>
                <a:cubicBezTo>
                  <a:pt x="3425" y="1986"/>
                  <a:pt x="3434" y="1950"/>
                  <a:pt x="3437" y="1913"/>
                </a:cubicBezTo>
                <a:cubicBezTo>
                  <a:pt x="3446" y="1804"/>
                  <a:pt x="3443" y="1694"/>
                  <a:pt x="3455" y="1586"/>
                </a:cubicBezTo>
                <a:cubicBezTo>
                  <a:pt x="3465" y="1500"/>
                  <a:pt x="3495" y="1417"/>
                  <a:pt x="3509" y="1331"/>
                </a:cubicBezTo>
                <a:cubicBezTo>
                  <a:pt x="3536" y="860"/>
                  <a:pt x="3598" y="663"/>
                  <a:pt x="3400" y="131"/>
                </a:cubicBezTo>
                <a:cubicBezTo>
                  <a:pt x="3383" y="85"/>
                  <a:pt x="3303" y="119"/>
                  <a:pt x="3255" y="113"/>
                </a:cubicBezTo>
                <a:cubicBezTo>
                  <a:pt x="2913" y="0"/>
                  <a:pt x="3149" y="57"/>
                  <a:pt x="2528" y="77"/>
                </a:cubicBezTo>
                <a:cubicBezTo>
                  <a:pt x="2215" y="154"/>
                  <a:pt x="1873" y="121"/>
                  <a:pt x="1564" y="222"/>
                </a:cubicBezTo>
                <a:cubicBezTo>
                  <a:pt x="1511" y="277"/>
                  <a:pt x="1478" y="266"/>
                  <a:pt x="1419" y="313"/>
                </a:cubicBezTo>
                <a:cubicBezTo>
                  <a:pt x="1405" y="324"/>
                  <a:pt x="1398" y="342"/>
                  <a:pt x="1382" y="350"/>
                </a:cubicBezTo>
                <a:cubicBezTo>
                  <a:pt x="1376" y="353"/>
                  <a:pt x="1382" y="337"/>
                  <a:pt x="1382" y="331"/>
                </a:cubicBez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2462213" y="1008063"/>
            <a:ext cx="2078037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DEUS</a:t>
            </a:r>
          </a:p>
        </p:txBody>
      </p:sp>
      <p:sp>
        <p:nvSpPr>
          <p:cNvPr id="43046" name="Text Box 38"/>
          <p:cNvSpPr txBox="1">
            <a:spLocks noChangeArrowheads="1"/>
          </p:cNvSpPr>
          <p:nvPr/>
        </p:nvSpPr>
        <p:spPr bwMode="auto">
          <a:xfrm>
            <a:off x="412750" y="2198688"/>
            <a:ext cx="1616075" cy="83185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Princípio Espiritual</a:t>
            </a:r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4508500" y="2198688"/>
            <a:ext cx="1933575" cy="83185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Princípio Material</a:t>
            </a: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500063" y="3684588"/>
            <a:ext cx="1414462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Espírito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4365625" y="3568700"/>
            <a:ext cx="2251075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Matéria</a:t>
            </a: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4308475" y="4491038"/>
            <a:ext cx="2366963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Corpo Físico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2492375" y="5262563"/>
            <a:ext cx="2163763" cy="466725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Perispírito</a:t>
            </a:r>
          </a:p>
        </p:txBody>
      </p:sp>
      <p:sp>
        <p:nvSpPr>
          <p:cNvPr id="43052" name="Line 44"/>
          <p:cNvSpPr>
            <a:spLocks noChangeShapeType="1"/>
          </p:cNvSpPr>
          <p:nvPr/>
        </p:nvSpPr>
        <p:spPr bwMode="auto">
          <a:xfrm>
            <a:off x="3355975" y="1474788"/>
            <a:ext cx="0" cy="331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3" name="Line 45"/>
          <p:cNvSpPr>
            <a:spLocks noChangeShapeType="1"/>
          </p:cNvSpPr>
          <p:nvPr/>
        </p:nvSpPr>
        <p:spPr bwMode="auto">
          <a:xfrm>
            <a:off x="3384550" y="1806575"/>
            <a:ext cx="2049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4" name="Line 46"/>
          <p:cNvSpPr>
            <a:spLocks noChangeShapeType="1"/>
          </p:cNvSpPr>
          <p:nvPr/>
        </p:nvSpPr>
        <p:spPr bwMode="auto">
          <a:xfrm flipH="1">
            <a:off x="1220788" y="1806575"/>
            <a:ext cx="2163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5" name="Line 47"/>
          <p:cNvSpPr>
            <a:spLocks noChangeShapeType="1"/>
          </p:cNvSpPr>
          <p:nvPr/>
        </p:nvSpPr>
        <p:spPr bwMode="auto">
          <a:xfrm>
            <a:off x="1220788" y="18065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6" name="Line 48"/>
          <p:cNvSpPr>
            <a:spLocks noChangeShapeType="1"/>
          </p:cNvSpPr>
          <p:nvPr/>
        </p:nvSpPr>
        <p:spPr bwMode="auto">
          <a:xfrm>
            <a:off x="5434013" y="18065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7" name="Line 49"/>
          <p:cNvSpPr>
            <a:spLocks noChangeShapeType="1"/>
          </p:cNvSpPr>
          <p:nvPr/>
        </p:nvSpPr>
        <p:spPr bwMode="auto">
          <a:xfrm>
            <a:off x="5468938" y="49752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8" name="Line 50"/>
          <p:cNvSpPr>
            <a:spLocks noChangeShapeType="1"/>
          </p:cNvSpPr>
          <p:nvPr/>
        </p:nvSpPr>
        <p:spPr bwMode="auto">
          <a:xfrm>
            <a:off x="5434013" y="3030538"/>
            <a:ext cx="0" cy="538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59" name="Line 51"/>
          <p:cNvSpPr>
            <a:spLocks noChangeShapeType="1"/>
          </p:cNvSpPr>
          <p:nvPr/>
        </p:nvSpPr>
        <p:spPr bwMode="auto">
          <a:xfrm>
            <a:off x="5462588" y="4030663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0" name="Line 52"/>
          <p:cNvSpPr>
            <a:spLocks noChangeShapeType="1"/>
          </p:cNvSpPr>
          <p:nvPr/>
        </p:nvSpPr>
        <p:spPr bwMode="auto">
          <a:xfrm>
            <a:off x="1220788" y="4116388"/>
            <a:ext cx="0" cy="136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1220788" y="5478463"/>
            <a:ext cx="129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2" name="Line 54"/>
          <p:cNvSpPr>
            <a:spLocks noChangeShapeType="1"/>
          </p:cNvSpPr>
          <p:nvPr/>
        </p:nvSpPr>
        <p:spPr bwMode="auto">
          <a:xfrm>
            <a:off x="4654550" y="5478463"/>
            <a:ext cx="808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3" name="Text Box 55"/>
          <p:cNvSpPr txBox="1">
            <a:spLocks noChangeArrowheads="1"/>
          </p:cNvSpPr>
          <p:nvPr/>
        </p:nvSpPr>
        <p:spPr bwMode="auto">
          <a:xfrm>
            <a:off x="7470775" y="1054100"/>
            <a:ext cx="1511300" cy="83185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solidFill>
                  <a:srgbClr val="E5E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Fluido Universal</a:t>
            </a:r>
          </a:p>
        </p:txBody>
      </p:sp>
      <p:sp>
        <p:nvSpPr>
          <p:cNvPr id="43064" name="Line 56"/>
          <p:cNvSpPr>
            <a:spLocks noChangeShapeType="1"/>
          </p:cNvSpPr>
          <p:nvPr/>
        </p:nvSpPr>
        <p:spPr bwMode="auto">
          <a:xfrm>
            <a:off x="1220788" y="30305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5" name="Line 57"/>
          <p:cNvSpPr>
            <a:spLocks noChangeShapeType="1"/>
          </p:cNvSpPr>
          <p:nvPr/>
        </p:nvSpPr>
        <p:spPr bwMode="auto">
          <a:xfrm flipV="1">
            <a:off x="7181850" y="2062163"/>
            <a:ext cx="6477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66" name="Text Box 58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ct val="5000"/>
              </a:spcAft>
              <a:defRPr/>
            </a:pPr>
            <a:r>
              <a:rPr lang="pt-B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ELEMENTOS GERAIS DO UNIVERSO  - </a:t>
            </a:r>
            <a:r>
              <a:rPr lang="pt-BR" sz="2000" b="1" dirty="0">
                <a:solidFill>
                  <a:srgbClr val="000099"/>
                </a:solidFill>
                <a:latin typeface="Arial" charset="0"/>
                <a:cs typeface="+mn-cs"/>
              </a:rPr>
              <a:t>Esquema Gráfico</a:t>
            </a:r>
          </a:p>
        </p:txBody>
      </p:sp>
      <p:sp>
        <p:nvSpPr>
          <p:cNvPr id="25" name="Retângulo 24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http://ocaminho.com.br/ocaminho/Tematica/TM/U/Universo.htm</a:t>
            </a:r>
            <a:endParaRPr lang="pt-BR" b="1" dirty="0"/>
          </a:p>
        </p:txBody>
      </p:sp>
      <p:sp>
        <p:nvSpPr>
          <p:cNvPr id="27" name="Retângulo 26"/>
          <p:cNvSpPr>
            <a:spLocks noChangeArrowheads="1"/>
          </p:cNvSpPr>
          <p:nvPr/>
        </p:nvSpPr>
        <p:spPr bwMode="auto">
          <a:xfrm>
            <a:off x="250825" y="549275"/>
            <a:ext cx="864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http://ocaminho.com.br/ocaminho/Tematica/TM/D/DEUS.htm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5" grpId="0" animBg="1"/>
      <p:bldP spid="43046" grpId="0" animBg="1"/>
      <p:bldP spid="43047" grpId="0" animBg="1"/>
      <p:bldP spid="43048" grpId="0" animBg="1"/>
      <p:bldP spid="43049" grpId="0" animBg="1"/>
      <p:bldP spid="43050" grpId="0" animBg="1"/>
      <p:bldP spid="43051" grpId="0" animBg="1"/>
      <p:bldP spid="43063" grpId="0" animBg="1"/>
      <p:bldP spid="43066" grpId="0"/>
      <p:bldP spid="25" grpId="0"/>
      <p:bldP spid="27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807200" y="0"/>
            <a:ext cx="11277600" cy="3429000"/>
            <a:chOff x="432" y="0"/>
            <a:chExt cx="5328" cy="4320"/>
          </a:xfrm>
        </p:grpSpPr>
        <p:grpSp>
          <p:nvGrpSpPr>
            <p:cNvPr id="351237" name="Group 3"/>
            <p:cNvGrpSpPr>
              <a:grpSpLocks/>
            </p:cNvGrpSpPr>
            <p:nvPr/>
          </p:nvGrpSpPr>
          <p:grpSpPr bwMode="auto">
            <a:xfrm>
              <a:off x="3651" y="0"/>
              <a:ext cx="2109" cy="4320"/>
              <a:chOff x="3651" y="0"/>
              <a:chExt cx="2109" cy="4320"/>
            </a:xfrm>
          </p:grpSpPr>
          <p:pic>
            <p:nvPicPr>
              <p:cNvPr id="35123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0"/>
                <a:ext cx="2109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1240" name="Group 5"/>
              <p:cNvGrpSpPr>
                <a:grpSpLocks/>
              </p:cNvGrpSpPr>
              <p:nvPr/>
            </p:nvGrpSpPr>
            <p:grpSpPr bwMode="auto">
              <a:xfrm>
                <a:off x="4323" y="1536"/>
                <a:ext cx="48" cy="768"/>
                <a:chOff x="1621" y="2160"/>
                <a:chExt cx="251" cy="1296"/>
              </a:xfrm>
            </p:grpSpPr>
            <p:pic>
              <p:nvPicPr>
                <p:cNvPr id="351262" name="Picture 6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63" name="Object 7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16" name="Imagem de Bitmap" r:id="rId5" imgW="428798" imgH="819048" progId="Paint.Picture">
                        <p:embed/>
                      </p:oleObj>
                    </mc:Choice>
                    <mc:Fallback>
                      <p:oleObj name="Imagem de Bitmap" r:id="rId5" imgW="428798" imgH="819048" progId="Paint.Picture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1" name="Group 8"/>
              <p:cNvGrpSpPr>
                <a:grpSpLocks/>
              </p:cNvGrpSpPr>
              <p:nvPr/>
            </p:nvGrpSpPr>
            <p:grpSpPr bwMode="auto">
              <a:xfrm>
                <a:off x="4851" y="1104"/>
                <a:ext cx="251" cy="1296"/>
                <a:chOff x="1621" y="2160"/>
                <a:chExt cx="251" cy="1296"/>
              </a:xfrm>
            </p:grpSpPr>
            <p:pic>
              <p:nvPicPr>
                <p:cNvPr id="351260" name="Picture 9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61" name="Object 10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17" name="Imagem de Bitmap" r:id="rId7" imgW="428798" imgH="819048" progId="Paint.Picture">
                        <p:embed/>
                      </p:oleObj>
                    </mc:Choice>
                    <mc:Fallback>
                      <p:oleObj name="Imagem de Bitmap" r:id="rId7" imgW="428798" imgH="819048" progId="Paint.Picture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2" name="Group 11"/>
              <p:cNvGrpSpPr>
                <a:grpSpLocks/>
              </p:cNvGrpSpPr>
              <p:nvPr/>
            </p:nvGrpSpPr>
            <p:grpSpPr bwMode="auto">
              <a:xfrm>
                <a:off x="3909" y="1512"/>
                <a:ext cx="251" cy="1296"/>
                <a:chOff x="1621" y="2160"/>
                <a:chExt cx="251" cy="1296"/>
              </a:xfrm>
            </p:grpSpPr>
            <p:pic>
              <p:nvPicPr>
                <p:cNvPr id="351258" name="Picture 12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9" name="Object 13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18" name="Imagem de Bitmap" r:id="rId8" imgW="428798" imgH="819048" progId="Paint.Picture">
                        <p:embed/>
                      </p:oleObj>
                    </mc:Choice>
                    <mc:Fallback>
                      <p:oleObj name="Imagem de Bitmap" r:id="rId8" imgW="428798" imgH="819048" progId="Paint.Picture">
                        <p:embed/>
                        <p:pic>
                          <p:nvPicPr>
                            <p:cNvPr id="0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3" name="Group 14"/>
              <p:cNvGrpSpPr>
                <a:grpSpLocks/>
              </p:cNvGrpSpPr>
              <p:nvPr/>
            </p:nvGrpSpPr>
            <p:grpSpPr bwMode="auto">
              <a:xfrm>
                <a:off x="4899" y="1344"/>
                <a:ext cx="251" cy="1296"/>
                <a:chOff x="1621" y="2160"/>
                <a:chExt cx="251" cy="1296"/>
              </a:xfrm>
            </p:grpSpPr>
            <p:pic>
              <p:nvPicPr>
                <p:cNvPr id="351256" name="Picture 15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7" name="Object 16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19" name="Imagem de Bitmap" r:id="rId9" imgW="428798" imgH="819048" progId="Paint.Picture">
                        <p:embed/>
                      </p:oleObj>
                    </mc:Choice>
                    <mc:Fallback>
                      <p:oleObj name="Imagem de Bitmap" r:id="rId9" imgW="428798" imgH="819048" progId="Paint.Picture">
                        <p:embed/>
                        <p:pic>
                          <p:nvPicPr>
                            <p:cNvPr id="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4" name="Group 17"/>
              <p:cNvGrpSpPr>
                <a:grpSpLocks/>
              </p:cNvGrpSpPr>
              <p:nvPr/>
            </p:nvGrpSpPr>
            <p:grpSpPr bwMode="auto">
              <a:xfrm>
                <a:off x="4035" y="864"/>
                <a:ext cx="251" cy="1296"/>
                <a:chOff x="1621" y="2160"/>
                <a:chExt cx="251" cy="1296"/>
              </a:xfrm>
            </p:grpSpPr>
            <p:pic>
              <p:nvPicPr>
                <p:cNvPr id="351254" name="Picture 18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5" name="Object 19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20" name="Imagem de Bitmap" r:id="rId10" imgW="428798" imgH="819048" progId="Paint.Picture">
                        <p:embed/>
                      </p:oleObj>
                    </mc:Choice>
                    <mc:Fallback>
                      <p:oleObj name="Imagem de Bitmap" r:id="rId10" imgW="428798" imgH="819048" progId="Paint.Picture">
                        <p:embed/>
                        <p:pic>
                          <p:nvPicPr>
                            <p:cNvPr id="0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5" name="Group 20"/>
              <p:cNvGrpSpPr>
                <a:grpSpLocks/>
              </p:cNvGrpSpPr>
              <p:nvPr/>
            </p:nvGrpSpPr>
            <p:grpSpPr bwMode="auto">
              <a:xfrm>
                <a:off x="4707" y="864"/>
                <a:ext cx="251" cy="1296"/>
                <a:chOff x="1621" y="2160"/>
                <a:chExt cx="251" cy="1296"/>
              </a:xfrm>
            </p:grpSpPr>
            <p:pic>
              <p:nvPicPr>
                <p:cNvPr id="351252" name="Picture 21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216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3" name="Object 22"/>
                <p:cNvGraphicFramePr>
                  <a:graphicFrameLocks noChangeAspect="1"/>
                </p:cNvGraphicFramePr>
                <p:nvPr/>
              </p:nvGraphicFramePr>
              <p:xfrm>
                <a:off x="1621" y="2160"/>
                <a:ext cx="251" cy="4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21" name="Imagem de Bitmap" r:id="rId11" imgW="428798" imgH="819048" progId="Paint.Picture">
                        <p:embed/>
                      </p:oleObj>
                    </mc:Choice>
                    <mc:Fallback>
                      <p:oleObj name="Imagem de Bitmap" r:id="rId11" imgW="428798" imgH="819048" progId="Paint.Picture">
                        <p:embed/>
                        <p:pic>
                          <p:nvPicPr>
                            <p:cNvPr id="0" name="Object 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21" y="2160"/>
                              <a:ext cx="251" cy="4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6" name="Group 23"/>
              <p:cNvGrpSpPr>
                <a:grpSpLocks/>
              </p:cNvGrpSpPr>
              <p:nvPr/>
            </p:nvGrpSpPr>
            <p:grpSpPr bwMode="auto">
              <a:xfrm>
                <a:off x="4113" y="0"/>
                <a:ext cx="402" cy="1296"/>
                <a:chOff x="1440" y="2640"/>
                <a:chExt cx="402" cy="1296"/>
              </a:xfrm>
            </p:grpSpPr>
            <p:pic>
              <p:nvPicPr>
                <p:cNvPr id="351250" name="Picture 24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4" y="2640"/>
                  <a:ext cx="141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51" name="Object 25"/>
                <p:cNvGraphicFramePr>
                  <a:graphicFrameLocks noChangeAspect="1"/>
                </p:cNvGraphicFramePr>
                <p:nvPr/>
              </p:nvGraphicFramePr>
              <p:xfrm>
                <a:off x="1440" y="2640"/>
                <a:ext cx="402" cy="46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22" name="Imagem de Bitmap" r:id="rId12" imgW="638264" imgH="666667" progId="Paint.Picture">
                        <p:embed/>
                      </p:oleObj>
                    </mc:Choice>
                    <mc:Fallback>
                      <p:oleObj name="Imagem de Bitmap" r:id="rId12" imgW="638264" imgH="666667" progId="Paint.Picture">
                        <p:embed/>
                        <p:pic>
                          <p:nvPicPr>
                            <p:cNvPr id="0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0" y="2640"/>
                              <a:ext cx="402" cy="46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247" name="Group 26"/>
              <p:cNvGrpSpPr>
                <a:grpSpLocks/>
              </p:cNvGrpSpPr>
              <p:nvPr/>
            </p:nvGrpSpPr>
            <p:grpSpPr bwMode="auto">
              <a:xfrm>
                <a:off x="4419" y="1968"/>
                <a:ext cx="384" cy="960"/>
                <a:chOff x="912" y="2160"/>
                <a:chExt cx="384" cy="960"/>
              </a:xfrm>
            </p:grpSpPr>
            <p:pic>
              <p:nvPicPr>
                <p:cNvPr id="351248" name="Picture 27" descr="out090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1" y="2184"/>
                  <a:ext cx="102" cy="9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51249" name="Object 28"/>
                <p:cNvGraphicFramePr>
                  <a:graphicFrameLocks noChangeAspect="1"/>
                </p:cNvGraphicFramePr>
                <p:nvPr/>
              </p:nvGraphicFramePr>
              <p:xfrm>
                <a:off x="912" y="2160"/>
                <a:ext cx="384" cy="3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1823" name="Imagem de Bitmap" r:id="rId14" imgW="619211" imgH="495369" progId="Paint.Picture">
                        <p:embed/>
                      </p:oleObj>
                    </mc:Choice>
                    <mc:Fallback>
                      <p:oleObj name="Imagem de Bitmap" r:id="rId14" imgW="619211" imgH="495369" progId="Paint.Picture">
                        <p:embed/>
                        <p:pic>
                          <p:nvPicPr>
                            <p:cNvPr id="0" name="Object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12" y="2160"/>
                              <a:ext cx="384" cy="3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846" name="Text Box 29"/>
            <p:cNvSpPr txBox="1">
              <a:spLocks noChangeArrowheads="1"/>
            </p:cNvSpPr>
            <p:nvPr/>
          </p:nvSpPr>
          <p:spPr bwMode="auto">
            <a:xfrm>
              <a:off x="432" y="1086"/>
              <a:ext cx="3072" cy="65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pt-BR" sz="2800" b="1" dirty="0" smtClean="0">
                <a:solidFill>
                  <a:srgbClr val="000000"/>
                </a:solidFill>
                <a:latin typeface="Arial Narrow" pitchFamily="34" charset="0"/>
                <a:cs typeface="+mn-cs"/>
              </a:endParaRPr>
            </a:p>
          </p:txBody>
        </p:sp>
      </p:grpSp>
      <p:sp>
        <p:nvSpPr>
          <p:cNvPr id="21515" name="WordArt 30"/>
          <p:cNvSpPr>
            <a:spLocks noChangeArrowheads="1" noChangeShapeType="1" noTextEdit="1"/>
          </p:cNvSpPr>
          <p:nvPr/>
        </p:nvSpPr>
        <p:spPr bwMode="auto">
          <a:xfrm>
            <a:off x="4876800" y="1020763"/>
            <a:ext cx="3733800" cy="1093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REFLEXÃO</a:t>
            </a:r>
          </a:p>
        </p:txBody>
      </p:sp>
      <p:sp>
        <p:nvSpPr>
          <p:cNvPr id="35844" name="Text Box 31"/>
          <p:cNvSpPr txBox="1">
            <a:spLocks noChangeArrowheads="1"/>
          </p:cNvSpPr>
          <p:nvPr/>
        </p:nvSpPr>
        <p:spPr bwMode="auto">
          <a:xfrm>
            <a:off x="0" y="3429000"/>
            <a:ext cx="9144000" cy="2535238"/>
          </a:xfrm>
          <a:prstGeom prst="rect">
            <a:avLst/>
          </a:prstGeom>
          <a:solidFill>
            <a:srgbClr val="FFE1FF"/>
          </a:solidFill>
          <a:ln w="57150">
            <a:solidFill>
              <a:srgbClr val="990033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O ESPÍRITO QUE SE ELEVA NA DIREÇÃO DO Céu é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Antena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 viva, captando potências da 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Natureza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 superior, podendo distribuí-las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 benefício 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de todos os que lhe seguem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2100" b="1" dirty="0" smtClean="0">
                <a:solidFill>
                  <a:srgbClr val="FF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 marcha</a:t>
            </a:r>
            <a:r>
              <a:rPr lang="pt-BR" sz="2100" b="1" dirty="0" smtClean="0">
                <a:latin typeface="Arial Black" pitchFamily="34" charset="0"/>
                <a:cs typeface="+mn-cs"/>
                <a:sym typeface="Wingdings 3" pitchFamily="18" charset="2"/>
              </a:rPr>
              <a:t>.</a:t>
            </a:r>
          </a:p>
          <a:p>
            <a:pPr algn="ctr" eaLnBrk="1" hangingPunct="1">
              <a:defRPr/>
            </a:pPr>
            <a:endParaRPr lang="pt-BR" sz="2100" b="1" dirty="0" smtClean="0">
              <a:solidFill>
                <a:srgbClr val="000099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6600"/>
                </a:solidFill>
                <a:latin typeface="Arial Black" pitchFamily="34" charset="0"/>
                <a:cs typeface="+mn-cs"/>
                <a:sym typeface="Wingdings 3" pitchFamily="18" charset="2"/>
              </a:rPr>
              <a:t>Magnetismo Espiritual  -  Michaelus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animBg="1"/>
      <p:bldP spid="35844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30338" y="4360863"/>
            <a:ext cx="6324600" cy="6461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É O VEÍCULO DO PENSAMENTO, COMO O AR É O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VEÍCULO DO SOM.</a:t>
            </a:r>
          </a:p>
        </p:txBody>
      </p:sp>
      <p:sp>
        <p:nvSpPr>
          <p:cNvPr id="352259" name="WordArt 3"/>
          <p:cNvSpPr>
            <a:spLocks noChangeArrowheads="1" noChangeShapeType="1" noTextEdit="1"/>
          </p:cNvSpPr>
          <p:nvPr/>
        </p:nvSpPr>
        <p:spPr bwMode="auto">
          <a:xfrm>
            <a:off x="1219200" y="11430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INFLUÊNCIAS DO PENSAMENTO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476375" y="3284538"/>
            <a:ext cx="6248400" cy="3540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VIVEMOS MERGULHADOS NO FLUIDO UNIVERSAL.</a:t>
            </a:r>
          </a:p>
        </p:txBody>
      </p:sp>
      <p:sp>
        <p:nvSpPr>
          <p:cNvPr id="36869" name="Oval 5" descr="Malha roxa"/>
          <p:cNvSpPr>
            <a:spLocks noChangeArrowheads="1"/>
          </p:cNvSpPr>
          <p:nvPr/>
        </p:nvSpPr>
        <p:spPr bwMode="auto">
          <a:xfrm>
            <a:off x="1625600" y="3829050"/>
            <a:ext cx="5892800" cy="4572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FLUIDO UNIVERSAL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200275" y="5732463"/>
            <a:ext cx="4705350" cy="36988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É ENERGIA PODEROSA E ATUANTE.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763713" y="6092825"/>
            <a:ext cx="5872162" cy="552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3" action="ppaction://hlinkfile"/>
              </a:rPr>
              <a:t>(PENSAMENTO E VIDA – EMMANUEL)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4" action="ppaction://hlinkfile"/>
              </a:rPr>
              <a:t>(O EVANG. SEG. O ESPIRIT. – A. KARDEC – CAP. XXVII)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6872" name="Oval 8" descr="Malha roxa"/>
          <p:cNvSpPr>
            <a:spLocks noChangeArrowheads="1"/>
          </p:cNvSpPr>
          <p:nvPr/>
        </p:nvSpPr>
        <p:spPr bwMode="auto">
          <a:xfrm>
            <a:off x="1625600" y="5200650"/>
            <a:ext cx="5892800" cy="4572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PENSAMENTO</a:t>
            </a:r>
          </a:p>
        </p:txBody>
      </p:sp>
      <p:pic>
        <p:nvPicPr>
          <p:cNvPr id="3522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69938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71550"/>
            <a:ext cx="5994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0150"/>
            <a:ext cx="5080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539875"/>
            <a:ext cx="3454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0550"/>
            <a:ext cx="2235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7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127250"/>
            <a:ext cx="1524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475413" y="1524000"/>
            <a:ext cx="1684337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FLUIDO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UNIVERSAL</a:t>
            </a:r>
          </a:p>
        </p:txBody>
      </p:sp>
      <p:pic>
        <p:nvPicPr>
          <p:cNvPr id="35227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08585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5536" y="55381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http://www.guia.heu.nom.br/influencia_espiritos_pensamentos.htm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WordArt 2"/>
          <p:cNvSpPr>
            <a:spLocks noChangeArrowheads="1" noChangeShapeType="1" noTextEdit="1"/>
          </p:cNvSpPr>
          <p:nvPr/>
        </p:nvSpPr>
        <p:spPr bwMode="auto">
          <a:xfrm>
            <a:off x="1174750" y="114300"/>
            <a:ext cx="6750050" cy="34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OS PENSAMENTOS</a:t>
            </a:r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725613"/>
            <a:ext cx="17653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406400" y="1668463"/>
            <a:ext cx="812800" cy="2286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3352800" y="1782763"/>
            <a:ext cx="508000" cy="28575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1727200" y="1096963"/>
            <a:ext cx="406400" cy="228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32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8"/>
          <a:stretch>
            <a:fillRect/>
          </a:stretch>
        </p:blipFill>
        <p:spPr bwMode="auto">
          <a:xfrm>
            <a:off x="101600" y="1382713"/>
            <a:ext cx="40687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948"/>
          <a:stretch>
            <a:fillRect/>
          </a:stretch>
        </p:blipFill>
        <p:spPr bwMode="auto">
          <a:xfrm>
            <a:off x="1320800" y="868363"/>
            <a:ext cx="16303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852988" y="723900"/>
            <a:ext cx="3768725" cy="29321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SÃO CRIAÇÕES DO NOSSO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ESPÍRITO.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POSSUEM VIDA, FORMAS,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MOVIMENTO, DIREÇÃO.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EXTERIORIZAM-SE,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FORMANDO IMAGENS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  SUGESTÕES.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ARREMESSAM-SE SOBRE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OS OBJETIVOS QUE SE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PROPÕEM ATINGIR.</a:t>
            </a:r>
          </a:p>
        </p:txBody>
      </p:sp>
      <p:sp>
        <p:nvSpPr>
          <p:cNvPr id="353290" name="WordArt 10"/>
          <p:cNvSpPr>
            <a:spLocks noChangeArrowheads="1" noChangeShapeType="1" noTextEdit="1"/>
          </p:cNvSpPr>
          <p:nvPr/>
        </p:nvSpPr>
        <p:spPr bwMode="auto">
          <a:xfrm>
            <a:off x="1219200" y="3943350"/>
            <a:ext cx="6750050" cy="2857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FORMAS DE PENSAMENTO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2032000" y="1782763"/>
            <a:ext cx="2336800" cy="3429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2032000" y="1782763"/>
            <a:ext cx="23368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2032000" y="1325563"/>
            <a:ext cx="1524000" cy="4572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2032000" y="925513"/>
            <a:ext cx="812800" cy="85725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2032000" y="754063"/>
            <a:ext cx="0" cy="10287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H="1" flipV="1">
            <a:off x="1117600" y="1096963"/>
            <a:ext cx="1016000" cy="8001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 flipV="1">
            <a:off x="406400" y="1554163"/>
            <a:ext cx="1625600" cy="2286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>
            <a:off x="101600" y="1782763"/>
            <a:ext cx="1930400" cy="28575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5435600" y="5013325"/>
            <a:ext cx="2287588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CÓLERA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1700213" y="5019675"/>
            <a:ext cx="1878012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CIÚME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606800" y="5341938"/>
            <a:ext cx="1954213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Etc......</a:t>
            </a:r>
          </a:p>
        </p:txBody>
      </p:sp>
      <p:sp>
        <p:nvSpPr>
          <p:cNvPr id="353302" name="Retângulo 1"/>
          <p:cNvSpPr>
            <a:spLocks noChangeArrowheads="1"/>
          </p:cNvSpPr>
          <p:nvPr/>
        </p:nvSpPr>
        <p:spPr bwMode="auto">
          <a:xfrm>
            <a:off x="684213" y="5989638"/>
            <a:ext cx="793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5"/>
              </a:rPr>
              <a:t>http://ocaminho.com.br/ocaminho/TXavieriano/Livros/Mdm/Mdm04.htm#It6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2286000" y="228600"/>
            <a:ext cx="4521200" cy="685800"/>
          </a:xfrm>
          <a:prstGeom prst="cloudCallout">
            <a:avLst>
              <a:gd name="adj1" fmla="val -44944"/>
              <a:gd name="adj2" fmla="val 79514"/>
            </a:avLst>
          </a:prstGeom>
          <a:gradFill rotWithShape="0">
            <a:gsLst>
              <a:gs pos="0">
                <a:srgbClr val="FF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BONS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PENSAMENTOS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6604000" y="742950"/>
            <a:ext cx="9144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6197600" y="857250"/>
            <a:ext cx="914400" cy="2857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727200" y="228600"/>
            <a:ext cx="9144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1219200" y="628650"/>
            <a:ext cx="10160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H="1">
            <a:off x="5486400" y="0"/>
            <a:ext cx="101600" cy="1714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V="1">
            <a:off x="6807200" y="285750"/>
            <a:ext cx="812800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431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71550"/>
            <a:ext cx="29464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AutoShape 10" descr="Malha roxa"/>
          <p:cNvSpPr>
            <a:spLocks noChangeArrowheads="1"/>
          </p:cNvSpPr>
          <p:nvPr/>
        </p:nvSpPr>
        <p:spPr bwMode="auto">
          <a:xfrm>
            <a:off x="4978400" y="1314450"/>
            <a:ext cx="3048000" cy="571500"/>
          </a:xfrm>
          <a:prstGeom prst="downArrowCallout">
            <a:avLst>
              <a:gd name="adj1" fmla="val 75012"/>
              <a:gd name="adj2" fmla="val 74988"/>
              <a:gd name="adj3" fmla="val 22917"/>
              <a:gd name="adj4" fmla="val 6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PRODUZEM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181600" y="2055813"/>
            <a:ext cx="2089150" cy="10160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HARMONIA</a:t>
            </a:r>
          </a:p>
          <a:p>
            <a:pPr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FELICIDADE</a:t>
            </a:r>
          </a:p>
          <a:p>
            <a:pPr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SAÚDE</a:t>
            </a:r>
          </a:p>
        </p:txBody>
      </p:sp>
      <p:pic>
        <p:nvPicPr>
          <p:cNvPr id="35431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6250"/>
            <a:ext cx="2743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2286000" y="3257550"/>
            <a:ext cx="4826000" cy="857250"/>
          </a:xfrm>
          <a:prstGeom prst="cloudCallout">
            <a:avLst>
              <a:gd name="adj1" fmla="val -45792"/>
              <a:gd name="adj2" fmla="val 71944"/>
            </a:avLst>
          </a:prstGeom>
          <a:gradFill rotWithShape="0">
            <a:gsLst>
              <a:gs pos="0">
                <a:srgbClr val="FF3300"/>
              </a:gs>
              <a:gs pos="100000">
                <a:srgbClr val="6600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MAUS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PENSAMENTOS</a:t>
            </a:r>
          </a:p>
        </p:txBody>
      </p:sp>
      <p:sp>
        <p:nvSpPr>
          <p:cNvPr id="38926" name="AutoShape 14" descr="Malha roxa"/>
          <p:cNvSpPr>
            <a:spLocks noChangeArrowheads="1"/>
          </p:cNvSpPr>
          <p:nvPr/>
        </p:nvSpPr>
        <p:spPr bwMode="auto">
          <a:xfrm>
            <a:off x="4978400" y="4343400"/>
            <a:ext cx="3048000" cy="571500"/>
          </a:xfrm>
          <a:prstGeom prst="downArrowCallout">
            <a:avLst>
              <a:gd name="adj1" fmla="val 75012"/>
              <a:gd name="adj2" fmla="val 74988"/>
              <a:gd name="adj3" fmla="val 22917"/>
              <a:gd name="adj4" fmla="val 6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PRODUZEM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4770438" y="5141913"/>
            <a:ext cx="2841625" cy="124618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DESEQUILÍBRIOS</a:t>
            </a:r>
          </a:p>
          <a:p>
            <a:pPr algn="ctr" eaLnBrk="1" hangingPunct="1">
              <a:lnSpc>
                <a:spcPct val="75000"/>
              </a:lnSpc>
              <a:defRPr/>
            </a:pP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  INTERIORES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ENFERMIDADES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AFLIÇÃO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1678106" y="6446838"/>
            <a:ext cx="5733814" cy="3231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5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5" action="ppaction://hlinkfile"/>
              </a:rPr>
              <a:t>(ESTUDANDO A MEDIUNIDADE – MARTINS PERALVA)</a:t>
            </a:r>
            <a:endParaRPr lang="pt-BR" sz="15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WordArt 2"/>
          <p:cNvSpPr>
            <a:spLocks noChangeArrowheads="1" noChangeShapeType="1" noTextEdit="1"/>
          </p:cNvSpPr>
          <p:nvPr/>
        </p:nvSpPr>
        <p:spPr bwMode="auto">
          <a:xfrm>
            <a:off x="1219200" y="57150"/>
            <a:ext cx="6750050" cy="4572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DOMINAÇÃO TELEPÁTICA</a:t>
            </a:r>
          </a:p>
        </p:txBody>
      </p:sp>
      <p:pic>
        <p:nvPicPr>
          <p:cNvPr id="357379" name="Picture 3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r="6125" b="13448"/>
          <a:stretch>
            <a:fillRect/>
          </a:stretch>
        </p:blipFill>
        <p:spPr bwMode="auto">
          <a:xfrm>
            <a:off x="4978400" y="685800"/>
            <a:ext cx="31480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320800" y="1371600"/>
            <a:ext cx="2946400" cy="1200150"/>
          </a:xfrm>
          <a:prstGeom prst="rightArrow">
            <a:avLst>
              <a:gd name="adj1" fmla="val 50000"/>
              <a:gd name="adj2" fmla="val 3452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EXTRAÍDO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368425" y="3500438"/>
            <a:ext cx="6483350" cy="8302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INSTRUÍA ANDRÉ LUIZ E HILÁRIO SOBRE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 INFLUÊNCIAS DO PENSAMENTO NAS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CRIATURAS ENCARNADAS E DESENCARNADAS.</a:t>
            </a:r>
            <a:endParaRPr lang="pt-BR" sz="16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 rot="-1456366">
            <a:off x="403225" y="3981450"/>
            <a:ext cx="11620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ÁULUS</a:t>
            </a:r>
            <a:endParaRPr lang="pt-BR" sz="20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57383" name="WordArt 7"/>
          <p:cNvSpPr>
            <a:spLocks noChangeArrowheads="1" noChangeShapeType="1" noTextEdit="1"/>
          </p:cNvSpPr>
          <p:nvPr/>
        </p:nvSpPr>
        <p:spPr bwMode="auto">
          <a:xfrm>
            <a:off x="2195513" y="3068638"/>
            <a:ext cx="4775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ESPÍRITO INSTRUTOR</a:t>
            </a:r>
          </a:p>
        </p:txBody>
      </p:sp>
      <p:sp>
        <p:nvSpPr>
          <p:cNvPr id="357384" name="WordArt 8"/>
          <p:cNvSpPr>
            <a:spLocks noChangeArrowheads="1" noChangeShapeType="1" noTextEdit="1"/>
          </p:cNvSpPr>
          <p:nvPr/>
        </p:nvSpPr>
        <p:spPr bwMode="auto">
          <a:xfrm>
            <a:off x="2124075" y="4365625"/>
            <a:ext cx="5029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FAMÍLIA OBSERVADA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441450" y="4868863"/>
            <a:ext cx="6180138" cy="12557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E SEU ESPOSO JOVINO.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PASSA P0R DURAS PROVAÇÕES NO LAR.  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TEONÍLIA, SUA MENTORA ESPIRITUAL, PEDE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AJUDA AO INSTRUTOR ÁULUS.</a:t>
            </a:r>
            <a:endParaRPr lang="pt-BR" sz="16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539750" y="6211888"/>
            <a:ext cx="8353425" cy="36988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3"/>
              </a:rPr>
              <a:t>http://ocaminho.com.br/ocaminho/Tematica/TM/T/Telepatia.htm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 animBg="1"/>
      <p:bldP spid="39940" grpId="0" animBg="1"/>
      <p:bldP spid="39941" grpId="0" animBg="1"/>
      <p:bldP spid="39942" grpId="0"/>
      <p:bldP spid="357383" grpId="0" animBg="1"/>
      <p:bldP spid="357384" grpId="0" animBg="1"/>
      <p:bldP spid="39945" grpId="0" animBg="1"/>
      <p:bldP spid="10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WordArt 2"/>
          <p:cNvSpPr>
            <a:spLocks noChangeArrowheads="1" noChangeShapeType="1" noTextEdit="1"/>
          </p:cNvSpPr>
          <p:nvPr/>
        </p:nvSpPr>
        <p:spPr bwMode="auto">
          <a:xfrm>
            <a:off x="1174750" y="5715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SITUAÇÃO DE JOVINO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420813" y="2800350"/>
            <a:ext cx="6384925" cy="1754188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VIVIA SOB A FASCINAÇÃO DE OUTRA MULHER.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 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ESQUECERA-SE DAS OBRIGAÇÕES DO LAR.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DESINTERESSADO DA ESPOSA E FILHAS.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DEIXAVA-SE DOMINAR PELOS PENSAMENTOS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DA NOVA MULHER (DOMINAÇÃO TELEPÁTICA).</a:t>
            </a:r>
          </a:p>
        </p:txBody>
      </p:sp>
      <p:sp>
        <p:nvSpPr>
          <p:cNvPr id="358404" name="WordArt 4"/>
          <p:cNvSpPr>
            <a:spLocks noChangeArrowheads="1" noChangeShapeType="1" noTextEdit="1"/>
          </p:cNvSpPr>
          <p:nvPr/>
        </p:nvSpPr>
        <p:spPr bwMode="auto">
          <a:xfrm>
            <a:off x="1601788" y="4572000"/>
            <a:ext cx="6018212" cy="2857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  <a:hlinkClick r:id="rId2" action="ppaction://hlinkfile"/>
              </a:rPr>
              <a:t>EVANGELHO NO LAR</a:t>
            </a:r>
            <a:endParaRPr lang="pt-BR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33CC"/>
              </a:solidFill>
              <a:latin typeface="Arial Black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352925" y="5407025"/>
            <a:ext cx="4229100" cy="1323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JOVINO NUNCA PARTICIPAVA.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RECUSAVA OS CONVITES DE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ANÉSIA ALEGANDO NÃO 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DISPOR DE TEMPO.</a:t>
            </a:r>
          </a:p>
        </p:txBody>
      </p:sp>
      <p:pic>
        <p:nvPicPr>
          <p:cNvPr id="3584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" b="8458"/>
          <a:stretch>
            <a:fillRect/>
          </a:stretch>
        </p:blipFill>
        <p:spPr bwMode="auto">
          <a:xfrm>
            <a:off x="0" y="4972050"/>
            <a:ext cx="3759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085850"/>
            <a:ext cx="27130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3962400" y="457200"/>
            <a:ext cx="3149600" cy="1257300"/>
          </a:xfrm>
          <a:prstGeom prst="cloudCallout">
            <a:avLst>
              <a:gd name="adj1" fmla="val -77620"/>
              <a:gd name="adj2" fmla="val 18181"/>
            </a:avLst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840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28650"/>
            <a:ext cx="81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5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2" grpId="0" animBg="1"/>
      <p:bldP spid="40963" grpId="0" animBg="1"/>
      <p:bldP spid="358404" grpId="0" animBg="1"/>
      <p:bldP spid="40965" grpId="0" animBg="1"/>
      <p:bldP spid="40968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2"/>
          <p:cNvSpPr>
            <a:spLocks noChangeArrowheads="1"/>
          </p:cNvSpPr>
          <p:nvPr/>
        </p:nvSpPr>
        <p:spPr bwMode="auto">
          <a:xfrm>
            <a:off x="0" y="4514850"/>
            <a:ext cx="4064000" cy="228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0100"/>
            <a:ext cx="2641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3759200" y="457200"/>
            <a:ext cx="4165600" cy="1257300"/>
          </a:xfrm>
          <a:prstGeom prst="cloudCallout">
            <a:avLst>
              <a:gd name="adj1" fmla="val -80032"/>
              <a:gd name="adj2" fmla="val 2273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pt-BR" b="1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162425" y="1992313"/>
            <a:ext cx="3802063" cy="16589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Percebia o que estava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Acontecendo.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Não conseguia Perdoar.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entregava-se ao desespero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e a revolta.</a:t>
            </a:r>
          </a:p>
          <a:p>
            <a:pPr algn="ctr" eaLnBrk="1" hangingPunct="1">
              <a:lnSpc>
                <a:spcPct val="85000"/>
              </a:lnSpc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59430" name="WordArt 6"/>
          <p:cNvSpPr>
            <a:spLocks noChangeArrowheads="1" noChangeShapeType="1" noTextEdit="1"/>
          </p:cNvSpPr>
          <p:nvPr/>
        </p:nvSpPr>
        <p:spPr bwMode="auto">
          <a:xfrm>
            <a:off x="1174750" y="5715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SITUAÇÃO DE ANÉSIA</a:t>
            </a:r>
          </a:p>
        </p:txBody>
      </p:sp>
      <p:sp>
        <p:nvSpPr>
          <p:cNvPr id="359431" name="WordArt 7"/>
          <p:cNvSpPr>
            <a:spLocks noChangeArrowheads="1" noChangeShapeType="1" noTextEdit="1"/>
          </p:cNvSpPr>
          <p:nvPr/>
        </p:nvSpPr>
        <p:spPr bwMode="auto">
          <a:xfrm>
            <a:off x="1195388" y="3829050"/>
            <a:ext cx="6750050" cy="34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OCORRÊNCIAS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487863" y="609600"/>
            <a:ext cx="2833687" cy="1077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NEGÓCIOS, NEGÓCIOS.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QUANTA MENTIRA!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UMA NOVA MULHER,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ISSO SIM !</a:t>
            </a:r>
            <a:endParaRPr lang="pt-BR" sz="1600" dirty="0" smtClean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284663" y="4365625"/>
            <a:ext cx="4535487" cy="24923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ATRAÍA A IMAGEM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 AS INFLUÊNCIAS DA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AMANTE DE JOVINO.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 IMAGEM APARECIA E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DESAPARECIA AO SEU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REDOR.</a:t>
            </a:r>
          </a:p>
          <a:p>
            <a:pPr algn="ctr" eaLnBrk="1" hangingPunct="1">
              <a:defRPr/>
            </a:pPr>
            <a:endParaRPr lang="pt-BR" sz="6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ANÉSIA SE ENVOLVIA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EM PROFUNDA TRIS-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TEZA, ANGÚSTIA E MAL-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ESTAR.</a:t>
            </a:r>
          </a:p>
        </p:txBody>
      </p:sp>
      <p:pic>
        <p:nvPicPr>
          <p:cNvPr id="3594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257800"/>
            <a:ext cx="1428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2336800" y="4629150"/>
            <a:ext cx="1016000" cy="108585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594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686300"/>
            <a:ext cx="66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8" grpId="0" animBg="1"/>
      <p:bldP spid="41989" grpId="0" animBg="1"/>
      <p:bldP spid="359430" grpId="0" animBg="1"/>
      <p:bldP spid="359431" grpId="0" animBg="1"/>
      <p:bldP spid="41992" grpId="0"/>
      <p:bldP spid="41993" grpId="0" animBg="1"/>
      <p:bldP spid="41995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WordArt 2"/>
          <p:cNvSpPr>
            <a:spLocks noChangeArrowheads="1" noChangeShapeType="1" noTextEdit="1"/>
          </p:cNvSpPr>
          <p:nvPr/>
        </p:nvSpPr>
        <p:spPr bwMode="auto">
          <a:xfrm>
            <a:off x="1117600" y="4114800"/>
            <a:ext cx="6750050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CONSEQÜÊNCIAS</a:t>
            </a:r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101600" y="1017588"/>
            <a:ext cx="4064000" cy="2743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081588" y="1090613"/>
            <a:ext cx="3270250" cy="23114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À MEDIDA QUE ANÉSIA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PENSAVA EM REVIDE, A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IMAGEM PROJETADA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ABEIRAVA-SE DELA.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AS DUAS ASSUMIAM 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POSIÇÃO DE INIMIGAS.</a:t>
            </a:r>
          </a:p>
          <a:p>
            <a:pPr algn="ctr" eaLnBrk="1" hangingPunct="1"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PASSARAM À CONTENDA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MENTAL.</a:t>
            </a:r>
          </a:p>
          <a:p>
            <a:pPr algn="ctr" eaLnBrk="1" hangingPunct="1">
              <a:lnSpc>
                <a:spcPct val="85000"/>
              </a:lnSpc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60453" name="WordArt 5"/>
          <p:cNvSpPr>
            <a:spLocks noChangeArrowheads="1" noChangeShapeType="1" noTextEdit="1"/>
          </p:cNvSpPr>
          <p:nvPr/>
        </p:nvSpPr>
        <p:spPr bwMode="auto">
          <a:xfrm>
            <a:off x="1174750" y="171450"/>
            <a:ext cx="6750050" cy="34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GUERRA MENTAL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416050" y="4919663"/>
            <a:ext cx="6256338" cy="167481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OCORRERAM AS TROCAS ENERGÉTICAS.</a:t>
            </a:r>
          </a:p>
          <a:p>
            <a:pPr algn="ctr" eaLnBrk="1" hangingPunct="1"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ANÉSIA PASSOU A SENTIR DESAGRADÁVEIS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SENSAÇÕES.</a:t>
            </a:r>
          </a:p>
          <a:p>
            <a:pPr algn="ctr" eaLnBrk="1" hangingPunct="1"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QUANTO MAIS SE ENTREGAVA AOS PENSAMENTOS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 REVOLTA E AMARGURA MAIS AUMENTAVA O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DESEQUILÍBRIO FÍSICO.</a:t>
            </a: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 rot="-137001">
            <a:off x="914400" y="1589088"/>
            <a:ext cx="1828800" cy="457200"/>
          </a:xfrm>
          <a:custGeom>
            <a:avLst/>
            <a:gdLst>
              <a:gd name="T0" fmla="*/ 2147483647 w 21600"/>
              <a:gd name="T1" fmla="*/ 99564762 h 21600"/>
              <a:gd name="T2" fmla="*/ 2147483647 w 21600"/>
              <a:gd name="T3" fmla="*/ 2147483647 h 21600"/>
              <a:gd name="T4" fmla="*/ 2147483647 w 21600"/>
              <a:gd name="T5" fmla="*/ 470511611 h 21600"/>
              <a:gd name="T6" fmla="*/ 2147483647 w 21600"/>
              <a:gd name="T7" fmla="*/ 1073769802 h 21600"/>
              <a:gd name="T8" fmla="*/ 2147483647 w 21600"/>
              <a:gd name="T9" fmla="*/ 2147483647 h 21600"/>
              <a:gd name="T10" fmla="*/ 2147483647 w 21600"/>
              <a:gd name="T11" fmla="*/ 199363624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894" y="6092"/>
                </a:moveTo>
                <a:cubicBezTo>
                  <a:pt x="17217" y="3209"/>
                  <a:pt x="14134" y="1436"/>
                  <a:pt x="10800" y="1436"/>
                </a:cubicBezTo>
                <a:cubicBezTo>
                  <a:pt x="5628" y="1436"/>
                  <a:pt x="1436" y="5628"/>
                  <a:pt x="1436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4646" y="0"/>
                  <a:pt x="18202" y="2045"/>
                  <a:pt x="20135" y="5370"/>
                </a:cubicBezTo>
                <a:lnTo>
                  <a:pt x="22469" y="4012"/>
                </a:lnTo>
                <a:lnTo>
                  <a:pt x="21233" y="8686"/>
                </a:lnTo>
                <a:lnTo>
                  <a:pt x="16560" y="7449"/>
                </a:lnTo>
                <a:lnTo>
                  <a:pt x="18894" y="609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604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3388"/>
            <a:ext cx="81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03388"/>
            <a:ext cx="10112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AutoShape 10"/>
          <p:cNvSpPr>
            <a:spLocks noChangeArrowheads="1"/>
          </p:cNvSpPr>
          <p:nvPr/>
        </p:nvSpPr>
        <p:spPr bwMode="auto">
          <a:xfrm rot="-782105" flipH="1" flipV="1">
            <a:off x="1320800" y="1531938"/>
            <a:ext cx="1519238" cy="457200"/>
          </a:xfrm>
          <a:custGeom>
            <a:avLst/>
            <a:gdLst>
              <a:gd name="T0" fmla="*/ 2147483647 w 21600"/>
              <a:gd name="T1" fmla="*/ 10166202 h 21600"/>
              <a:gd name="T2" fmla="*/ 2147483647 w 21600"/>
              <a:gd name="T3" fmla="*/ 1379405843 h 21600"/>
              <a:gd name="T4" fmla="*/ 2147483647 w 21600"/>
              <a:gd name="T5" fmla="*/ 361311994 h 21600"/>
              <a:gd name="T6" fmla="*/ 2147483647 w 21600"/>
              <a:gd name="T7" fmla="*/ 1409382479 h 21600"/>
              <a:gd name="T8" fmla="*/ 2147483647 w 21600"/>
              <a:gd name="T9" fmla="*/ 2147483647 h 21600"/>
              <a:gd name="T10" fmla="*/ 2147483647 w 21600"/>
              <a:gd name="T11" fmla="*/ 214619329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49" y="6913"/>
                </a:moveTo>
                <a:cubicBezTo>
                  <a:pt x="17919" y="3507"/>
                  <a:pt x="14533" y="1317"/>
                  <a:pt x="10800" y="1317"/>
                </a:cubicBezTo>
                <a:cubicBezTo>
                  <a:pt x="7637" y="1316"/>
                  <a:pt x="4682" y="2893"/>
                  <a:pt x="2921" y="5521"/>
                </a:cubicBezTo>
                <a:lnTo>
                  <a:pt x="1827" y="4788"/>
                </a:lnTo>
                <a:cubicBezTo>
                  <a:pt x="3832" y="1795"/>
                  <a:pt x="7197" y="-1"/>
                  <a:pt x="10800" y="0"/>
                </a:cubicBezTo>
                <a:cubicBezTo>
                  <a:pt x="15051" y="0"/>
                  <a:pt x="18908" y="2494"/>
                  <a:pt x="20651" y="6373"/>
                </a:cubicBezTo>
                <a:lnTo>
                  <a:pt x="23113" y="5266"/>
                </a:lnTo>
                <a:lnTo>
                  <a:pt x="21427" y="9705"/>
                </a:lnTo>
                <a:lnTo>
                  <a:pt x="16987" y="8019"/>
                </a:lnTo>
                <a:lnTo>
                  <a:pt x="19449" y="69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2105" flipV="1">
            <a:off x="1117600" y="1760538"/>
            <a:ext cx="1519238" cy="457200"/>
          </a:xfrm>
          <a:custGeom>
            <a:avLst/>
            <a:gdLst>
              <a:gd name="T0" fmla="*/ 2147483647 w 21600"/>
              <a:gd name="T1" fmla="*/ 4551955 h 21600"/>
              <a:gd name="T2" fmla="*/ 2147483647 w 21600"/>
              <a:gd name="T3" fmla="*/ 2064826960 h 21600"/>
              <a:gd name="T4" fmla="*/ 2147483647 w 21600"/>
              <a:gd name="T5" fmla="*/ 362914607 h 21600"/>
              <a:gd name="T6" fmla="*/ 2147483647 w 21600"/>
              <a:gd name="T7" fmla="*/ 1402962248 h 21600"/>
              <a:gd name="T8" fmla="*/ 2147483647 w 21600"/>
              <a:gd name="T9" fmla="*/ 2147483647 h 21600"/>
              <a:gd name="T10" fmla="*/ 2147483647 w 21600"/>
              <a:gd name="T11" fmla="*/ 21456623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420" y="6906"/>
                </a:moveTo>
                <a:cubicBezTo>
                  <a:pt x="17890" y="3518"/>
                  <a:pt x="14517" y="1341"/>
                  <a:pt x="10800" y="1341"/>
                </a:cubicBezTo>
                <a:cubicBezTo>
                  <a:pt x="6685" y="1340"/>
                  <a:pt x="3043" y="4000"/>
                  <a:pt x="1790" y="7919"/>
                </a:cubicBezTo>
                <a:lnTo>
                  <a:pt x="512" y="7511"/>
                </a:lnTo>
                <a:cubicBezTo>
                  <a:pt x="1943" y="3036"/>
                  <a:pt x="6102" y="-1"/>
                  <a:pt x="10800" y="0"/>
                </a:cubicBezTo>
                <a:cubicBezTo>
                  <a:pt x="15044" y="0"/>
                  <a:pt x="18895" y="2486"/>
                  <a:pt x="20642" y="6354"/>
                </a:cubicBezTo>
                <a:lnTo>
                  <a:pt x="23103" y="5242"/>
                </a:lnTo>
                <a:lnTo>
                  <a:pt x="21418" y="9702"/>
                </a:lnTo>
                <a:lnTo>
                  <a:pt x="16959" y="8017"/>
                </a:lnTo>
                <a:lnTo>
                  <a:pt x="19420" y="690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 rot="-782105" flipH="1" flipV="1">
            <a:off x="1223963" y="1989138"/>
            <a:ext cx="1519237" cy="457200"/>
          </a:xfrm>
          <a:custGeom>
            <a:avLst/>
            <a:gdLst>
              <a:gd name="T0" fmla="*/ 2147483647 w 21600"/>
              <a:gd name="T1" fmla="*/ 55932239 h 21600"/>
              <a:gd name="T2" fmla="*/ 2147483647 w 21600"/>
              <a:gd name="T3" fmla="*/ 2061887016 h 21600"/>
              <a:gd name="T4" fmla="*/ 2147483647 w 21600"/>
              <a:gd name="T5" fmla="*/ 389145272 h 21600"/>
              <a:gd name="T6" fmla="*/ 2147483647 w 21600"/>
              <a:gd name="T7" fmla="*/ 551071923 h 21600"/>
              <a:gd name="T8" fmla="*/ 2147483647 w 21600"/>
              <a:gd name="T9" fmla="*/ 1808968611 h 21600"/>
              <a:gd name="T10" fmla="*/ 2147483647 w 21600"/>
              <a:gd name="T11" fmla="*/ 17067300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063" y="4629"/>
                </a:moveTo>
                <a:cubicBezTo>
                  <a:pt x="16252" y="2497"/>
                  <a:pt x="13597" y="1269"/>
                  <a:pt x="10800" y="1269"/>
                </a:cubicBezTo>
                <a:cubicBezTo>
                  <a:pt x="6654" y="1268"/>
                  <a:pt x="2984" y="3948"/>
                  <a:pt x="1721" y="7897"/>
                </a:cubicBezTo>
                <a:lnTo>
                  <a:pt x="512" y="7511"/>
                </a:lnTo>
                <a:cubicBezTo>
                  <a:pt x="1943" y="3036"/>
                  <a:pt x="6102" y="-1"/>
                  <a:pt x="10800" y="0"/>
                </a:cubicBezTo>
                <a:cubicBezTo>
                  <a:pt x="13969" y="0"/>
                  <a:pt x="16978" y="1392"/>
                  <a:pt x="19030" y="3807"/>
                </a:cubicBezTo>
                <a:lnTo>
                  <a:pt x="21088" y="2059"/>
                </a:lnTo>
                <a:lnTo>
                  <a:pt x="20706" y="6759"/>
                </a:lnTo>
                <a:lnTo>
                  <a:pt x="16006" y="6377"/>
                </a:lnTo>
                <a:lnTo>
                  <a:pt x="18063" y="46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60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0" grpId="0" animBg="1"/>
      <p:bldP spid="43011" grpId="0" animBg="1"/>
      <p:bldP spid="43012" grpId="0" animBg="1"/>
      <p:bldP spid="360453" grpId="0" animBg="1"/>
      <p:bldP spid="43014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WordArt 2"/>
          <p:cNvSpPr>
            <a:spLocks noChangeArrowheads="1" noChangeShapeType="1" noTextEdit="1"/>
          </p:cNvSpPr>
          <p:nvPr/>
        </p:nvSpPr>
        <p:spPr bwMode="auto">
          <a:xfrm>
            <a:off x="788988" y="228600"/>
            <a:ext cx="7643812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ESCLARECIMENTOS DE ÁULUS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14400" y="950913"/>
            <a:ext cx="4983163" cy="3683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 FENÔMENO PERTENCE À SINTONIA</a:t>
            </a:r>
          </a:p>
        </p:txBody>
      </p: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2235200" y="1543050"/>
            <a:ext cx="4673600" cy="25717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116013" y="4479925"/>
            <a:ext cx="6953250" cy="16621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BASTAM AS VIBRAÇÕES SEMELHANTES, ALIMENTADAS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DE PARTE A PARTE, PARA QUE A SINTONIA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SE ESTABELEÇA E AS TROCAS ENERGÉTICAS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ACONTEÇAM DE FORMA DESTRUTIVA OU BENIGNA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</a:rPr>
              <a:t> ATENDENDO AOS OBJETIVOS A QUE SE PROPÕEM.</a:t>
            </a:r>
          </a:p>
        </p:txBody>
      </p:sp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000250"/>
            <a:ext cx="914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943100"/>
            <a:ext cx="12144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524000" y="3484563"/>
            <a:ext cx="10525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ANÉSIA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580188" y="3370263"/>
            <a:ext cx="1509712" cy="585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IMAGEM DA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AMANTE</a:t>
            </a:r>
          </a:p>
        </p:txBody>
      </p:sp>
      <p:sp>
        <p:nvSpPr>
          <p:cNvPr id="361482" name="Picture 10"/>
          <p:cNvSpPr>
            <a:spLocks noChangeAspect="1" noChangeArrowheads="1"/>
          </p:cNvSpPr>
          <p:nvPr/>
        </p:nvSpPr>
        <p:spPr bwMode="auto">
          <a:xfrm>
            <a:off x="3251200" y="1657350"/>
            <a:ext cx="2844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6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6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4" grpId="0" animBg="1"/>
      <p:bldP spid="44035" grpId="0" animBg="1"/>
      <p:bldP spid="44036" grpId="0" animBg="1"/>
      <p:bldP spid="44037" grpId="0" animBg="1"/>
      <p:bldP spid="44040" grpId="0"/>
      <p:bldP spid="44041" grpId="0"/>
      <p:bldP spid="361482" grpId="0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2"/>
          <p:cNvSpPr>
            <a:spLocks noChangeArrowheads="1" noChangeShapeType="1" noTextEdit="1"/>
          </p:cNvSpPr>
          <p:nvPr/>
        </p:nvSpPr>
        <p:spPr bwMode="auto">
          <a:xfrm>
            <a:off x="788988" y="46038"/>
            <a:ext cx="7643812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O AUXÍLIO ESPIRITUAL</a:t>
            </a: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2946400" y="960438"/>
            <a:ext cx="4673600" cy="257175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417638"/>
            <a:ext cx="914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360488"/>
            <a:ext cx="12144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613025" y="3152775"/>
            <a:ext cx="1052513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ANÉSIA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145338" y="2959100"/>
            <a:ext cx="1509712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IMAGEM DA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AMANTE</a:t>
            </a:r>
          </a:p>
        </p:txBody>
      </p:sp>
      <p:sp>
        <p:nvSpPr>
          <p:cNvPr id="360456" name="Picture 8"/>
          <p:cNvSpPr>
            <a:spLocks noChangeAspect="1" noChangeArrowheads="1"/>
          </p:cNvSpPr>
          <p:nvPr/>
        </p:nvSpPr>
        <p:spPr bwMode="auto">
          <a:xfrm>
            <a:off x="4267200" y="1189038"/>
            <a:ext cx="2336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graphicFrame>
        <p:nvGraphicFramePr>
          <p:cNvPr id="23554" name="Object 9"/>
          <p:cNvGraphicFramePr>
            <a:graphicFrameLocks noChangeAspect="1"/>
          </p:cNvGraphicFramePr>
          <p:nvPr/>
        </p:nvGraphicFramePr>
        <p:xfrm>
          <a:off x="1422400" y="846138"/>
          <a:ext cx="1935163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39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t="20903" r="46919" b="29692"/>
                      <a:stretch>
                        <a:fillRect/>
                      </a:stretch>
                    </p:blipFill>
                    <p:spPr bwMode="auto">
                      <a:xfrm>
                        <a:off x="1422400" y="846138"/>
                        <a:ext cx="1935163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3149600" y="1474788"/>
            <a:ext cx="406400" cy="11430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3251200" y="1474788"/>
            <a:ext cx="406400" cy="571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3149600" y="1417638"/>
            <a:ext cx="609600" cy="571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3251200" y="1360488"/>
            <a:ext cx="609600" cy="571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508000" y="2559050"/>
            <a:ext cx="966788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ÁULUS</a:t>
            </a: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1524000" y="674688"/>
            <a:ext cx="304800" cy="1714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H="1">
            <a:off x="2336800" y="731838"/>
            <a:ext cx="508000" cy="1714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H="1">
            <a:off x="2235200" y="617538"/>
            <a:ext cx="203200" cy="2286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2032000" y="503238"/>
            <a:ext cx="0" cy="2857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633538" y="3679825"/>
            <a:ext cx="5927725" cy="1350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ÁULUS APLICOU EM ANÉSIA RECURSOS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MAGNÉTICOS DE ALÍVIO.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 MANIFESTAÇÕES E IMAGENS ESTRANHAS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FORAM DESAPARECENDO.</a:t>
            </a:r>
          </a:p>
        </p:txBody>
      </p:sp>
      <p:sp>
        <p:nvSpPr>
          <p:cNvPr id="23572" name="WordArt 20"/>
          <p:cNvSpPr>
            <a:spLocks noChangeArrowheads="1" noChangeShapeType="1" noTextEdit="1"/>
          </p:cNvSpPr>
          <p:nvPr/>
        </p:nvSpPr>
        <p:spPr bwMode="auto">
          <a:xfrm>
            <a:off x="2374900" y="5257800"/>
            <a:ext cx="4432300" cy="2286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EM SEGUIDA ...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1231900" y="5778500"/>
            <a:ext cx="6694488" cy="8763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SOB ATUAÇÃO DE TEONÍLIA, ANÉSIA LEU E REFLETIU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SOBRE PRECIOSO TEXTO EVANGÉLICO CUJO TEMA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ERA SOBRE A NECESSIDADE DO PERDÃO.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45059" grpId="0" animBg="1"/>
      <p:bldP spid="45062" grpId="0"/>
      <p:bldP spid="45063" grpId="0"/>
      <p:bldP spid="45070" grpId="0"/>
      <p:bldP spid="45075" grpId="0" animBg="1"/>
      <p:bldP spid="23572" grpId="0" animBg="1"/>
      <p:bldP spid="4507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Imagem 1" descr="01 Planet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Retângulo 2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hlinkClick r:id="rId3"/>
              </a:rPr>
              <a:t>http://www.guia.heu.nom.br/supercordas_e_dimensao_psi.htm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0708" name="Retângulo 3"/>
          <p:cNvSpPr>
            <a:spLocks noChangeArrowheads="1"/>
          </p:cNvSpPr>
          <p:nvPr/>
        </p:nvSpPr>
        <p:spPr bwMode="auto">
          <a:xfrm>
            <a:off x="0" y="2133600"/>
            <a:ext cx="914400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hlinkClick r:id="rId4"/>
              </a:rPr>
              <a:t>http://ocaminho.com.br/ocaminho/Tematica/TM/T/Terra.htm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3995738" y="2708275"/>
            <a:ext cx="144462" cy="1657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3203575" y="4581525"/>
          <a:ext cx="19446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688"/>
              </a:tblGrid>
              <a:tr h="0"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Planeta Terra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62" marR="9146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WordArt 2"/>
          <p:cNvSpPr>
            <a:spLocks noChangeArrowheads="1" noChangeShapeType="1" noTextEdit="1"/>
          </p:cNvSpPr>
          <p:nvPr/>
        </p:nvSpPr>
        <p:spPr bwMode="auto">
          <a:xfrm>
            <a:off x="788988" y="46038"/>
            <a:ext cx="7643812" cy="4000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AS LIÇÕES EVANGÉLICAS</a:t>
            </a: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28650"/>
            <a:ext cx="386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721225" y="822325"/>
            <a:ext cx="3665538" cy="1350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 LAR É UMA ESCOLA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DE ALMAS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OS MELHORES DEVEM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   AJUDAR OS MENOS BONS.</a:t>
            </a:r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540000" y="2514600"/>
            <a:ext cx="4064000" cy="457200"/>
          </a:xfrm>
          <a:prstGeom prst="ellipse">
            <a:avLst/>
          </a:prstGeom>
          <a:solidFill>
            <a:srgbClr val="FFCC99">
              <a:alpha val="50195"/>
            </a:srgbClr>
          </a:solidFill>
          <a:ln w="381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ESPOSO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701800" y="3035300"/>
            <a:ext cx="5799138" cy="8763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NEM SEMPRE O COMPANHEIRO, MAS O FILHO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ESPIRITUAL NECESSITADO DE COMPREENSÃO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 SACRIFÍCIO.</a:t>
            </a:r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2540000" y="4057650"/>
            <a:ext cx="4064000" cy="457200"/>
          </a:xfrm>
          <a:prstGeom prst="ellipse">
            <a:avLst/>
          </a:prstGeom>
          <a:solidFill>
            <a:srgbClr val="FFCC99">
              <a:alpha val="50195"/>
            </a:srgbClr>
          </a:solidFill>
          <a:ln w="381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ESPOSA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1498600" y="4578350"/>
            <a:ext cx="6172200" cy="6159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ÀS VEZES É A FILHA DO CORAÇÃO A REQUISITAR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TOLERÂNCIA E BONDADE.</a:t>
            </a:r>
          </a:p>
        </p:txBody>
      </p:sp>
      <p:sp>
        <p:nvSpPr>
          <p:cNvPr id="46089" name="Oval 9" descr="Malha roxa"/>
          <p:cNvSpPr>
            <a:spLocks noChangeArrowheads="1"/>
          </p:cNvSpPr>
          <p:nvPr/>
        </p:nvSpPr>
        <p:spPr bwMode="auto">
          <a:xfrm>
            <a:off x="755650" y="5229225"/>
            <a:ext cx="7823200" cy="120015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O ÓDIO É COMO O INCÊNDIO QUE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TUDO CONSOME, MAS O AMOR SABE COMO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APAGAR O FOGO E CONSTRUIR.</a:t>
            </a:r>
          </a:p>
        </p:txBody>
      </p:sp>
      <p:sp>
        <p:nvSpPr>
          <p:cNvPr id="361482" name="Retângulo 9">
            <a:hlinkClick r:id="rId4"/>
          </p:cNvPr>
          <p:cNvSpPr>
            <a:spLocks noChangeArrowheads="1"/>
          </p:cNvSpPr>
          <p:nvPr/>
        </p:nvSpPr>
        <p:spPr bwMode="auto">
          <a:xfrm>
            <a:off x="900113" y="6488113"/>
            <a:ext cx="74168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http://ocaminho.com.br/ocaminho/Tematica/TM/L/Lar.htm</a:t>
            </a:r>
            <a:endParaRPr lang="pt-BR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498" name="Object 2"/>
          <p:cNvGraphicFramePr>
            <a:graphicFrameLocks noChangeAspect="1"/>
          </p:cNvGraphicFramePr>
          <p:nvPr/>
        </p:nvGraphicFramePr>
        <p:xfrm>
          <a:off x="406400" y="628650"/>
          <a:ext cx="37592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46" name="Imagem de Bitmap" r:id="rId3" imgW="4019048" imgH="4361905" progId="Paint.Picture">
                  <p:embed/>
                </p:oleObj>
              </mc:Choice>
              <mc:Fallback>
                <p:oleObj name="Imagem de Bitmap" r:id="rId3" imgW="4019048" imgH="43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42" t="18559" r="34834" b="22052"/>
                      <a:stretch>
                        <a:fillRect/>
                      </a:stretch>
                    </p:blipFill>
                    <p:spPr bwMode="auto">
                      <a:xfrm>
                        <a:off x="406400" y="628650"/>
                        <a:ext cx="3759200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499" name="WordArt 3"/>
          <p:cNvSpPr>
            <a:spLocks noChangeArrowheads="1" noChangeShapeType="1" noTextEdit="1"/>
          </p:cNvSpPr>
          <p:nvPr/>
        </p:nvSpPr>
        <p:spPr bwMode="auto">
          <a:xfrm>
            <a:off x="2641600" y="103188"/>
            <a:ext cx="3783013" cy="2968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A PRECE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038725" y="1039813"/>
            <a:ext cx="3028950" cy="20494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ANÉSIA PRONUNCIOU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FERVOROSA PRECE.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BROTOU PROFUNDO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ENTENDIMENTO 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SEU ESPÍRITO.</a:t>
            </a:r>
          </a:p>
        </p:txBody>
      </p:sp>
      <p:graphicFrame>
        <p:nvGraphicFramePr>
          <p:cNvPr id="362501" name="Object 5"/>
          <p:cNvGraphicFramePr>
            <a:graphicFrameLocks noChangeAspect="1"/>
          </p:cNvGraphicFramePr>
          <p:nvPr/>
        </p:nvGraphicFramePr>
        <p:xfrm>
          <a:off x="406400" y="1657350"/>
          <a:ext cx="37592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47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772" t="21497" r="17772" b="19597"/>
                      <a:stretch>
                        <a:fillRect/>
                      </a:stretch>
                    </p:blipFill>
                    <p:spPr bwMode="auto">
                      <a:xfrm>
                        <a:off x="406400" y="1657350"/>
                        <a:ext cx="37592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5892800" y="1714500"/>
            <a:ext cx="1524000" cy="28575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371600" y="4360863"/>
            <a:ext cx="6372225" cy="10445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RECORDOU JOVINO E A MULHER QUE O HIPNOTIZAVA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COMO PESSOAS A LHE EXIGIREM</a:t>
            </a:r>
          </a:p>
          <a:p>
            <a:pPr algn="ctr" eaLnBrk="1" hangingPunct="1">
              <a:lnSpc>
                <a:spcPct val="130000"/>
              </a:lnSpc>
              <a:buFont typeface="Wingdings 3" pitchFamily="18" charset="2"/>
              <a:buNone/>
              <a:defRPr/>
            </a:pPr>
            <a:r>
              <a:rPr lang="pt-BR" sz="16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</a:t>
            </a:r>
          </a:p>
          <a:p>
            <a:pPr algn="ctr" eaLnBrk="1" hangingPunct="1">
              <a:lnSpc>
                <a:spcPct val="13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2051050" y="5013325"/>
            <a:ext cx="1673225" cy="33813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TOLERÂNCIA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148263" y="5013325"/>
            <a:ext cx="1511300" cy="33813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PIEDADE</a:t>
            </a:r>
          </a:p>
        </p:txBody>
      </p:sp>
      <p:sp>
        <p:nvSpPr>
          <p:cNvPr id="47114" name="Oval 10" descr="Malha roxa"/>
          <p:cNvSpPr>
            <a:spLocks noChangeArrowheads="1"/>
          </p:cNvSpPr>
          <p:nvPr/>
        </p:nvSpPr>
        <p:spPr bwMode="auto">
          <a:xfrm>
            <a:off x="609600" y="5715000"/>
            <a:ext cx="7823200" cy="1028700"/>
          </a:xfrm>
          <a:prstGeom prst="ellips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17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A COMPREENSÃO DA IRMÃ SUPERAVA O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DESEQUILÍBRIO DA MULHER</a:t>
            </a:r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2946400" y="3657600"/>
            <a:ext cx="3352800" cy="514350"/>
          </a:xfrm>
          <a:prstGeom prst="downArrowCallout">
            <a:avLst>
              <a:gd name="adj1" fmla="val 87578"/>
              <a:gd name="adj2" fmla="val 91682"/>
              <a:gd name="adj3" fmla="val 23486"/>
              <a:gd name="adj4" fmla="val 6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RENOVOU-SE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WordArt 2"/>
          <p:cNvSpPr>
            <a:spLocks noChangeArrowheads="1" noChangeShapeType="1" noTextEdit="1"/>
          </p:cNvSpPr>
          <p:nvPr/>
        </p:nvSpPr>
        <p:spPr bwMode="auto">
          <a:xfrm>
            <a:off x="914400" y="103188"/>
            <a:ext cx="7315200" cy="4111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ESCLARECIMENTOS DE ÁULUS</a:t>
            </a:r>
          </a:p>
        </p:txBody>
      </p:sp>
      <p:graphicFrame>
        <p:nvGraphicFramePr>
          <p:cNvPr id="363523" name="Object 3"/>
          <p:cNvGraphicFramePr>
            <a:graphicFrameLocks noChangeAspect="1"/>
          </p:cNvGraphicFramePr>
          <p:nvPr/>
        </p:nvGraphicFramePr>
        <p:xfrm>
          <a:off x="406400" y="742950"/>
          <a:ext cx="37592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8" name="Imagem de Bitmap" r:id="rId3" imgW="4019048" imgH="4361905" progId="Paint.Picture">
                  <p:embed/>
                </p:oleObj>
              </mc:Choice>
              <mc:Fallback>
                <p:oleObj name="Imagem de Bitmap" r:id="rId3" imgW="4019048" imgH="436190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42" t="18559" r="34834" b="22052"/>
                      <a:stretch>
                        <a:fillRect/>
                      </a:stretch>
                    </p:blipFill>
                    <p:spPr bwMode="auto">
                      <a:xfrm>
                        <a:off x="406400" y="742950"/>
                        <a:ext cx="3759200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3524" name="Object 4"/>
          <p:cNvGraphicFramePr>
            <a:graphicFrameLocks noChangeAspect="1"/>
          </p:cNvGraphicFramePr>
          <p:nvPr/>
        </p:nvGraphicFramePr>
        <p:xfrm>
          <a:off x="406400" y="1314450"/>
          <a:ext cx="37592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69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772" t="21497" r="17772" b="19597"/>
                      <a:stretch>
                        <a:fillRect/>
                      </a:stretch>
                    </p:blipFill>
                    <p:spPr bwMode="auto">
                      <a:xfrm>
                        <a:off x="406400" y="1314450"/>
                        <a:ext cx="37592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957763" y="1284288"/>
            <a:ext cx="3090862" cy="14954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ENCONTRAMOS AQUI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PRECIOSO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ENSINAMENTO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ACERCA DA ORAÇÃO</a:t>
            </a:r>
          </a:p>
        </p:txBody>
      </p:sp>
      <p:sp>
        <p:nvSpPr>
          <p:cNvPr id="363526" name="WordArt 6"/>
          <p:cNvSpPr>
            <a:spLocks noChangeArrowheads="1" noChangeShapeType="1" noTextEdit="1"/>
          </p:cNvSpPr>
          <p:nvPr/>
        </p:nvSpPr>
        <p:spPr bwMode="auto">
          <a:xfrm>
            <a:off x="3251200" y="3257550"/>
            <a:ext cx="2743200" cy="2857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ANÉSIA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616075" y="3770313"/>
            <a:ext cx="6026150" cy="13366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NÃO MODIFICOU OS FATOS, MAS MODIFICOU A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SI MESMA.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RECOLHEU ENERGIAS PARA ACEITAR AS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7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PROVAÇÕES QUE LHE CABEM.</a:t>
            </a:r>
          </a:p>
        </p:txBody>
      </p:sp>
      <p:sp>
        <p:nvSpPr>
          <p:cNvPr id="363528" name="WordArt 8"/>
          <p:cNvSpPr>
            <a:spLocks noChangeArrowheads="1" noChangeShapeType="1" noTextEdit="1"/>
          </p:cNvSpPr>
          <p:nvPr/>
        </p:nvSpPr>
        <p:spPr bwMode="auto">
          <a:xfrm>
            <a:off x="4114800" y="5372100"/>
            <a:ext cx="762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E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282700" y="5910263"/>
            <a:ext cx="6616700" cy="7937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UM ESPÍRITO TRANSFORMADO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NATURALMENTE TRANSFORMA AS SITUAÇÕES.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WordArt 2"/>
          <p:cNvSpPr>
            <a:spLocks noChangeArrowheads="1" noChangeShapeType="1" noTextEdit="1"/>
          </p:cNvSpPr>
          <p:nvPr/>
        </p:nvSpPr>
        <p:spPr bwMode="auto">
          <a:xfrm>
            <a:off x="4978400" y="1085850"/>
            <a:ext cx="3511550" cy="7429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REFLEXÃO</a:t>
            </a:r>
          </a:p>
        </p:txBody>
      </p:sp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39838" y="3519488"/>
            <a:ext cx="6697662" cy="216058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 lIns="9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 PRECE É ABENÇOADA LUZ, ASSIMILANDO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 CORRENTES SUPERIORES DE FORÇA MENTAL  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QUE NOS AUXILIAM NO PRESENTE E NA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ASCENÇÃO ESPIRITUAL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500" b="1" dirty="0" smtClean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ÁULUS</a:t>
            </a:r>
          </a:p>
          <a:p>
            <a:pPr algn="ctr" eaLnBrk="1" hangingPunct="1">
              <a:lnSpc>
                <a:spcPct val="120000"/>
              </a:lnSpc>
              <a:buFont typeface="Wingdings 3" pitchFamily="18" charset="2"/>
              <a:buNone/>
              <a:defRPr/>
            </a:pPr>
            <a:endParaRPr lang="pt-BR" sz="700" b="1" dirty="0" smtClean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081088" y="114300"/>
            <a:ext cx="697865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SINTONIA E RADIAÇÕES</a:t>
            </a:r>
          </a:p>
        </p:txBody>
      </p:sp>
      <p:sp>
        <p:nvSpPr>
          <p:cNvPr id="365571" name="Picture 3"/>
          <p:cNvSpPr>
            <a:spLocks noChangeAspect="1" noChangeArrowheads="1"/>
          </p:cNvSpPr>
          <p:nvPr/>
        </p:nvSpPr>
        <p:spPr bwMode="auto">
          <a:xfrm>
            <a:off x="1625600" y="1200150"/>
            <a:ext cx="1371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085850"/>
            <a:ext cx="13954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3" name="WordArt 5" descr="Malha roxa"/>
          <p:cNvSpPr>
            <a:spLocks noChangeArrowheads="1" noChangeShapeType="1" noTextEdit="1"/>
          </p:cNvSpPr>
          <p:nvPr/>
        </p:nvSpPr>
        <p:spPr bwMode="auto">
          <a:xfrm>
            <a:off x="2571750" y="2771775"/>
            <a:ext cx="4133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SINTONIA</a:t>
            </a:r>
          </a:p>
        </p:txBody>
      </p:sp>
      <p:sp>
        <p:nvSpPr>
          <p:cNvPr id="365574" name="Picture 6"/>
          <p:cNvSpPr>
            <a:spLocks noChangeAspect="1" noChangeArrowheads="1"/>
          </p:cNvSpPr>
          <p:nvPr/>
        </p:nvSpPr>
        <p:spPr bwMode="auto">
          <a:xfrm>
            <a:off x="2336800" y="457200"/>
            <a:ext cx="2235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graphicFrame>
        <p:nvGraphicFramePr>
          <p:cNvPr id="365575" name="Object 7"/>
          <p:cNvGraphicFramePr>
            <a:graphicFrameLocks noChangeAspect="1"/>
          </p:cNvGraphicFramePr>
          <p:nvPr/>
        </p:nvGraphicFramePr>
        <p:xfrm>
          <a:off x="3860800" y="450850"/>
          <a:ext cx="2235200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26" name="Imagem de Bitmap" r:id="rId5" imgW="1295238" imgH="2219635" progId="Paint.Picture">
                  <p:embed/>
                </p:oleObj>
              </mc:Choice>
              <mc:Fallback>
                <p:oleObj name="Imagem de Bitmap" r:id="rId5" imgW="1295238" imgH="2219635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450850"/>
                        <a:ext cx="2235200" cy="166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39750" y="3213100"/>
            <a:ext cx="8010525" cy="969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Harmonia psíquica funcionando à base de Vibrações.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Entrosamento, AFINIDADE mental.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Mentes intimamente associadas.</a:t>
            </a:r>
          </a:p>
        </p:txBody>
      </p:sp>
      <p:sp>
        <p:nvSpPr>
          <p:cNvPr id="365577" name="WordArt 9" descr="Malha roxa"/>
          <p:cNvSpPr>
            <a:spLocks noChangeArrowheads="1" noChangeShapeType="1" noTextEdit="1"/>
          </p:cNvSpPr>
          <p:nvPr/>
        </p:nvSpPr>
        <p:spPr bwMode="auto">
          <a:xfrm>
            <a:off x="1828800" y="4543425"/>
            <a:ext cx="54864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RADIAÇÕES OU VIBRAÇÕES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2987675" y="5013325"/>
            <a:ext cx="4492625" cy="9556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sym typeface="Wingdings 3" pitchFamily="18" charset="2"/>
              </a:rPr>
              <a:t> 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PROJEÇÕES DO PENSAMENTO</a:t>
            </a:r>
          </a:p>
          <a:p>
            <a:pPr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      OU DO SENTIMENTO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ENERGIAS QUE EXTERIORIZAMOS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3324981" y="6092825"/>
            <a:ext cx="391485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000" b="1" dirty="0" smtClean="0">
                <a:solidFill>
                  <a:srgbClr val="990033"/>
                </a:solidFill>
                <a:latin typeface="Arial Black" pitchFamily="34" charset="0"/>
                <a:cs typeface="+mn-cs"/>
                <a:hlinkClick r:id="rId7" action="ppaction://hlinkfile"/>
              </a:rPr>
              <a:t>(ESTUDANDO A MEDIUNIDADE – MARTINS PERALVA)</a:t>
            </a:r>
            <a:endParaRPr lang="pt-BR" sz="1000" b="1" dirty="0" smtClean="0">
              <a:solidFill>
                <a:srgbClr val="990033"/>
              </a:solidFill>
              <a:latin typeface="Arial Black" pitchFamily="34" charset="0"/>
              <a:cs typeface="+mn-cs"/>
            </a:endParaRPr>
          </a:p>
        </p:txBody>
      </p:sp>
      <p:graphicFrame>
        <p:nvGraphicFramePr>
          <p:cNvPr id="365580" name="Object 12"/>
          <p:cNvGraphicFramePr>
            <a:graphicFrameLocks noChangeAspect="1"/>
          </p:cNvGraphicFramePr>
          <p:nvPr/>
        </p:nvGraphicFramePr>
        <p:xfrm>
          <a:off x="250825" y="5084763"/>
          <a:ext cx="11128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27" name="Imagem de Bitmap" r:id="rId8" imgW="905001" imgH="1980952" progId="Paint.Picture">
                  <p:embed/>
                </p:oleObj>
              </mc:Choice>
              <mc:Fallback>
                <p:oleObj name="Imagem de Bitmap" r:id="rId8" imgW="905001" imgH="1980952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084763"/>
                        <a:ext cx="11128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81" name="Picture 13"/>
          <p:cNvSpPr>
            <a:spLocks noChangeAspect="1" noChangeArrowheads="1"/>
          </p:cNvSpPr>
          <p:nvPr/>
        </p:nvSpPr>
        <p:spPr bwMode="auto">
          <a:xfrm>
            <a:off x="1525588" y="4914900"/>
            <a:ext cx="13192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1625600" y="5086350"/>
            <a:ext cx="1117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1524000" y="5314950"/>
            <a:ext cx="12192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1524000" y="5314950"/>
            <a:ext cx="9144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65585" name="Retângulo 16"/>
          <p:cNvSpPr>
            <a:spLocks noChangeArrowheads="1"/>
          </p:cNvSpPr>
          <p:nvPr/>
        </p:nvSpPr>
        <p:spPr bwMode="auto">
          <a:xfrm>
            <a:off x="1222375" y="6308725"/>
            <a:ext cx="792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10"/>
              </a:rPr>
              <a:t>http://ocaminho.com.br/ocaminho/Tematica/TM/S/Sintonia.htm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016000" y="57150"/>
            <a:ext cx="71120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RADIAÇÕES OU VIBRAÇÕES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19200" y="627063"/>
            <a:ext cx="6705600" cy="646112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COM NOSSAS RADIAÇÕES PODEMOS INFLUENCIAR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00"/>
                </a:solidFill>
                <a:latin typeface="Arial Black" pitchFamily="34" charset="0"/>
                <a:cs typeface="+mn-cs"/>
              </a:rPr>
              <a:t>AMBIENTES E PESSOAS</a:t>
            </a:r>
          </a:p>
        </p:txBody>
      </p:sp>
      <p:sp>
        <p:nvSpPr>
          <p:cNvPr id="366596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1219200" y="3314700"/>
            <a:ext cx="6604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A EFICIÊNCIA DEPENDE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09600" y="3716338"/>
            <a:ext cx="3251200" cy="627062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CAPACIDADE DE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AMAR E SENTIR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181600" y="3716338"/>
            <a:ext cx="3251200" cy="627062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VONTADE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165600" y="3854450"/>
            <a:ext cx="522288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40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+</a:t>
            </a:r>
          </a:p>
        </p:txBody>
      </p:sp>
      <p:sp>
        <p:nvSpPr>
          <p:cNvPr id="51208" name="Oval 8" descr="Malha roxa"/>
          <p:cNvSpPr>
            <a:spLocks noChangeArrowheads="1"/>
          </p:cNvSpPr>
          <p:nvPr/>
        </p:nvSpPr>
        <p:spPr bwMode="auto">
          <a:xfrm>
            <a:off x="1979613" y="4581525"/>
            <a:ext cx="5080000" cy="4572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  <a:cs typeface="+mn-cs"/>
              </a:rPr>
              <a:t>COMO REALIZAR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01600" y="5143500"/>
            <a:ext cx="8839200" cy="15430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sz="1900" b="1" dirty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 CONCENTRAR-SE FIXANDO O PENSAMENTO NO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PONTO DE INTERESSE.</a:t>
            </a:r>
          </a:p>
          <a:p>
            <a:pPr algn="ctr">
              <a:defRPr/>
            </a:pPr>
            <a:endParaRPr lang="pt-BR" sz="7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 PROCURAR IRRADIAR BONS PENSAMENTOS E 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SENTIMENTOS EM FAVOR DA PESSOA A 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SER BENEFICIADA.</a:t>
            </a:r>
          </a:p>
          <a:p>
            <a:pPr algn="ctr">
              <a:defRPr/>
            </a:pPr>
            <a:endParaRPr lang="pt-BR" sz="1900" b="1" dirty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graphicFrame>
        <p:nvGraphicFramePr>
          <p:cNvPr id="366602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3657600" y="1428750"/>
          <a:ext cx="374808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43" name="Microsoft ClipArt Gallery" r:id="rId4" imgW="5530850" imgH="3292475" progId="MS_ClipArt_Gallery">
                  <p:embed/>
                </p:oleObj>
              </mc:Choice>
              <mc:Fallback>
                <p:oleObj name="Microsoft ClipArt Gallery" r:id="rId4" imgW="5530850" imgH="3292475" progId="MS_ClipArt_Gallery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428750"/>
                        <a:ext cx="374808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603" name="Object 11"/>
          <p:cNvGraphicFramePr>
            <a:graphicFrameLocks noChangeAspect="1"/>
          </p:cNvGraphicFramePr>
          <p:nvPr/>
        </p:nvGraphicFramePr>
        <p:xfrm>
          <a:off x="1016000" y="1771650"/>
          <a:ext cx="1112838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44" name="Imagem de Bitmap" r:id="rId6" imgW="905001" imgH="1980952" progId="Paint.Picture">
                  <p:embed/>
                </p:oleObj>
              </mc:Choice>
              <mc:Fallback>
                <p:oleObj name="Imagem de Bitmap" r:id="rId6" imgW="905001" imgH="1980952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1771650"/>
                        <a:ext cx="1112838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04" name="Picture 12"/>
          <p:cNvSpPr>
            <a:spLocks noChangeAspect="1" noChangeArrowheads="1"/>
          </p:cNvSpPr>
          <p:nvPr/>
        </p:nvSpPr>
        <p:spPr bwMode="auto">
          <a:xfrm>
            <a:off x="2135188" y="1257300"/>
            <a:ext cx="20304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508000" y="114300"/>
            <a:ext cx="81280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PENSAMENTO E ACIDENTE CIRCULATÓRIO</a:t>
            </a: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1320800" y="800100"/>
            <a:ext cx="2946400" cy="1200150"/>
          </a:xfrm>
          <a:prstGeom prst="rightArrow">
            <a:avLst>
              <a:gd name="adj1" fmla="val 50000"/>
              <a:gd name="adj2" fmla="val 3452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EXTRAÍDO</a:t>
            </a:r>
          </a:p>
        </p:txBody>
      </p:sp>
      <p:pic>
        <p:nvPicPr>
          <p:cNvPr id="367620" name="Picture 4" descr="msotw9_tem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"/>
          <a:stretch>
            <a:fillRect/>
          </a:stretch>
        </p:blipFill>
        <p:spPr bwMode="auto">
          <a:xfrm>
            <a:off x="4940300" y="514350"/>
            <a:ext cx="2476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251200" y="2903538"/>
            <a:ext cx="4265613" cy="20066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ANTONIO, 70 ANOS, VIÚVO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APRESENTAVA PROBLEMAS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CIRCULATÓRIOS.</a:t>
            </a:r>
          </a:p>
          <a:p>
            <a:pPr algn="just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NECESSITAVA PERMANECER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ENTRE OS ENCARNADOS, 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ATÉ A SOLUÇÃO DE SEUS 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PROBLEMAS.</a:t>
            </a:r>
          </a:p>
        </p:txBody>
      </p:sp>
      <p:sp>
        <p:nvSpPr>
          <p:cNvPr id="367622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2133600" y="2514600"/>
            <a:ext cx="487680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PESSOA OBSERVADA</a:t>
            </a:r>
          </a:p>
        </p:txBody>
      </p:sp>
      <p:sp>
        <p:nvSpPr>
          <p:cNvPr id="367623" name="WordArt 7" descr="Malha roxa"/>
          <p:cNvSpPr>
            <a:spLocks noChangeArrowheads="1" noChangeShapeType="1" noTextEdit="1"/>
          </p:cNvSpPr>
          <p:nvPr/>
        </p:nvSpPr>
        <p:spPr bwMode="auto">
          <a:xfrm>
            <a:off x="2133600" y="5029200"/>
            <a:ext cx="4876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CAUSA DO TRATAMENTO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219575" y="5589588"/>
            <a:ext cx="3698875" cy="9683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TROMBOSE, LOCALIZADA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NUMA DAS ARTÉRIAS</a:t>
            </a: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  DO CÓRTEX CEREBRAL</a:t>
            </a:r>
          </a:p>
        </p:txBody>
      </p:sp>
      <p:graphicFrame>
        <p:nvGraphicFramePr>
          <p:cNvPr id="367625" name="Object 9"/>
          <p:cNvGraphicFramePr>
            <a:graphicFrameLocks noChangeAspect="1"/>
          </p:cNvGraphicFramePr>
          <p:nvPr/>
        </p:nvGraphicFramePr>
        <p:xfrm>
          <a:off x="203200" y="2800350"/>
          <a:ext cx="30480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767" name="Imagem de Bitmap" r:id="rId5" imgW="4296375" imgH="4009524" progId="Paint.Picture">
                  <p:embed/>
                </p:oleObj>
              </mc:Choice>
              <mc:Fallback>
                <p:oleObj name="Imagem de Bitmap" r:id="rId5" imgW="4296375" imgH="4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19" r="76608" b="61401"/>
                      <a:stretch>
                        <a:fillRect/>
                      </a:stretch>
                    </p:blipFill>
                    <p:spPr bwMode="auto">
                      <a:xfrm>
                        <a:off x="203200" y="2800350"/>
                        <a:ext cx="30480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7626" name="Object 10"/>
          <p:cNvGraphicFramePr>
            <a:graphicFrameLocks noChangeAspect="1"/>
          </p:cNvGraphicFramePr>
          <p:nvPr/>
        </p:nvGraphicFramePr>
        <p:xfrm>
          <a:off x="508000" y="5314950"/>
          <a:ext cx="26797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768" name="Imagem de Bitmap" r:id="rId7" imgW="4019048" imgH="4009524" progId="Paint.Picture">
                  <p:embed/>
                </p:oleObj>
              </mc:Choice>
              <mc:Fallback>
                <p:oleObj name="Imagem de Bitmap" r:id="rId7" imgW="4019048" imgH="4009524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 b="50594"/>
                      <a:stretch>
                        <a:fillRect/>
                      </a:stretch>
                    </p:blipFill>
                    <p:spPr bwMode="auto">
                      <a:xfrm>
                        <a:off x="508000" y="5314950"/>
                        <a:ext cx="26797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1016000" y="5200650"/>
            <a:ext cx="406400" cy="51435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 rot="-1241190">
            <a:off x="182563" y="5072063"/>
            <a:ext cx="99853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0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TROMBOSE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524000" y="271462"/>
            <a:ext cx="60960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ESPÍRITO MAGNETIZADOR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20838" y="731838"/>
            <a:ext cx="5788025" cy="9064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ALEXANDRE</a:t>
            </a:r>
            <a:endParaRPr lang="pt-BR" sz="1900" b="1" i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ATENDENDO PEDIDO DE D. JUSTINA, MÃE DO 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DOENTE, JÁ DESENCARNADA.</a:t>
            </a:r>
          </a:p>
        </p:txBody>
      </p:sp>
      <p:sp>
        <p:nvSpPr>
          <p:cNvPr id="368644" name="WordArt 4" descr="Malha roxa"/>
          <p:cNvSpPr>
            <a:spLocks noChangeArrowheads="1" noChangeShapeType="1" noTextEdit="1"/>
          </p:cNvSpPr>
          <p:nvPr/>
        </p:nvSpPr>
        <p:spPr bwMode="auto">
          <a:xfrm>
            <a:off x="3352800" y="1971675"/>
            <a:ext cx="2540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LOCAL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397375" y="2692400"/>
            <a:ext cx="3784600" cy="6159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RESIDÊNCIA DE ANTÔNIO, NA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CROSTA TERRESTRE.</a:t>
            </a:r>
          </a:p>
        </p:txBody>
      </p:sp>
      <p:sp>
        <p:nvSpPr>
          <p:cNvPr id="368646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1778000" y="4114800"/>
            <a:ext cx="55372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CAUSA DA ENFERMIDADE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538663" y="4922838"/>
            <a:ext cx="3881437" cy="17224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FOI ACIDENTADO PELOS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PRÓPRIOS PENSAMENTOS.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CONFLITOS INJUSTIFICÁVEIS</a:t>
            </a:r>
          </a:p>
          <a:p>
            <a:pPr algn="ctr" eaLnBrk="1" hangingPunct="1">
              <a:defRPr/>
            </a:pPr>
            <a:endParaRPr lang="pt-BR" sz="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PREOCUPAÇÕES DESCABIDAS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ANGÚSTIAS DESNECESSÁRIAS</a:t>
            </a:r>
          </a:p>
        </p:txBody>
      </p:sp>
      <p:pic>
        <p:nvPicPr>
          <p:cNvPr id="3686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00"/>
            <a:ext cx="284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49" name="Object 9"/>
          <p:cNvGraphicFramePr>
            <a:graphicFrameLocks noChangeAspect="1"/>
          </p:cNvGraphicFramePr>
          <p:nvPr/>
        </p:nvGraphicFramePr>
        <p:xfrm>
          <a:off x="0" y="5715000"/>
          <a:ext cx="3860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6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49434" r="17935" b="30402"/>
                      <a:stretch>
                        <a:fillRect/>
                      </a:stretch>
                    </p:blipFill>
                    <p:spPr bwMode="auto">
                      <a:xfrm>
                        <a:off x="0" y="5715000"/>
                        <a:ext cx="3860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101600" y="4857750"/>
            <a:ext cx="3048000" cy="685800"/>
          </a:xfrm>
          <a:prstGeom prst="cloudCallout">
            <a:avLst>
              <a:gd name="adj1" fmla="val -37917"/>
              <a:gd name="adj2" fmla="val 79514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endParaRPr lang="pt-BR" sz="1600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1016000" y="5086350"/>
            <a:ext cx="406400" cy="171450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1828800" y="5086350"/>
            <a:ext cx="406400" cy="171450"/>
          </a:xfrm>
          <a:prstGeom prst="sun">
            <a:avLst>
              <a:gd name="adj" fmla="val 25000"/>
            </a:avLst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508000" y="5143500"/>
            <a:ext cx="304800" cy="228600"/>
          </a:xfrm>
          <a:custGeom>
            <a:avLst/>
            <a:gdLst>
              <a:gd name="T0" fmla="*/ 322950572 w 21600"/>
              <a:gd name="T1" fmla="*/ 36582816 h 21600"/>
              <a:gd name="T2" fmla="*/ 87071708 w 21600"/>
              <a:gd name="T3" fmla="*/ 180655997 h 21600"/>
              <a:gd name="T4" fmla="*/ 322950572 w 21600"/>
              <a:gd name="T5" fmla="*/ 361312005 h 21600"/>
              <a:gd name="T6" fmla="*/ 555260736 w 21600"/>
              <a:gd name="T7" fmla="*/ 18065599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1625600" y="5257800"/>
            <a:ext cx="406400" cy="171450"/>
          </a:xfrm>
          <a:prstGeom prst="lightningBol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235200" y="4914900"/>
            <a:ext cx="914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MS Outlook" pitchFamily="2" charset="2"/>
              </a:rPr>
              <a:t></a:t>
            </a:r>
            <a:endParaRPr lang="pt-BR" sz="1600" dirty="0" smtClean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68656" name="Picture 16" descr="TN00332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2400" y="4914900"/>
            <a:ext cx="7048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val 2"/>
          <p:cNvSpPr>
            <a:spLocks noChangeArrowheads="1"/>
          </p:cNvSpPr>
          <p:nvPr/>
        </p:nvSpPr>
        <p:spPr bwMode="auto">
          <a:xfrm>
            <a:off x="942975" y="4543424"/>
            <a:ext cx="7315200" cy="51435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69667" name="WordArt 3" descr="Malha roxa"/>
          <p:cNvSpPr>
            <a:spLocks noChangeArrowheads="1" noChangeShapeType="1" noTextEdit="1"/>
          </p:cNvSpPr>
          <p:nvPr/>
        </p:nvSpPr>
        <p:spPr bwMode="auto">
          <a:xfrm>
            <a:off x="1524000" y="4143375"/>
            <a:ext cx="6096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O TRATAMENTO ESPIRITUAL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914400" y="514350"/>
          <a:ext cx="7416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42" name="Imagem de Bitmap" r:id="rId4" imgW="4019048" imgH="4009524" progId="Paint.Picture">
                  <p:embed/>
                </p:oleObj>
              </mc:Choice>
              <mc:Fallback>
                <p:oleObj name="Imagem de Bitmap" r:id="rId4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25711" r="17935" b="30403"/>
                      <a:stretch>
                        <a:fillRect/>
                      </a:stretch>
                    </p:blipFill>
                    <p:spPr bwMode="auto">
                      <a:xfrm>
                        <a:off x="914400" y="514350"/>
                        <a:ext cx="7416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963738" y="2417763"/>
            <a:ext cx="5273675" cy="14001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PRÉ-AGÔNICO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CORPO MÓVEL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RESPIRAÇÃO DIFÍCIL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ALMA CONFUSA, INCONSCIENTE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 </a:t>
            </a: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QUASE TOTALMENTE EXTERIORIZADA   </a:t>
            </a:r>
          </a:p>
        </p:txBody>
      </p:sp>
      <p:sp>
        <p:nvSpPr>
          <p:cNvPr id="369670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1524000" y="114300"/>
            <a:ext cx="6096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ESTADO DO PACIENTE</a:t>
            </a:r>
          </a:p>
        </p:txBody>
      </p:sp>
      <p:sp>
        <p:nvSpPr>
          <p:cNvPr id="369671" name="WordArt 7" descr="Malha roxa"/>
          <p:cNvSpPr>
            <a:spLocks noChangeArrowheads="1" noChangeShapeType="1" noTextEdit="1"/>
          </p:cNvSpPr>
          <p:nvPr/>
        </p:nvSpPr>
        <p:spPr bwMode="auto">
          <a:xfrm>
            <a:off x="1539875" y="4672012"/>
            <a:ext cx="6096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PRIMEIRAS PROVIDÊNCIAS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428750" y="5289550"/>
            <a:ext cx="6318250" cy="14779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ALEXANDRE CONVOCOU PELO PENSAMENTO O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GRUPO DO IRMÃO FRANCISCO.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SOLICITOU QUE PROVIDENCIASSE UM ENCARNADO,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LIBERTO DO CORPO FÍSICO, ATRAVÉS DO SONO,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PARA A DOAÇÃO DE FLUIDOS.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/>
          <p:cNvSpPr>
            <a:spLocks noChangeShapeType="1"/>
          </p:cNvSpPr>
          <p:nvPr/>
        </p:nvSpPr>
        <p:spPr bwMode="auto">
          <a:xfrm flipH="1">
            <a:off x="1727200" y="800100"/>
            <a:ext cx="2844800" cy="857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4572000" y="800100"/>
            <a:ext cx="2743200" cy="8001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016000" y="57150"/>
            <a:ext cx="7010400" cy="742950"/>
          </a:xfrm>
          <a:prstGeom prst="rect">
            <a:avLst/>
          </a:prstGeom>
          <a:solidFill>
            <a:srgbClr val="82E2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0693" name="WordArt 5" descr="Malha roxa"/>
          <p:cNvSpPr>
            <a:spLocks noChangeArrowheads="1" noChangeShapeType="1" noTextEdit="1"/>
          </p:cNvSpPr>
          <p:nvPr/>
        </p:nvSpPr>
        <p:spPr bwMode="auto">
          <a:xfrm>
            <a:off x="1524000" y="114300"/>
            <a:ext cx="6096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CRITÉRIOS PARA A ESCOLHA DO</a:t>
            </a:r>
          </a:p>
        </p:txBody>
      </p:sp>
      <p:sp>
        <p:nvSpPr>
          <p:cNvPr id="370694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3759200" y="457200"/>
            <a:ext cx="1625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DOADOR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812800" y="1428750"/>
            <a:ext cx="3251200" cy="631825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REPOUSO 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EQUILIBRADO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5080000" y="1428750"/>
            <a:ext cx="3251200" cy="631825"/>
          </a:xfrm>
          <a:prstGeom prst="rect">
            <a:avLst/>
          </a:prstGeom>
          <a:solidFill>
            <a:srgbClr val="FFCC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EQUILÍBRIO</a:t>
            </a:r>
          </a:p>
          <a:p>
            <a:pPr algn="ctr">
              <a:lnSpc>
                <a:spcPct val="85000"/>
              </a:lnSpc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MENTAL</a:t>
            </a:r>
          </a:p>
        </p:txBody>
      </p:sp>
      <p:sp>
        <p:nvSpPr>
          <p:cNvPr id="370697" name="WordArt 9" descr="Malha roxa"/>
          <p:cNvSpPr>
            <a:spLocks noChangeArrowheads="1" noChangeShapeType="1" noTextEdit="1"/>
          </p:cNvSpPr>
          <p:nvPr/>
        </p:nvSpPr>
        <p:spPr bwMode="auto">
          <a:xfrm>
            <a:off x="1016000" y="2343150"/>
            <a:ext cx="7010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DOADOR ENCARNADO ESCOLHIDO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198563" y="2836863"/>
            <a:ext cx="6653212" cy="90646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i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AFONSO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VETERANO EM SERVIÇOS DE ASSISTÊNCIA DURANTE</a:t>
            </a: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 SONO.</a:t>
            </a:r>
          </a:p>
        </p:txBody>
      </p:sp>
      <p:sp>
        <p:nvSpPr>
          <p:cNvPr id="370699" name="WordArt 11" descr="Malha roxa"/>
          <p:cNvSpPr>
            <a:spLocks noChangeArrowheads="1" noChangeShapeType="1" noTextEdit="1"/>
          </p:cNvSpPr>
          <p:nvPr/>
        </p:nvSpPr>
        <p:spPr bwMode="auto">
          <a:xfrm>
            <a:off x="1066800" y="3886200"/>
            <a:ext cx="7010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DESCRIÇÃO DO TRATAMENTO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1238250" y="4418013"/>
            <a:ext cx="6616700" cy="18621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ALEXANDRE ORIENTOU AFONSO A COLOCAR AS MÃOS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NA FRONTE DO ENFERMO.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AFONSO PASSOU A TRANSFERIR SEUS FLUIDOS PARA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O ORGANISMO DE ANTÔNIO.</a:t>
            </a:r>
          </a:p>
          <a:p>
            <a:pPr algn="ctr" eaLnBrk="1" hangingPunct="1">
              <a:defRPr/>
            </a:pPr>
            <a:endParaRPr lang="pt-BR" sz="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ALEXANDRE MOVIMENTAVA AS MÃOS SOBRE O </a:t>
            </a:r>
          </a:p>
          <a:p>
            <a:pPr algn="ctr" eaLnBrk="1" hangingPunct="1">
              <a:defRPr/>
            </a:pPr>
            <a:r>
              <a:rPr lang="pt-BR" sz="16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CÉREBRO DO ENFERMO.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 bwMode="auto">
          <a:xfrm>
            <a:off x="357158" y="1500174"/>
            <a:ext cx="8429684" cy="416107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algn="just">
              <a:lnSpc>
                <a:spcPts val="4200"/>
              </a:lnSpc>
              <a:defRPr/>
            </a:pPr>
            <a:r>
              <a:rPr lang="pt-B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Há um </a:t>
            </a:r>
            <a:r>
              <a:rPr lang="pt-B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3"/>
              </a:rPr>
              <a:t>fluido etéreo </a:t>
            </a:r>
            <a:r>
              <a:rPr lang="pt-B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que enche o espaço e penetra os corpos. Esse fluido é o éter ou matéria cósmica primitiva, geradora do mundo e dos seres. São-lhes inerentes as forças que presidiram às metamorfoses da matéria, as leis imutáveis e necessárias que regem o mundo.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750" y="6092825"/>
            <a:ext cx="828675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4" action="ppaction://hlinkfile"/>
              </a:rPr>
              <a:t>Allan Kardec: A Gênese, Cap. VI</a:t>
            </a:r>
            <a:endParaRPr lang="pt-BR" sz="2600" b="1" dirty="0">
              <a:latin typeface="Arial" charset="0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321571" y="357166"/>
            <a:ext cx="6500858" cy="714380"/>
          </a:xfrm>
          <a:prstGeom prst="round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Fluido Cósmico Universal</a:t>
            </a:r>
          </a:p>
        </p:txBody>
      </p:sp>
      <p:sp>
        <p:nvSpPr>
          <p:cNvPr id="201737" name="Retângulo 4"/>
          <p:cNvSpPr>
            <a:spLocks noChangeArrowheads="1"/>
          </p:cNvSpPr>
          <p:nvPr/>
        </p:nvSpPr>
        <p:spPr bwMode="auto">
          <a:xfrm>
            <a:off x="611188" y="5732463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http://ocaminho.com.br/ocaminho/Tematica/TM/F/Fluidos.htm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WordArt 2" descr="Malha roxa"/>
          <p:cNvSpPr>
            <a:spLocks noChangeArrowheads="1" noChangeShapeType="1" noTextEdit="1"/>
          </p:cNvSpPr>
          <p:nvPr/>
        </p:nvSpPr>
        <p:spPr bwMode="auto">
          <a:xfrm>
            <a:off x="1828800" y="228600"/>
            <a:ext cx="5435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CONSEQÜÊNCIAS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123950" y="2182813"/>
            <a:ext cx="6923088" cy="15240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O COÁGULO FOI REABSORVIDO.</a:t>
            </a:r>
          </a:p>
          <a:p>
            <a:pPr algn="ctr" eaLnBrk="1" hangingPunct="1">
              <a:defRPr/>
            </a:pPr>
            <a:endParaRPr lang="pt-BR" sz="9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ANTÔNIO REVELOU SINAIS DE MELHORAS.</a:t>
            </a:r>
          </a:p>
          <a:p>
            <a:pPr algn="ctr" eaLnBrk="1" hangingPunct="1">
              <a:defRPr/>
            </a:pPr>
            <a:endParaRPr lang="pt-BR" sz="9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 FORMA PERISPIRITUAL DO ENFERMO REUNIU-SE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DEVAGARINHO À FORMA FÍSICA.</a:t>
            </a:r>
          </a:p>
        </p:txBody>
      </p:sp>
      <p:graphicFrame>
        <p:nvGraphicFramePr>
          <p:cNvPr id="371716" name="Object 4"/>
          <p:cNvGraphicFramePr>
            <a:graphicFrameLocks noChangeAspect="1"/>
          </p:cNvGraphicFramePr>
          <p:nvPr/>
        </p:nvGraphicFramePr>
        <p:xfrm>
          <a:off x="914400" y="1085850"/>
          <a:ext cx="7416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58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47655" r="17935" b="30403"/>
                      <a:stretch>
                        <a:fillRect/>
                      </a:stretch>
                    </p:blipFill>
                    <p:spPr bwMode="auto">
                      <a:xfrm>
                        <a:off x="914400" y="1085850"/>
                        <a:ext cx="74168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914400" y="742950"/>
          <a:ext cx="7416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59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9E9B9E"/>
                          </a:clrFrom>
                          <a:clrTo>
                            <a:srgbClr val="9E9B9E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10" t="25711" r="17935" b="61946"/>
                      <a:stretch>
                        <a:fillRect/>
                      </a:stretch>
                    </p:blipFill>
                    <p:spPr bwMode="auto">
                      <a:xfrm>
                        <a:off x="914400" y="742950"/>
                        <a:ext cx="74168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WordArt 6" descr="Malha roxa"/>
          <p:cNvSpPr>
            <a:spLocks noChangeArrowheads="1" noChangeShapeType="1" noTextEdit="1"/>
          </p:cNvSpPr>
          <p:nvPr/>
        </p:nvSpPr>
        <p:spPr bwMode="auto">
          <a:xfrm>
            <a:off x="711200" y="4000500"/>
            <a:ext cx="772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ESCLARECIMENTOS DE ALEXANDRE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258888" y="4608513"/>
            <a:ext cx="6577012" cy="16462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CONSEGUIMOS SOCORRER A ARTÉRIA COM OS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NOSSOS RECURSOS.</a:t>
            </a:r>
          </a:p>
          <a:p>
            <a:pPr algn="ctr" eaLnBrk="1" hangingPunct="1">
              <a:defRPr/>
            </a:pPr>
            <a:endParaRPr lang="pt-BR" sz="9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900" b="1" dirty="0" smtClean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 ANTONIO TERÁ NO MÁXIMO 5 MESES A MAIS DE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PERMANÊNCIA NA TERRA PARA QUE POSSA</a:t>
            </a: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RESOLVER SEUS NEGÓCIOS URGENTES.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6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6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6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6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val 2"/>
          <p:cNvSpPr>
            <a:spLocks noChangeArrowheads="1"/>
          </p:cNvSpPr>
          <p:nvPr/>
        </p:nvSpPr>
        <p:spPr bwMode="auto">
          <a:xfrm>
            <a:off x="1524000" y="971550"/>
            <a:ext cx="6096000" cy="10287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2739" name="WordArt 3"/>
          <p:cNvSpPr>
            <a:spLocks noChangeArrowheads="1" noChangeShapeType="1" noTextEdit="1"/>
          </p:cNvSpPr>
          <p:nvPr/>
        </p:nvSpPr>
        <p:spPr bwMode="auto">
          <a:xfrm>
            <a:off x="3048000" y="1114425"/>
            <a:ext cx="3024188" cy="48577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pt-BR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REFLEXÃO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329402" y="3124076"/>
            <a:ext cx="6461384" cy="3470181"/>
          </a:xfrm>
          <a:prstGeom prst="rect">
            <a:avLst/>
          </a:prstGeom>
          <a:solidFill>
            <a:srgbClr val="FFCC00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NAS RADIAÇÕES COLETIVAS, EM QUE SE DOAM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FLUIDOS GENEROSA E DESINTERESSADAMENTE,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É POSSÍVEL AOS BONS ESPÍRITOS COMBINAR 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E  REDISTRIBUIR  AS  ENERGIAS  BENÉFICAS </a:t>
            </a:r>
          </a:p>
          <a:p>
            <a:pPr algn="ctr" eaLnBrk="1" hangingPunct="1">
              <a:lnSpc>
                <a:spcPct val="125000"/>
              </a:lnSpc>
              <a:defRPr/>
            </a:pP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ATENDENDO OS QUE MAIS PRECISAM.</a:t>
            </a: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CC0000"/>
                </a:solidFill>
                <a:latin typeface="Arial Black" pitchFamily="34" charset="0"/>
                <a:cs typeface="+mn-cs"/>
                <a:hlinkClick r:id="rId2"/>
              </a:rPr>
              <a:t>ALLAN KARDEC</a:t>
            </a:r>
            <a:r>
              <a:rPr lang="pt-BR" sz="1800" b="1" dirty="0" smtClean="0">
                <a:solidFill>
                  <a:srgbClr val="000099"/>
                </a:solidFill>
                <a:latin typeface="Arial Black" pitchFamily="34" charset="0"/>
                <a:cs typeface="+mn-cs"/>
                <a:hlinkClick r:id="rId2"/>
              </a:rPr>
              <a:t> </a:t>
            </a: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pt-BR" sz="1700" b="1" dirty="0" smtClean="0">
                <a:solidFill>
                  <a:srgbClr val="000099"/>
                </a:solidFill>
                <a:latin typeface="Arial Black" pitchFamily="34" charset="0"/>
                <a:cs typeface="+mn-cs"/>
                <a:hlinkClick r:id="rId3" action="ppaction://hlinkfile"/>
              </a:rPr>
              <a:t>(A GÊNESE, CAP. XV)</a:t>
            </a:r>
            <a:endParaRPr lang="pt-BR" sz="17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  <a:p>
            <a:pPr algn="ctr" eaLnBrk="1" hangingPunct="1">
              <a:defRPr/>
            </a:pPr>
            <a:endParaRPr lang="pt-BR" sz="1800" b="1" dirty="0" smtClean="0">
              <a:solidFill>
                <a:srgbClr val="00009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4318000" y="207321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  <p:bldP spid="57348" grpId="0" animBg="1"/>
      <p:bldP spid="5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1930400" y="3371850"/>
            <a:ext cx="5283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20574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1818000" anchor="ctr"/>
          <a:lstStyle/>
          <a:p>
            <a:pPr algn="ctr">
              <a:defRPr/>
            </a:pPr>
            <a:r>
              <a:rPr lang="pt-BR" b="1" dirty="0">
                <a:solidFill>
                  <a:srgbClr val="000099"/>
                </a:solidFill>
                <a:latin typeface="Arial Black" pitchFamily="34" charset="0"/>
                <a:cs typeface="+mn-cs"/>
              </a:rPr>
              <a:t>É ÚTIL ORAR POR OUTREM ?</a:t>
            </a:r>
          </a:p>
          <a:p>
            <a:pPr algn="ctr">
              <a:defRPr/>
            </a:pPr>
            <a:endParaRPr lang="pt-BR" sz="8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 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QUEM ORA ATUA PELA VONTADE DE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PRATICAR O BEM.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ATRAI A SI OS BONS ESPÍRITOS.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OS BONS ESPÍRITOS SE ASSOCIAM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AO BEM QUE SE DESEJE FAZER.</a:t>
            </a:r>
          </a:p>
        </p:txBody>
      </p:sp>
      <p:sp>
        <p:nvSpPr>
          <p:cNvPr id="373764" name="WordArt 4"/>
          <p:cNvSpPr>
            <a:spLocks noChangeArrowheads="1" noChangeShapeType="1" noTextEdit="1"/>
          </p:cNvSpPr>
          <p:nvPr/>
        </p:nvSpPr>
        <p:spPr bwMode="auto">
          <a:xfrm>
            <a:off x="812800" y="114300"/>
            <a:ext cx="740886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A PRECE INTERCESSÓRIA E O PASSE</a:t>
            </a:r>
          </a:p>
        </p:txBody>
      </p:sp>
      <p:sp>
        <p:nvSpPr>
          <p:cNvPr id="373765" name="WordArt 5"/>
          <p:cNvSpPr>
            <a:spLocks noChangeArrowheads="1" noChangeShapeType="1" noTextEdit="1"/>
          </p:cNvSpPr>
          <p:nvPr/>
        </p:nvSpPr>
        <p:spPr bwMode="auto">
          <a:xfrm>
            <a:off x="3259138" y="3486150"/>
            <a:ext cx="2735262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COMO ?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03200" y="4000500"/>
            <a:ext cx="8737600" cy="22288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700" b="1" dirty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SUGERINDO BONS PENSAMENTOS.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ATUANDO MAGNETICAMENTE VISANDO</a:t>
            </a:r>
          </a:p>
          <a:p>
            <a:pPr algn="ctr">
              <a:defRPr/>
            </a:pP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ATENDER AS NECESSIDADES DO CORPO</a:t>
            </a:r>
          </a:p>
          <a:p>
            <a:pPr algn="ctr">
              <a:defRPr/>
            </a:pP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E DA ALMA.</a:t>
            </a:r>
          </a:p>
          <a:p>
            <a:pPr algn="ctr">
              <a:defRPr/>
            </a:pPr>
            <a:endParaRPr lang="pt-BR" sz="7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DANDO FORÇA PARA SE ENFRENTAR OS</a:t>
            </a:r>
          </a:p>
          <a:p>
            <a:pPr algn="ctr">
              <a:defRPr/>
            </a:pPr>
            <a:r>
              <a:rPr lang="pt-BR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SOFRIMENTOS.</a:t>
            </a:r>
          </a:p>
          <a:p>
            <a:pPr algn="ctr">
              <a:defRPr/>
            </a:pPr>
            <a:endParaRPr lang="pt-BR" sz="6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339975" y="6308725"/>
            <a:ext cx="4846638" cy="322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  <a:hlinkClick r:id="rId2" action="ppaction://hlinkfile"/>
              </a:rPr>
              <a:t>(O LIVRO DOS ESPÍRITOS – ALLAN KARDEC)</a:t>
            </a:r>
            <a:endParaRPr lang="pt-BR" sz="1500" b="1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598613"/>
            <a:ext cx="226218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12799" y="571500"/>
            <a:ext cx="7408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http://www.youtube.com/watch?v=cqPFxoSMXM8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WordArt 2"/>
          <p:cNvSpPr>
            <a:spLocks noChangeArrowheads="1" noChangeShapeType="1" noTextEdit="1"/>
          </p:cNvSpPr>
          <p:nvPr/>
        </p:nvSpPr>
        <p:spPr bwMode="auto">
          <a:xfrm>
            <a:off x="3149600" y="114300"/>
            <a:ext cx="273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O PASSE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571500"/>
            <a:ext cx="9144000" cy="17145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700" b="1" dirty="0">
              <a:solidFill>
                <a:srgbClr val="CC0000"/>
              </a:solidFill>
              <a:latin typeface="Arial Black" pitchFamily="34" charset="0"/>
              <a:cs typeface="+mn-cs"/>
              <a:sym typeface="Wingdings 3" pitchFamily="18" charset="2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908425" y="874713"/>
            <a:ext cx="4248150" cy="1295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O SOCORRO ATRAVÉS DE PASSES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AOS QUE SOFREM É RECURSO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FRATERNAL UTILIZADO DESDE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pt-BR" sz="1700" b="1" dirty="0" smtClean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OS MAIS RECUADOS TEMPOS.</a:t>
            </a:r>
            <a:endParaRPr lang="pt-BR" sz="1600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74789" name="WordArt 5"/>
          <p:cNvSpPr>
            <a:spLocks noChangeArrowheads="1" noChangeShapeType="1" noTextEdit="1"/>
          </p:cNvSpPr>
          <p:nvPr/>
        </p:nvSpPr>
        <p:spPr bwMode="auto">
          <a:xfrm>
            <a:off x="2336800" y="2457450"/>
            <a:ext cx="44704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PODE SER UTILIZADO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051050" y="6535738"/>
            <a:ext cx="5734050" cy="322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000099"/>
                </a:solidFill>
                <a:latin typeface="Arial Black" pitchFamily="34" charset="0"/>
                <a:cs typeface="+mn-cs"/>
                <a:hlinkClick r:id="rId3" action="ppaction://hlinkfile"/>
              </a:rPr>
              <a:t>(ESTUDANDO A MEDIUNIDADE – MARTINS PERALVA</a:t>
            </a: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</a:rPr>
              <a:t>)</a:t>
            </a:r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406400" y="3200400"/>
            <a:ext cx="3860800" cy="914400"/>
          </a:xfrm>
          <a:prstGeom prst="rightArrowCallout">
            <a:avLst>
              <a:gd name="adj1" fmla="val 29546"/>
              <a:gd name="adj2" fmla="val 36366"/>
              <a:gd name="adj3" fmla="val 59365"/>
              <a:gd name="adj4" fmla="val 68940"/>
            </a:avLst>
          </a:prstGeom>
          <a:solidFill>
            <a:srgbClr val="FFCC66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COM 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NECESSITADO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PRESENTE</a:t>
            </a:r>
            <a:endParaRPr lang="pt-BR" sz="1700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74792" name="WordArt 8"/>
          <p:cNvSpPr>
            <a:spLocks noChangeArrowheads="1" noChangeShapeType="1" noTextEdit="1"/>
          </p:cNvSpPr>
          <p:nvPr/>
        </p:nvSpPr>
        <p:spPr bwMode="auto">
          <a:xfrm>
            <a:off x="3962400" y="462915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OU</a:t>
            </a: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406400" y="5257800"/>
            <a:ext cx="3860800" cy="914400"/>
          </a:xfrm>
          <a:prstGeom prst="rightArrowCallout">
            <a:avLst>
              <a:gd name="adj1" fmla="val 29546"/>
              <a:gd name="adj2" fmla="val 36366"/>
              <a:gd name="adj3" fmla="val 59365"/>
              <a:gd name="adj4" fmla="val 68940"/>
            </a:avLst>
          </a:prstGeom>
          <a:solidFill>
            <a:srgbClr val="FFCC66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COM 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NECESSITADO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À DISTÂNCIA</a:t>
            </a:r>
            <a:endParaRPr lang="pt-BR" sz="1700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4794" name="Picture 10" descr="msotw9_tem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5742" r="46068" b="55502"/>
          <a:stretch>
            <a:fillRect/>
          </a:stretch>
        </p:blipFill>
        <p:spPr bwMode="auto">
          <a:xfrm>
            <a:off x="0" y="571500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5" name="Picture 11" descr="msotw9_tem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5742" r="46068" b="55502"/>
          <a:stretch>
            <a:fillRect/>
          </a:stretch>
        </p:blipFill>
        <p:spPr bwMode="auto">
          <a:xfrm>
            <a:off x="4978400" y="2857500"/>
            <a:ext cx="3352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4796" name="Object 12"/>
          <p:cNvGraphicFramePr>
            <a:graphicFrameLocks noChangeAspect="1"/>
          </p:cNvGraphicFramePr>
          <p:nvPr/>
        </p:nvGraphicFramePr>
        <p:xfrm>
          <a:off x="4572000" y="4972050"/>
          <a:ext cx="45720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67" name="Imagem de Bitmap" r:id="rId5" imgW="4019048" imgH="4009524" progId="Paint.Picture">
                  <p:embed/>
                </p:oleObj>
              </mc:Choice>
              <mc:Fallback>
                <p:oleObj name="Imagem de Bitmap" r:id="rId5" imgW="4019048" imgH="4009524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01" t="26604" r="15166" b="23990"/>
                      <a:stretch>
                        <a:fillRect/>
                      </a:stretch>
                    </p:blipFill>
                    <p:spPr bwMode="auto">
                      <a:xfrm>
                        <a:off x="4572000" y="4972050"/>
                        <a:ext cx="45720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WordArt 2"/>
          <p:cNvSpPr>
            <a:spLocks noChangeArrowheads="1" noChangeShapeType="1" noTextEdit="1"/>
          </p:cNvSpPr>
          <p:nvPr/>
        </p:nvSpPr>
        <p:spPr bwMode="auto">
          <a:xfrm>
            <a:off x="2133600" y="28575"/>
            <a:ext cx="48768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O PASSE À DISTÂNCIA</a:t>
            </a:r>
          </a:p>
        </p:txBody>
      </p:sp>
      <p:sp>
        <p:nvSpPr>
          <p:cNvPr id="375811" name="WordArt 3"/>
          <p:cNvSpPr>
            <a:spLocks noChangeArrowheads="1" noChangeShapeType="1" noTextEdit="1"/>
          </p:cNvSpPr>
          <p:nvPr/>
        </p:nvSpPr>
        <p:spPr bwMode="auto">
          <a:xfrm>
            <a:off x="3048000" y="342900"/>
            <a:ext cx="3149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OU IRRADIAÇÃO ?</a:t>
            </a: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-20018" y="4653136"/>
            <a:ext cx="9042400" cy="13716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O PENSAMENTO E A VONTADE </a:t>
            </a:r>
          </a:p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REPRESENTAM EM NÓS UM PODER DE AÇÃO </a:t>
            </a:r>
          </a:p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QUE ALCANÇA MUITO ALÉM DOS LIMITES DA NOSSA</a:t>
            </a:r>
          </a:p>
          <a:p>
            <a:pPr algn="ctr">
              <a:buFont typeface="Balloons" pitchFamily="34" charset="2"/>
              <a:buNone/>
              <a:defRPr/>
            </a:pPr>
            <a:r>
              <a:rPr lang="pt-BR" sz="1600" b="1" dirty="0">
                <a:solidFill>
                  <a:srgbClr val="000066"/>
                </a:solidFill>
                <a:latin typeface="Arial Black" pitchFamily="34" charset="0"/>
                <a:cs typeface="+mn-cs"/>
              </a:rPr>
              <a:t>ESFERA CORPORAL.</a:t>
            </a:r>
          </a:p>
        </p:txBody>
      </p:sp>
      <p:graphicFrame>
        <p:nvGraphicFramePr>
          <p:cNvPr id="3758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467906"/>
              </p:ext>
            </p:extLst>
          </p:nvPr>
        </p:nvGraphicFramePr>
        <p:xfrm>
          <a:off x="203200" y="742950"/>
          <a:ext cx="8737600" cy="174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86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972" t="27843" r="15166" b="25075"/>
                      <a:stretch>
                        <a:fillRect/>
                      </a:stretch>
                    </p:blipFill>
                    <p:spPr bwMode="auto">
                      <a:xfrm>
                        <a:off x="203200" y="742950"/>
                        <a:ext cx="8737600" cy="1749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755775" y="6033550"/>
            <a:ext cx="5734050" cy="322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  <a:hlinkClick r:id="rId5" action="ppaction://hlinkfile"/>
              </a:rPr>
              <a:t>(ESTUDANDO A MEDIUNIDADE – MARTINS PERALVA)</a:t>
            </a:r>
            <a:endParaRPr lang="pt-BR" sz="1500" b="1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203200" y="2564904"/>
            <a:ext cx="8737600" cy="2088232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700" b="1" dirty="0">
              <a:solidFill>
                <a:srgbClr val="660033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 AQUELE QUE DESEJA AJUDAR, PELA PRECE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 RECEBE RECURSOS DO PLANO SUPERIOR,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PROJETANDO-OS NA DIREÇÃO DO NECESSITADO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AUSENTE, CUJA FIGURA MENTALIZA.</a:t>
            </a:r>
          </a:p>
          <a:p>
            <a:pPr algn="ctr">
              <a:defRPr/>
            </a:pPr>
            <a:endParaRPr lang="pt-BR" sz="800" b="1" dirty="0">
              <a:solidFill>
                <a:srgbClr val="660033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 OS COOPERADORES ESPIRITUAIS TAMBÉM 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APROVEITAM AS ENERGIAS EXTRAÍDAS DOS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PRESENTES E AS CONDUZEM AO ENFERMO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700" b="1" dirty="0">
                <a:solidFill>
                  <a:srgbClr val="660033"/>
                </a:solidFill>
                <a:latin typeface="Arial Black" pitchFamily="34" charset="0"/>
                <a:cs typeface="+mn-cs"/>
                <a:sym typeface="Wingdings 3" pitchFamily="18" charset="2"/>
              </a:rPr>
              <a:t>NECESSITADO.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899592" y="635581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6"/>
              </a:rPr>
              <a:t>http://www.guia.heu.nom.br/tratamento_a_distancia.htm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914400"/>
            <a:ext cx="3962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101600" y="57150"/>
            <a:ext cx="5486400" cy="1257300"/>
          </a:xfrm>
          <a:prstGeom prst="cloudCallout">
            <a:avLst>
              <a:gd name="adj1" fmla="val 62037"/>
              <a:gd name="adj2" fmla="val 42046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pt-BR" sz="1900" b="1" dirty="0">
                <a:latin typeface="Arial Black" pitchFamily="34" charset="0"/>
                <a:cs typeface="+mn-cs"/>
              </a:rPr>
              <a:t>ADIANTA ALGUÉM RECEBER PASSES NO LUGAR DE OUTRO ?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03200" y="3314700"/>
            <a:ext cx="8737600" cy="28575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endParaRPr lang="pt-BR" sz="8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ALGUÉM NÃO PODE SUBSTITUIR ALGUÉM DE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MANEIRA TOTAL, NA RECEPÇÃO DO PASSE.</a:t>
            </a:r>
          </a:p>
          <a:p>
            <a:pPr algn="ctr">
              <a:lnSpc>
                <a:spcPct val="90000"/>
              </a:lnSpc>
              <a:defRPr/>
            </a:pPr>
            <a:endParaRPr lang="pt-BR" sz="1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endParaRPr lang="pt-BR" sz="1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90000"/>
              </a:lnSpc>
              <a:defRPr/>
            </a:pPr>
            <a:endParaRPr lang="pt-BR" sz="10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 MENTALIZAÇÃO DO NECESSITADO POR PARTE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DE QUEM RECEBE SEMELHANTE AUXÍLIO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MAGNÉTICO É APOIO E ASSISTÊNCIA DE</a:t>
            </a:r>
          </a:p>
          <a:p>
            <a:pPr algn="ctr">
              <a:lnSpc>
                <a:spcPct val="110000"/>
              </a:lnSpc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GRANDE VALOR.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907704" y="6172200"/>
            <a:ext cx="559435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500" b="1" dirty="0" smtClean="0">
                <a:solidFill>
                  <a:srgbClr val="660033"/>
                </a:solidFill>
                <a:latin typeface="Arial Black" pitchFamily="34" charset="0"/>
                <a:cs typeface="+mn-cs"/>
                <a:hlinkClick r:id="rId3" action="ppaction://hlinkfile"/>
              </a:rPr>
              <a:t>(“CHICO DE FRANCISCO”  -  ADELINO DA SILVEIRA)</a:t>
            </a:r>
            <a:endParaRPr lang="pt-BR" sz="1500" b="1" dirty="0" smtClean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3251200" y="4286250"/>
            <a:ext cx="26416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6839" name="WordArt 7"/>
          <p:cNvSpPr>
            <a:spLocks noChangeArrowheads="1" noChangeShapeType="1" noTextEdit="1"/>
          </p:cNvSpPr>
          <p:nvPr/>
        </p:nvSpPr>
        <p:spPr bwMode="auto">
          <a:xfrm>
            <a:off x="3962400" y="440055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708150" y="125413"/>
            <a:ext cx="5732463" cy="668337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C16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99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pt-BR" sz="22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PRORROGAÇÃO DO PRAZO DE VIDA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pt-BR" sz="2200" b="1" dirty="0" smtClean="0">
                <a:solidFill>
                  <a:srgbClr val="000099"/>
                </a:solidFill>
                <a:latin typeface="Arial Black" pitchFamily="34" charset="0"/>
                <a:cs typeface="+mn-cs"/>
              </a:rPr>
              <a:t>DE D. ALBINA</a:t>
            </a:r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711200" y="1257300"/>
            <a:ext cx="3860800" cy="914400"/>
          </a:xfrm>
          <a:prstGeom prst="rightArrowCallout">
            <a:avLst>
              <a:gd name="adj1" fmla="val 29546"/>
              <a:gd name="adj2" fmla="val 36366"/>
              <a:gd name="adj3" fmla="val 59365"/>
              <a:gd name="adj4" fmla="val 68940"/>
            </a:avLst>
          </a:prstGeom>
          <a:solidFill>
            <a:srgbClr val="FFCC66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21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CASO</a:t>
            </a:r>
          </a:p>
          <a:p>
            <a:pPr algn="ctr">
              <a:defRPr/>
            </a:pPr>
            <a:r>
              <a:rPr lang="pt-BR" sz="2100" b="1" dirty="0">
                <a:solidFill>
                  <a:srgbClr val="CC0000"/>
                </a:solidFill>
                <a:latin typeface="Arial Black" pitchFamily="34" charset="0"/>
                <a:cs typeface="+mn-cs"/>
              </a:rPr>
              <a:t>EXTRAÍDO</a:t>
            </a:r>
            <a:endParaRPr lang="pt-BR" sz="2100" dirty="0">
              <a:solidFill>
                <a:srgbClr val="CC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7860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b="2602"/>
          <a:stretch>
            <a:fillRect/>
          </a:stretch>
        </p:blipFill>
        <p:spPr bwMode="auto">
          <a:xfrm>
            <a:off x="5283200" y="857250"/>
            <a:ext cx="2540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1" name="WordArt 5"/>
          <p:cNvSpPr>
            <a:spLocks noChangeArrowheads="1" noChangeShapeType="1" noTextEdit="1"/>
          </p:cNvSpPr>
          <p:nvPr/>
        </p:nvSpPr>
        <p:spPr bwMode="auto">
          <a:xfrm>
            <a:off x="3048000" y="2743200"/>
            <a:ext cx="3048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PACIENTE</a:t>
            </a:r>
          </a:p>
        </p:txBody>
      </p:sp>
      <p:sp>
        <p:nvSpPr>
          <p:cNvPr id="377862" name="WordArt 6"/>
          <p:cNvSpPr>
            <a:spLocks noChangeArrowheads="1" noChangeShapeType="1" noTextEdit="1"/>
          </p:cNvSpPr>
          <p:nvPr/>
        </p:nvSpPr>
        <p:spPr bwMode="auto">
          <a:xfrm>
            <a:off x="3352800" y="4761186"/>
            <a:ext cx="2336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LOCAL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086100"/>
            <a:ext cx="9144000" cy="15430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2538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D. ALBINA, PRESTES A 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DESENCARNAR.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PRESBITERIANA, VIÚVA.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DEDICADA AO IDEAL 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CRISTÃO.</a:t>
            </a:r>
            <a:endParaRPr lang="pt-BR" sz="19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5200650"/>
            <a:ext cx="9144000" cy="16573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279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RESIDÊNCIA DE D. ALBINA.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APARTAMENTO MODERNO.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 ELEGANTE BAIRRO DO RIO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2000" b="1" dirty="0">
                <a:solidFill>
                  <a:srgbClr val="660033"/>
                </a:solidFill>
                <a:latin typeface="Arial Black" pitchFamily="34" charset="0"/>
                <a:cs typeface="+mn-cs"/>
              </a:rPr>
              <a:t>DE JANEIRO.</a:t>
            </a:r>
            <a:endParaRPr lang="pt-BR" sz="19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37786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14700"/>
            <a:ext cx="3352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50"/>
            <a:ext cx="3556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WordArt 2"/>
          <p:cNvSpPr>
            <a:spLocks noChangeArrowheads="1" noChangeShapeType="1" noTextEdit="1"/>
          </p:cNvSpPr>
          <p:nvPr/>
        </p:nvSpPr>
        <p:spPr bwMode="auto">
          <a:xfrm>
            <a:off x="1828800" y="57150"/>
            <a:ext cx="5486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ESPÍRITOS PRESENTES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1930400" y="1714500"/>
            <a:ext cx="5283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1625600" y="3371850"/>
            <a:ext cx="5791200" cy="6286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8885" name="WordArt 5"/>
          <p:cNvSpPr>
            <a:spLocks noChangeArrowheads="1" noChangeShapeType="1" noTextEdit="1"/>
          </p:cNvSpPr>
          <p:nvPr/>
        </p:nvSpPr>
        <p:spPr bwMode="auto">
          <a:xfrm>
            <a:off x="2463800" y="3486150"/>
            <a:ext cx="4216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ESTADO DA PACIENTE</a:t>
            </a:r>
          </a:p>
        </p:txBody>
      </p:sp>
      <p:sp>
        <p:nvSpPr>
          <p:cNvPr id="378886" name="WordArt 6"/>
          <p:cNvSpPr>
            <a:spLocks noChangeArrowheads="1" noChangeShapeType="1" noTextEdit="1"/>
          </p:cNvSpPr>
          <p:nvPr/>
        </p:nvSpPr>
        <p:spPr bwMode="auto">
          <a:xfrm>
            <a:off x="2997200" y="1828800"/>
            <a:ext cx="314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MOTIVO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1320800" y="628650"/>
            <a:ext cx="6502400" cy="7429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INSTRUTOR :  JERÔNIMO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AUXILIAR :  ANDRÉ LUIZ</a:t>
            </a:r>
            <a:endParaRPr lang="pt-BR" sz="700" b="1" dirty="0">
              <a:solidFill>
                <a:srgbClr val="660033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203200" y="2400300"/>
            <a:ext cx="8636000" cy="7429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SOCORRER A SAÚDE DE D. ALBINA, QUE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RECEBERA PRORROGAÇÃO NO PRAZO DE VIDA.</a:t>
            </a:r>
            <a:endParaRPr lang="pt-BR" sz="700" b="1" dirty="0">
              <a:solidFill>
                <a:srgbClr val="000066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4171950"/>
            <a:ext cx="9144000" cy="22288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1620000" anchor="ctr"/>
          <a:lstStyle/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INSUFICIÊNCIA CARDÍACA.</a:t>
            </a:r>
          </a:p>
          <a:p>
            <a:pPr algn="ctr">
              <a:defRPr/>
            </a:pPr>
            <a:endParaRPr lang="pt-BR" sz="10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ANEURISMA EM CONDIÇÕES 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AMEAÇADORAS.</a:t>
            </a:r>
          </a:p>
          <a:p>
            <a:pPr algn="ctr">
              <a:defRPr/>
            </a:pPr>
            <a:endParaRPr lang="pt-BR" sz="10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9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O TUMOR LOCALIZADO NO MÚSCULO </a:t>
            </a:r>
          </a:p>
          <a:p>
            <a:pPr algn="ctr">
              <a:defRPr/>
            </a:pPr>
            <a:r>
              <a:rPr lang="pt-BR" sz="19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CARDÍACO, AMEAÇAVA RUPTURA.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 rot="-1180170">
            <a:off x="1187450" y="4349750"/>
            <a:ext cx="10287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rgbClr val="CC0000"/>
                </a:solidFill>
                <a:latin typeface="Arial Black" pitchFamily="34" charset="0"/>
                <a:cs typeface="+mn-cs"/>
              </a:rPr>
              <a:t>TUMOR</a:t>
            </a:r>
          </a:p>
        </p:txBody>
      </p:sp>
      <p:graphicFrame>
        <p:nvGraphicFramePr>
          <p:cNvPr id="378891" name="Object 11"/>
          <p:cNvGraphicFramePr>
            <a:graphicFrameLocks noChangeAspect="1"/>
          </p:cNvGraphicFramePr>
          <p:nvPr/>
        </p:nvGraphicFramePr>
        <p:xfrm>
          <a:off x="101600" y="4800600"/>
          <a:ext cx="233680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2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356" t="27197" r="31042" b="25298"/>
                      <a:stretch>
                        <a:fillRect/>
                      </a:stretch>
                    </p:blipFill>
                    <p:spPr bwMode="auto">
                      <a:xfrm>
                        <a:off x="101600" y="4800600"/>
                        <a:ext cx="233680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Line 12"/>
          <p:cNvSpPr>
            <a:spLocks noChangeShapeType="1"/>
          </p:cNvSpPr>
          <p:nvPr/>
        </p:nvSpPr>
        <p:spPr bwMode="auto">
          <a:xfrm flipH="1">
            <a:off x="1117600" y="4629150"/>
            <a:ext cx="609600" cy="57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WordArt 2"/>
          <p:cNvSpPr>
            <a:spLocks noChangeArrowheads="1" noChangeShapeType="1" noTextEdit="1"/>
          </p:cNvSpPr>
          <p:nvPr/>
        </p:nvSpPr>
        <p:spPr bwMode="auto">
          <a:xfrm>
            <a:off x="1727200" y="171450"/>
            <a:ext cx="56388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TRATAMENTO ESPIRITUAL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03200" y="742950"/>
            <a:ext cx="8737600" cy="23431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JERÔNIMO APLICOU PASSES DE RESTAURAÇÃO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NO SISTEMA CIRCULATÓRIO.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FORNECEU ENERGIAS AO PERICÁRDIO, 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ASSEGURANDO SUA RESISTÊNCIA.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MAGNETIZOU A ZONA EM QUE SE LOCALIZAVA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 TUMOR, ISOLANDO-O.</a:t>
            </a:r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1930400" y="3371850"/>
            <a:ext cx="5283200" cy="5715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9909" name="WordArt 5"/>
          <p:cNvSpPr>
            <a:spLocks noChangeArrowheads="1" noChangeShapeType="1" noTextEdit="1"/>
          </p:cNvSpPr>
          <p:nvPr/>
        </p:nvSpPr>
        <p:spPr bwMode="auto">
          <a:xfrm>
            <a:off x="2641600" y="3543300"/>
            <a:ext cx="38100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EFEITOS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203200" y="4229100"/>
            <a:ext cx="8737600" cy="18288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O CORAÇÃO VOLTOU A FUNCIONAR COM </a:t>
            </a:r>
          </a:p>
          <a:p>
            <a:pPr algn="ctr">
              <a:defRPr/>
            </a:pP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EQUILÍBRIO.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CESSOU A AFLIÇÃO.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sz="1700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sz="17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A MELHORA DEVERÁ DURAR ALGUNS MESES.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WordArt 2"/>
          <p:cNvSpPr>
            <a:spLocks noChangeArrowheads="1" noChangeShapeType="1" noTextEdit="1"/>
          </p:cNvSpPr>
          <p:nvPr/>
        </p:nvSpPr>
        <p:spPr bwMode="auto">
          <a:xfrm>
            <a:off x="1549400" y="114300"/>
            <a:ext cx="5969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CAUSA DA PRORROGAÇÃO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03200" y="628650"/>
            <a:ext cx="8737600" cy="10858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EVITAR O ABORTO QUE LOIDE, FILHA DE </a:t>
            </a:r>
          </a:p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D. ALBINA, PODERIA VIR A SOFRER </a:t>
            </a:r>
          </a:p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MEDIANTE O SEU DESENCARNE.</a:t>
            </a:r>
          </a:p>
        </p:txBody>
      </p:sp>
      <p:sp>
        <p:nvSpPr>
          <p:cNvPr id="380932" name="WordArt 4"/>
          <p:cNvSpPr>
            <a:spLocks noChangeArrowheads="1" noChangeShapeType="1" noTextEdit="1"/>
          </p:cNvSpPr>
          <p:nvPr/>
        </p:nvSpPr>
        <p:spPr bwMode="auto">
          <a:xfrm>
            <a:off x="1485900" y="1829785"/>
            <a:ext cx="62357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QUEM PEDIU A PRORROGAÇÃO ?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03200" y="2233776"/>
            <a:ext cx="8737600" cy="280035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1908000" anchor="ctr"/>
          <a:lstStyle/>
          <a:p>
            <a:pPr algn="ctr">
              <a:defRPr/>
            </a:pPr>
            <a:r>
              <a:rPr lang="pt-BR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JOÃOZINHO, 8 ANOS, ATRAVÉS DE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UMA PRECE.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NETO ADOTIVO DE D. ALBINA.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marL="285750" indent="-285750" algn="ctr">
              <a:buFont typeface="Wingdings 3" pitchFamily="18" charset="2"/>
              <a:buChar char="¶"/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COMPANHEIRO DE MUITOS SÉCULOS DA 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MENINA QUE IA NASCER.</a:t>
            </a:r>
          </a:p>
          <a:p>
            <a:pPr algn="ctr">
              <a:defRPr/>
            </a:pPr>
            <a:endParaRPr lang="pt-BR" sz="900" b="1" dirty="0">
              <a:solidFill>
                <a:srgbClr val="000066"/>
              </a:solidFill>
              <a:latin typeface="Arial Black" pitchFamily="34" charset="0"/>
              <a:cs typeface="+mn-cs"/>
              <a:sym typeface="Wingdings 3" pitchFamily="18" charset="2"/>
            </a:endParaRPr>
          </a:p>
          <a:p>
            <a:pPr algn="ctr">
              <a:defRPr/>
            </a:pPr>
            <a:r>
              <a:rPr lang="pt-BR" b="1" dirty="0">
                <a:solidFill>
                  <a:srgbClr val="CC0000"/>
                </a:solidFill>
                <a:latin typeface="Arial Black" pitchFamily="34" charset="0"/>
                <a:cs typeface="+mn-cs"/>
                <a:sym typeface="Wingdings 3" pitchFamily="18" charset="2"/>
              </a:rPr>
              <a:t></a:t>
            </a: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 SERÃO OS CONTINUADORES DA 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OBRA DE EDUCAÇÃO EVANGÉLICA</a:t>
            </a:r>
          </a:p>
          <a:p>
            <a:pPr algn="ctr">
              <a:defRPr/>
            </a:pPr>
            <a:r>
              <a:rPr lang="pt-BR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INICIADA POR D. ALBINA.</a:t>
            </a:r>
          </a:p>
        </p:txBody>
      </p:sp>
      <p:sp>
        <p:nvSpPr>
          <p:cNvPr id="380934" name="WordArt 6"/>
          <p:cNvSpPr>
            <a:spLocks noChangeArrowheads="1" noChangeShapeType="1" noTextEdit="1"/>
          </p:cNvSpPr>
          <p:nvPr/>
        </p:nvSpPr>
        <p:spPr bwMode="auto">
          <a:xfrm>
            <a:off x="2476252" y="5114072"/>
            <a:ext cx="4305300" cy="4137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QUEM CONCEDEU ?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65100" y="5527864"/>
            <a:ext cx="8737600" cy="571500"/>
          </a:xfrm>
          <a:prstGeom prst="rect">
            <a:avLst/>
          </a:prstGeom>
          <a:solidFill>
            <a:srgbClr val="CCFFCC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lIns="90000" anchor="ctr"/>
          <a:lstStyle/>
          <a:p>
            <a:pPr algn="ctr">
              <a:defRPr/>
            </a:pPr>
            <a:r>
              <a:rPr lang="pt-BR" sz="2100" b="1" dirty="0">
                <a:solidFill>
                  <a:srgbClr val="000066"/>
                </a:solidFill>
                <a:latin typeface="Arial Black" pitchFamily="34" charset="0"/>
                <a:cs typeface="+mn-cs"/>
                <a:sym typeface="Wingdings 3" pitchFamily="18" charset="2"/>
              </a:rPr>
              <a:t>AUTORIDADE ESPIRITUAL SUPERIOR</a:t>
            </a:r>
          </a:p>
        </p:txBody>
      </p:sp>
      <p:graphicFrame>
        <p:nvGraphicFramePr>
          <p:cNvPr id="380936" name="Object 8"/>
          <p:cNvGraphicFramePr>
            <a:graphicFrameLocks noChangeAspect="1"/>
          </p:cNvGraphicFramePr>
          <p:nvPr/>
        </p:nvGraphicFramePr>
        <p:xfrm>
          <a:off x="203200" y="2857500"/>
          <a:ext cx="27432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06" name="Imagem de Bitmap" r:id="rId3" imgW="4019048" imgH="4009524" progId="Paint.Picture">
                  <p:embed/>
                </p:oleObj>
              </mc:Choice>
              <mc:Fallback>
                <p:oleObj name="Imagem de Bitmap" r:id="rId3" imgW="4019048" imgH="4009524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47" t="29097" r="23459" b="23396"/>
                      <a:stretch>
                        <a:fillRect/>
                      </a:stretch>
                    </p:blipFill>
                    <p:spPr bwMode="auto">
                      <a:xfrm>
                        <a:off x="203200" y="2857500"/>
                        <a:ext cx="2743200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210460" y="6211669"/>
            <a:ext cx="873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http://www.espirito.org.br/portal/artigos/diversos/aborto/o-aborto-na-visao-espirita.html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Imagem 1" descr="n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tângulo 2"/>
          <p:cNvSpPr>
            <a:spLocks noChangeArrowheads="1"/>
          </p:cNvSpPr>
          <p:nvPr/>
        </p:nvSpPr>
        <p:spPr bwMode="auto">
          <a:xfrm>
            <a:off x="0" y="6453188"/>
            <a:ext cx="91440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http://www.guia.heu.nom.br/fluido_cosmico.htm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 descr="Malha roxa"/>
          <p:cNvSpPr>
            <a:spLocks noChangeArrowheads="1"/>
          </p:cNvSpPr>
          <p:nvPr/>
        </p:nvSpPr>
        <p:spPr bwMode="auto">
          <a:xfrm>
            <a:off x="52388" y="3716338"/>
            <a:ext cx="9144000" cy="230505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pt-BR" dirty="0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625600" y="1085850"/>
            <a:ext cx="5892800" cy="12001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70692" name="WordArt 4"/>
          <p:cNvSpPr>
            <a:spLocks noChangeArrowheads="1" noChangeShapeType="1" noTextEdit="1"/>
          </p:cNvSpPr>
          <p:nvPr/>
        </p:nvSpPr>
        <p:spPr bwMode="auto">
          <a:xfrm>
            <a:off x="2033588" y="1200150"/>
            <a:ext cx="5180012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REFLEXÃO DE</a:t>
            </a:r>
          </a:p>
          <a:p>
            <a:pPr algn="ctr">
              <a:defRPr/>
            </a:pPr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ANDRÉ LUIZ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692275" y="4149725"/>
            <a:ext cx="5640388" cy="1716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ALI, NUMA CÂMARA DE MOLÉSTIA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GRAVE, A ORAÇÃO VENCIA O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VIGOROSO PODER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 smtClean="0">
                <a:solidFill>
                  <a:srgbClr val="FFFF00"/>
                </a:solidFill>
                <a:latin typeface="Arial Black" pitchFamily="34" charset="0"/>
                <a:cs typeface="+mn-cs"/>
              </a:rPr>
              <a:t>DA MORTE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4140200" y="2492375"/>
            <a:ext cx="484188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620688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http://youtu.be/FVWYg7zndv8</a:t>
            </a:r>
            <a:endParaRPr lang="pt-B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http://www.scielo.br/pdf/rlae/v4n1/v4n1a07.pdf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http://www.scielo.br/pdf/rpc/v34s1/a10v34s1.pdf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http://www.scielo.br/pdf/rpc/v34s1/a11v34s1.pdf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http://www.aeradoespirito.net/Livros1/EspiritismoCientifico.pdf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http://magnetizador.blogspot.com.br/2008/11/eficcia-da-fluidoterapia-evidncias.html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http://www.ieja.org/portugues/Estudos/Artigos/p_espiritismoevidenciascientificas.htm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http://www.irthomas.com.br/pdf_arquivos/o_passe_espirita_seu_estudo.pdf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http://www.cpdocespirita.com.br/Trabalhos/Passes_Reinaldo.pdf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http://bvespirita.com/17%20Encontro%20Esp%C3%ADrita%20Sobre%20Medicina%20Espiritual%20-%20Segunda%20Parte%20%28CELD%29.pdf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t-BR" sz="16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http://bibliadocaminho.com/ocaminho/Tematica/EE/Estudos/EadeP2R26.htm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55538"/>
              </p:ext>
            </p:extLst>
          </p:nvPr>
        </p:nvGraphicFramePr>
        <p:xfrm>
          <a:off x="1475656" y="18864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FF00"/>
                          </a:solidFill>
                        </a:rPr>
                        <a:t>LINKS PARA ESTUDO SOBRE PASSE E ESPIRITISMO</a:t>
                      </a:r>
                      <a:endParaRPr lang="pt-BR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7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39800"/>
          </a:xfrm>
        </p:spPr>
        <p:txBody>
          <a:bodyPr/>
          <a:lstStyle/>
          <a:p>
            <a:pPr eaLnBrk="1" hangingPunct="1"/>
            <a:r>
              <a:rPr lang="pt-BR" sz="3600" b="1" dirty="0" smtClean="0">
                <a:solidFill>
                  <a:srgbClr val="FF0000"/>
                </a:solidFill>
              </a:rPr>
              <a:t>Bibliografia</a:t>
            </a:r>
          </a:p>
        </p:txBody>
      </p:sp>
      <p:sp>
        <p:nvSpPr>
          <p:cNvPr id="382979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620713"/>
            <a:ext cx="8229600" cy="3744912"/>
          </a:xfrm>
        </p:spPr>
        <p:txBody>
          <a:bodyPr/>
          <a:lstStyle/>
          <a:p>
            <a:pPr algn="just" eaLnBrk="1" hangingPunct="1">
              <a:lnSpc>
                <a:spcPct val="40000"/>
              </a:lnSpc>
              <a:buFontTx/>
              <a:buNone/>
            </a:pPr>
            <a:endParaRPr lang="pt-BR" sz="1600" b="1" dirty="0" smtClean="0">
              <a:latin typeface="Agency FB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  <a:hlinkClick r:id="rId3" action="ppaction://hlinkfile"/>
              </a:rPr>
              <a:t>KARDEC, A., </a:t>
            </a:r>
            <a:r>
              <a:rPr lang="pt-BR" sz="2000" b="1" i="1" dirty="0" smtClean="0">
                <a:latin typeface="Century Gothic" pitchFamily="34" charset="0"/>
                <a:hlinkClick r:id="rId3" action="ppaction://hlinkfile"/>
              </a:rPr>
              <a:t>A Gênese, </a:t>
            </a:r>
            <a:r>
              <a:rPr lang="pt-BR" sz="2000" b="1" dirty="0" smtClean="0">
                <a:latin typeface="Century Gothic" pitchFamily="34" charset="0"/>
                <a:hlinkClick r:id="rId3" action="ppaction://hlinkfile"/>
              </a:rPr>
              <a:t>RJ: FEB, 1992.</a:t>
            </a:r>
            <a:endParaRPr lang="pt-BR" sz="2000" b="1" dirty="0" smtClean="0">
              <a:latin typeface="Century Gothic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  <a:hlinkClick r:id="rId4" action="ppaction://hlinkfile"/>
              </a:rPr>
              <a:t>KARDEC, A</a:t>
            </a:r>
            <a:r>
              <a:rPr lang="pt-BR" sz="2000" b="1" i="1" dirty="0" smtClean="0">
                <a:latin typeface="Century Gothic" pitchFamily="34" charset="0"/>
                <a:hlinkClick r:id="rId4" action="ppaction://hlinkfile"/>
              </a:rPr>
              <a:t>., O Livro dos Médiuns, </a:t>
            </a:r>
            <a:r>
              <a:rPr lang="pt-BR" sz="2000" b="1" dirty="0" smtClean="0">
                <a:latin typeface="Century Gothic" pitchFamily="34" charset="0"/>
                <a:hlinkClick r:id="rId4" action="ppaction://hlinkfile"/>
              </a:rPr>
              <a:t>RJ: FEB, 2004.</a:t>
            </a:r>
            <a:endParaRPr lang="pt-BR" sz="2000" b="1" dirty="0" smtClean="0">
              <a:latin typeface="Century Gothic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BÍBLIA SAGRADA, SP: Ave Maria, 1982.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LEADBEATER, C.W</a:t>
            </a:r>
            <a:r>
              <a:rPr lang="pt-BR" sz="2000" b="1" i="1" dirty="0" smtClean="0">
                <a:latin typeface="Century Gothic" pitchFamily="34" charset="0"/>
              </a:rPr>
              <a:t>., Os Chakras</a:t>
            </a:r>
            <a:r>
              <a:rPr lang="pt-BR" sz="2000" b="1" dirty="0" smtClean="0">
                <a:latin typeface="Century Gothic" pitchFamily="34" charset="0"/>
              </a:rPr>
              <a:t>, SP: Pensamento, 1995.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XAVIER, F.C., </a:t>
            </a:r>
            <a:r>
              <a:rPr lang="pt-BR" sz="2000" b="1" i="1" dirty="0" smtClean="0">
                <a:latin typeface="Century Gothic" pitchFamily="34" charset="0"/>
                <a:hlinkClick r:id="rId5" action="ppaction://hlinkfile"/>
              </a:rPr>
              <a:t>Entre a Terra e o Céu</a:t>
            </a:r>
            <a:r>
              <a:rPr lang="pt-BR" sz="2000" b="1" dirty="0" smtClean="0">
                <a:latin typeface="Century Gothic" pitchFamily="34" charset="0"/>
              </a:rPr>
              <a:t>, Rio de Janeiro: FEB, 1986., </a:t>
            </a:r>
            <a:r>
              <a:rPr lang="pt-BR" sz="2000" b="1" i="1" dirty="0" smtClean="0">
                <a:latin typeface="Century Gothic" pitchFamily="34" charset="0"/>
                <a:hlinkClick r:id="rId6" action="ppaction://hlinkfile"/>
              </a:rPr>
              <a:t>Evolução em Dois Mundos</a:t>
            </a:r>
            <a:r>
              <a:rPr lang="pt-BR" sz="2000" b="1" i="1" dirty="0" smtClean="0">
                <a:latin typeface="Century Gothic" pitchFamily="34" charset="0"/>
              </a:rPr>
              <a:t>,</a:t>
            </a:r>
            <a:r>
              <a:rPr lang="pt-BR" sz="2000" b="1" dirty="0" smtClean="0">
                <a:latin typeface="Century Gothic" pitchFamily="34" charset="0"/>
              </a:rPr>
              <a:t> Rio de Janeiro: FEB, 1987. </a:t>
            </a:r>
            <a:r>
              <a:rPr lang="pt-BR" sz="2000" b="1" i="1" dirty="0" smtClean="0">
                <a:latin typeface="Century Gothic" pitchFamily="34" charset="0"/>
                <a:hlinkClick r:id="rId7" action="ppaction://hlinkfile"/>
              </a:rPr>
              <a:t>Nos Domínios da Mediunidade</a:t>
            </a:r>
            <a:r>
              <a:rPr lang="pt-BR" sz="2000" b="1" dirty="0" smtClean="0">
                <a:latin typeface="Century Gothic" pitchFamily="34" charset="0"/>
              </a:rPr>
              <a:t>, RJ: FEB, 1993. </a:t>
            </a:r>
            <a:r>
              <a:rPr lang="pt-BR" sz="2000" b="1" i="1" dirty="0" smtClean="0">
                <a:latin typeface="Century Gothic" pitchFamily="34" charset="0"/>
                <a:hlinkClick r:id="rId8" action="ppaction://hlinkfile"/>
              </a:rPr>
              <a:t>Mecanismos da Mediunidade</a:t>
            </a:r>
            <a:r>
              <a:rPr lang="pt-BR" sz="2000" b="1" dirty="0" smtClean="0">
                <a:latin typeface="Century Gothic" pitchFamily="34" charset="0"/>
                <a:hlinkClick r:id="rId8" action="ppaction://hlinkfile"/>
              </a:rPr>
              <a:t>, RJ: FEB, 1994.</a:t>
            </a:r>
            <a:endParaRPr lang="pt-BR" sz="2000" b="1" dirty="0" smtClean="0">
              <a:latin typeface="Century Gothic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</a:rPr>
              <a:t>A Epífise e os Centros de Energia Vital: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sz="2000" b="1" dirty="0" smtClean="0">
                <a:latin typeface="Century Gothic" pitchFamily="34" charset="0"/>
                <a:hlinkClick r:id="rId9"/>
              </a:rPr>
              <a:t>http://www.guia.heu.nom.br/centro_vitais.htm</a:t>
            </a:r>
            <a:r>
              <a:rPr lang="pt-BR" sz="2000" b="1" dirty="0" smtClean="0">
                <a:latin typeface="Century Gothic" pitchFamily="34" charset="0"/>
              </a:rPr>
              <a:t> </a:t>
            </a:r>
          </a:p>
          <a:p>
            <a:pPr algn="just" eaLnBrk="1" hangingPunct="1"/>
            <a:r>
              <a:rPr lang="pt-BR" sz="2000" b="1" dirty="0" smtClean="0">
                <a:latin typeface="Century Gothic" pitchFamily="34" charset="0"/>
                <a:hlinkClick r:id="rId10" action="ppaction://hlinkfile"/>
              </a:rPr>
              <a:t>ARMOND, E., </a:t>
            </a:r>
            <a:r>
              <a:rPr lang="pt-BR" sz="2000" b="1" i="1" dirty="0" smtClean="0">
                <a:latin typeface="Century Gothic" pitchFamily="34" charset="0"/>
                <a:hlinkClick r:id="rId10" action="ppaction://hlinkfile"/>
              </a:rPr>
              <a:t>Passes e Radiações</a:t>
            </a:r>
            <a:r>
              <a:rPr lang="pt-BR" sz="2000" b="1" dirty="0" smtClean="0">
                <a:latin typeface="Century Gothic" pitchFamily="34" charset="0"/>
                <a:hlinkClick r:id="rId10" action="ppaction://hlinkfile"/>
              </a:rPr>
              <a:t>, São Paulo: Aliança, 1989.</a:t>
            </a:r>
            <a:endParaRPr lang="pt-BR" sz="2000" b="1" dirty="0" smtClean="0">
              <a:latin typeface="Century Gothic" pitchFamily="34" charset="0"/>
            </a:endParaRPr>
          </a:p>
          <a:p>
            <a:pPr eaLnBrk="1" hangingPunct="1"/>
            <a:endParaRPr lang="pt-BR" sz="2000" dirty="0" smtClean="0">
              <a:latin typeface="Century Gothic" pitchFamily="34" charset="0"/>
            </a:endParaRPr>
          </a:p>
        </p:txBody>
      </p:sp>
      <p:sp>
        <p:nvSpPr>
          <p:cNvPr id="382980" name="Retângulo 3"/>
          <p:cNvSpPr>
            <a:spLocks noChangeArrowheads="1"/>
          </p:cNvSpPr>
          <p:nvPr/>
        </p:nvSpPr>
        <p:spPr bwMode="auto">
          <a:xfrm>
            <a:off x="2916238" y="4868863"/>
            <a:ext cx="3154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11"/>
              </a:rPr>
              <a:t>http://ocaminho.com.br/</a:t>
            </a:r>
            <a:endParaRPr lang="pt-BR" b="1" dirty="0"/>
          </a:p>
        </p:txBody>
      </p:sp>
      <p:sp>
        <p:nvSpPr>
          <p:cNvPr id="382981" name="Retângulo 4"/>
          <p:cNvSpPr>
            <a:spLocks noChangeArrowheads="1"/>
          </p:cNvSpPr>
          <p:nvPr/>
        </p:nvSpPr>
        <p:spPr bwMode="auto">
          <a:xfrm>
            <a:off x="2268538" y="5876925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12"/>
              </a:rPr>
              <a:t>http://pt.wikipedia.org/wiki/Nosso_Lar</a:t>
            </a:r>
            <a:endParaRPr lang="pt-BR" b="1" dirty="0"/>
          </a:p>
        </p:txBody>
      </p:sp>
      <p:sp>
        <p:nvSpPr>
          <p:cNvPr id="382982" name="Retângulo 5"/>
          <p:cNvSpPr>
            <a:spLocks noChangeArrowheads="1"/>
          </p:cNvSpPr>
          <p:nvPr/>
        </p:nvSpPr>
        <p:spPr bwMode="auto">
          <a:xfrm>
            <a:off x="827088" y="4149725"/>
            <a:ext cx="756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13"/>
              </a:rPr>
              <a:t>http://oblogdosespiritas.blogspot.com.br/2012/09/evidencias-cientificas-atuais-sobre.html</a:t>
            </a:r>
            <a:endParaRPr lang="pt-BR" b="1" dirty="0"/>
          </a:p>
        </p:txBody>
      </p:sp>
      <p:sp>
        <p:nvSpPr>
          <p:cNvPr id="382983" name="Retângulo 6"/>
          <p:cNvSpPr>
            <a:spLocks noChangeArrowheads="1"/>
          </p:cNvSpPr>
          <p:nvPr/>
        </p:nvSpPr>
        <p:spPr bwMode="auto">
          <a:xfrm>
            <a:off x="395288" y="5229225"/>
            <a:ext cx="8424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14"/>
              </a:rPr>
              <a:t>http://artigosespiritaslucas.blogspot.com.br/2009/11/espiritismo-evidencias-cientificas.html</a:t>
            </a:r>
            <a:endParaRPr lang="pt-BR" b="1" dirty="0"/>
          </a:p>
        </p:txBody>
      </p:sp>
      <p:sp>
        <p:nvSpPr>
          <p:cNvPr id="382984" name="Retângulo 7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15"/>
              </a:rPr>
              <a:t>http://artigosespiritaslucas.blogspot.com.br/2009/11/espiritismo-evidencias-cientificas-iv.html</a:t>
            </a:r>
            <a:endParaRPr lang="pt-BR" b="1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73088" y="376238"/>
            <a:ext cx="7956550" cy="6092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BIBLIOGRAFIA</a:t>
            </a: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endParaRPr lang="pt-BR" sz="1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OBRAS DE ALLAN KARDEC:</a:t>
            </a:r>
            <a:endParaRPr 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2" action="ppaction://hlinkfile"/>
              </a:rPr>
              <a:t>O Livro dos Espíritos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2" action="ppaction://hlinkfile"/>
              </a:rPr>
              <a:t> (perguntas 556 e 553)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3" action="ppaction://hlinkfile"/>
              </a:rPr>
              <a:t>O Livro dos Médiuns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3" action="ppaction://hlinkfile"/>
              </a:rPr>
              <a:t> (questões 131, 175, 176 – </a:t>
            </a: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3" action="ppaction://hlinkfile"/>
              </a:rPr>
              <a:t>1 a 9, 28 – 4.º)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4" action="ppaction://hlinkfile"/>
              </a:rPr>
              <a:t>A Gênese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4" action="ppaction://hlinkfile"/>
              </a:rPr>
              <a:t> (Cap. 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4" action="ppaction://hlinkfile"/>
              </a:rPr>
              <a:t>XIV - 31, 32, 33, 34 / Cap. XV - 10, 11)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5" action="ppaction://hlinkfile"/>
              </a:rPr>
              <a:t>O Evangelho Segundo o Espiritismo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5" action="ppaction://hlinkfile"/>
              </a:rPr>
              <a:t> (Cap.XXVI – 10,2 / Cap. XXVIII – 9) </a:t>
            </a:r>
            <a:endParaRPr lang="pt-BR" i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OBRAS DE EMMANUEL / FRANCISCO CÂNDIDO XAVIER:</a:t>
            </a:r>
            <a:endParaRPr 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6" action="ppaction://hlinkfile"/>
              </a:rPr>
              <a:t>O Consolador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6" action="ppaction://hlinkfile"/>
              </a:rPr>
              <a:t> (perg. 98, 99, 100, 103, 104)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7" action="ppaction://hlinkfile"/>
              </a:rPr>
              <a:t>Caminho, Verdade e Vida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7" action="ppaction://hlinkfile"/>
              </a:rPr>
              <a:t> (Lição 153)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8" action="ppaction://hlinkfile"/>
              </a:rPr>
              <a:t>Segue-me 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8" action="ppaction://hlinkfile"/>
              </a:rPr>
              <a:t>(pág. 97, 99)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9" action="ppaction://hlinkfile"/>
              </a:rPr>
              <a:t>Encontros no Tempo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9" action="ppaction://hlinkfile"/>
              </a:rPr>
              <a:t> (Entrevistas com Chico Xavier) (1 : 13)</a:t>
            </a:r>
            <a:endParaRPr lang="pt-BR" i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OBRAS DE ANDRÉ LUIZ / FRANCISCO CÂNDIDO XAVIER:</a:t>
            </a:r>
            <a:endParaRPr 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0" action="ppaction://hlinkfile"/>
              </a:rPr>
              <a:t>Os Mensageiros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0" action="ppaction://hlinkfile"/>
              </a:rPr>
              <a:t> (Cap. 43 – 14)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1" action="ppaction://hlinkfile"/>
              </a:rPr>
              <a:t>Nos Domínios da Mediunidade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1" action="ppaction://hlinkfile"/>
              </a:rPr>
              <a:t> (Cap. XVII)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2" action="ppaction://hlinkfile"/>
              </a:rPr>
              <a:t>Missionários da Luz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2" action="ppaction://hlinkfile"/>
              </a:rPr>
              <a:t> (Cap. 19)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3" action="ppaction://hlinkfile"/>
              </a:rPr>
              <a:t>Conduta Espírita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3" action="ppaction://hlinkfile"/>
              </a:rPr>
              <a:t> (Cap. 28)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4" action="ppaction://hlinkfile"/>
              </a:rPr>
              <a:t>Mecanismos da Mediunidade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4" action="ppaction://hlinkfile"/>
              </a:rPr>
              <a:t> (Cap. XXII)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>
              <a:tabLst>
                <a:tab pos="457200" algn="r"/>
                <a:tab pos="1785938" algn="l"/>
                <a:tab pos="2806700" algn="ctr"/>
                <a:tab pos="5611813" algn="r"/>
              </a:tabLst>
              <a:defRPr/>
            </a:pP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Evolução em Dois Mundos</a:t>
            </a:r>
            <a:r>
              <a:rPr lang="pt-BR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 (1.ª parte – cap. XVII / 2.ª parte -</a:t>
            </a:r>
            <a:r>
              <a:rPr lang="pt-BR" b="1" i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  cap. XV)</a:t>
            </a:r>
            <a:r>
              <a:rPr lang="pt-BR" b="1" dirty="0">
                <a:solidFill>
                  <a:srgbClr val="000000"/>
                </a:solidFill>
                <a:latin typeface="Arial" charset="0"/>
                <a:sym typeface="Symbol" pitchFamily="18" charset="2"/>
                <a:hlinkClick r:id="rId15" action="ppaction://hlinkfile"/>
              </a:rPr>
              <a:t>	</a:t>
            </a:r>
            <a:endParaRPr lang="pt-BR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2" name="Picture 22" descr="allankar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554038"/>
            <a:ext cx="3008312" cy="3671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997200"/>
            <a:ext cx="3008312" cy="3860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4434" name="Rectangle 2"/>
          <p:cNvSpPr>
            <a:spLocks noChangeArrowheads="1"/>
          </p:cNvSpPr>
          <p:nvPr/>
        </p:nvSpPr>
        <p:spPr bwMode="auto">
          <a:xfrm>
            <a:off x="1116013" y="188913"/>
            <a:ext cx="72009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lephant" pitchFamily="18" charset="0"/>
                <a:cs typeface="+mn-cs"/>
              </a:rPr>
              <a:t>Bibliografia</a:t>
            </a:r>
          </a:p>
        </p:txBody>
      </p:sp>
      <p:sp>
        <p:nvSpPr>
          <p:cNvPr id="914442" name="Text Box 10"/>
          <p:cNvSpPr txBox="1">
            <a:spLocks noChangeArrowheads="1"/>
          </p:cNvSpPr>
          <p:nvPr/>
        </p:nvSpPr>
        <p:spPr bwMode="auto">
          <a:xfrm>
            <a:off x="474663" y="3997325"/>
            <a:ext cx="5578475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Escutando Sentimentos – ES – Wanderley de Oliveira (Ermance Dufaux</a:t>
            </a:r>
          </a:p>
        </p:txBody>
      </p:sp>
      <p:sp>
        <p:nvSpPr>
          <p:cNvPr id="914444" name="Text Box 12"/>
          <p:cNvSpPr txBox="1">
            <a:spLocks noChangeArrowheads="1"/>
          </p:cNvSpPr>
          <p:nvPr/>
        </p:nvSpPr>
        <p:spPr bwMode="auto">
          <a:xfrm>
            <a:off x="1058863" y="1470025"/>
            <a:ext cx="4676775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Vinha de Luz – VL – Francisco Cândido Xavier (Emmanuel)</a:t>
            </a:r>
          </a:p>
        </p:txBody>
      </p:sp>
      <p:sp>
        <p:nvSpPr>
          <p:cNvPr id="914445" name="Text Box 13"/>
          <p:cNvSpPr txBox="1">
            <a:spLocks noChangeArrowheads="1"/>
          </p:cNvSpPr>
          <p:nvPr/>
        </p:nvSpPr>
        <p:spPr bwMode="auto">
          <a:xfrm>
            <a:off x="454025" y="1754188"/>
            <a:ext cx="5681663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Caminho, Verdade e Vida – CVV – Francisco Cândido Xavier (Emmanuel)</a:t>
            </a:r>
          </a:p>
        </p:txBody>
      </p:sp>
      <p:sp>
        <p:nvSpPr>
          <p:cNvPr id="914446" name="Text Box 14"/>
          <p:cNvSpPr txBox="1">
            <a:spLocks noChangeArrowheads="1"/>
          </p:cNvSpPr>
          <p:nvPr/>
        </p:nvSpPr>
        <p:spPr bwMode="auto">
          <a:xfrm>
            <a:off x="1058863" y="1179513"/>
            <a:ext cx="4505325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Fonte Viva – FV – Francisco Cândido Xavier (Emmanuel)</a:t>
            </a:r>
          </a:p>
        </p:txBody>
      </p:sp>
      <p:sp>
        <p:nvSpPr>
          <p:cNvPr id="914447" name="Text Box 15"/>
          <p:cNvSpPr txBox="1">
            <a:spLocks noChangeArrowheads="1"/>
          </p:cNvSpPr>
          <p:nvPr/>
        </p:nvSpPr>
        <p:spPr bwMode="auto">
          <a:xfrm>
            <a:off x="1042988" y="895350"/>
            <a:ext cx="4537075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Pão Nosso – PN – Francisco Cândido Xavier (Emmanuel)</a:t>
            </a:r>
          </a:p>
        </p:txBody>
      </p:sp>
      <p:sp>
        <p:nvSpPr>
          <p:cNvPr id="914448" name="Text Box 16"/>
          <p:cNvSpPr txBox="1">
            <a:spLocks noChangeArrowheads="1"/>
          </p:cNvSpPr>
          <p:nvPr/>
        </p:nvSpPr>
        <p:spPr bwMode="auto">
          <a:xfrm>
            <a:off x="527050" y="2038350"/>
            <a:ext cx="5568950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Palavras de Vida Eterna – PVE – Francisco Cândido Xavier (Emmanuel)</a:t>
            </a:r>
          </a:p>
        </p:txBody>
      </p:sp>
      <p:sp>
        <p:nvSpPr>
          <p:cNvPr id="914449" name="Text Box 17"/>
          <p:cNvSpPr txBox="1">
            <a:spLocks noChangeArrowheads="1"/>
          </p:cNvSpPr>
          <p:nvPr/>
        </p:nvSpPr>
        <p:spPr bwMode="auto">
          <a:xfrm>
            <a:off x="1720850" y="3438525"/>
            <a:ext cx="3427413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Nas Pegadas do Mestre – NPM – Vinícius </a:t>
            </a:r>
          </a:p>
        </p:txBody>
      </p:sp>
      <p:sp>
        <p:nvSpPr>
          <p:cNvPr id="914450" name="Text Box 18"/>
          <p:cNvSpPr txBox="1">
            <a:spLocks noChangeArrowheads="1"/>
          </p:cNvSpPr>
          <p:nvPr/>
        </p:nvSpPr>
        <p:spPr bwMode="auto">
          <a:xfrm>
            <a:off x="1058863" y="2606675"/>
            <a:ext cx="4776787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Consolador – OC – Francisco Cândido Xavier (Emmanuel)</a:t>
            </a:r>
          </a:p>
        </p:txBody>
      </p:sp>
      <p:sp>
        <p:nvSpPr>
          <p:cNvPr id="914451" name="Text Box 19"/>
          <p:cNvSpPr txBox="1">
            <a:spLocks noChangeArrowheads="1"/>
          </p:cNvSpPr>
          <p:nvPr/>
        </p:nvSpPr>
        <p:spPr bwMode="auto">
          <a:xfrm>
            <a:off x="555625" y="2322513"/>
            <a:ext cx="5497513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 Espírito da Verdade  – OEV – Francisco Cândido Xavier (Emmanuel)</a:t>
            </a:r>
          </a:p>
        </p:txBody>
      </p:sp>
      <p:sp>
        <p:nvSpPr>
          <p:cNvPr id="914452" name="Text Box 20"/>
          <p:cNvSpPr txBox="1">
            <a:spLocks noChangeArrowheads="1"/>
          </p:cNvSpPr>
          <p:nvPr/>
        </p:nvSpPr>
        <p:spPr bwMode="auto">
          <a:xfrm>
            <a:off x="1916113" y="4281488"/>
            <a:ext cx="3082925" cy="2841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Depois da Morte – DM – Léon Denis  </a:t>
            </a:r>
          </a:p>
        </p:txBody>
      </p:sp>
      <p:sp>
        <p:nvSpPr>
          <p:cNvPr id="914453" name="Text Box 21"/>
          <p:cNvSpPr txBox="1">
            <a:spLocks noChangeArrowheads="1"/>
          </p:cNvSpPr>
          <p:nvPr/>
        </p:nvSpPr>
        <p:spPr bwMode="auto">
          <a:xfrm>
            <a:off x="1868488" y="3133725"/>
            <a:ext cx="3130550" cy="2841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Na Seara do Mestre – NSM – Vinícius </a:t>
            </a:r>
          </a:p>
        </p:txBody>
      </p:sp>
      <p:sp>
        <p:nvSpPr>
          <p:cNvPr id="914455" name="Text Box 23"/>
          <p:cNvSpPr txBox="1">
            <a:spLocks noChangeArrowheads="1"/>
          </p:cNvSpPr>
          <p:nvPr/>
        </p:nvSpPr>
        <p:spPr bwMode="auto">
          <a:xfrm>
            <a:off x="1182688" y="2860675"/>
            <a:ext cx="4503737" cy="2730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Libertação – L – Francisco Cândido Xavier (André Luizl)</a:t>
            </a:r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1450975" y="3724275"/>
            <a:ext cx="3965575" cy="2730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>
              <a:lnSpc>
                <a:spcPct val="105000"/>
              </a:lnSpc>
              <a:spcBef>
                <a:spcPct val="90000"/>
              </a:spcBef>
              <a:buClr>
                <a:srgbClr val="788569"/>
              </a:buClr>
              <a:buSzPct val="75000"/>
              <a:buFont typeface="Wingdings" pitchFamily="2" charset="2"/>
              <a:buBlip>
                <a:blip r:embed="rId5"/>
              </a:buBlip>
              <a:defRPr/>
            </a:pPr>
            <a:r>
              <a:rPr lang="pt-BR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Meditações – M – Dora Incontri – J.H. Pestalozzi </a:t>
            </a:r>
          </a:p>
        </p:txBody>
      </p:sp>
      <p:sp>
        <p:nvSpPr>
          <p:cNvPr id="385042" name="Retângulo 2"/>
          <p:cNvSpPr>
            <a:spLocks noChangeArrowheads="1"/>
          </p:cNvSpPr>
          <p:nvPr/>
        </p:nvSpPr>
        <p:spPr bwMode="auto">
          <a:xfrm>
            <a:off x="492125" y="5291138"/>
            <a:ext cx="519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hlinkClick r:id="rId6"/>
              </a:rPr>
              <a:t>http://pt.wikipedia.org/wiki/Allan_Kardec</a:t>
            </a:r>
            <a:endParaRPr lang="pt-BR" b="1" dirty="0"/>
          </a:p>
        </p:txBody>
      </p:sp>
      <p:sp>
        <p:nvSpPr>
          <p:cNvPr id="385043" name="Retângulo 3"/>
          <p:cNvSpPr>
            <a:spLocks noChangeArrowheads="1"/>
          </p:cNvSpPr>
          <p:nvPr/>
        </p:nvSpPr>
        <p:spPr bwMode="auto">
          <a:xfrm>
            <a:off x="555625" y="5886450"/>
            <a:ext cx="5180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hlinkClick r:id="rId7"/>
              </a:rPr>
              <a:t>http://pt.wikipedia.org/wiki/Chico_Xavier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1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1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1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1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1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1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42" grpId="0" animBg="1"/>
      <p:bldP spid="914444" grpId="0" animBg="1"/>
      <p:bldP spid="914445" grpId="0" animBg="1"/>
      <p:bldP spid="914446" grpId="0" animBg="1"/>
      <p:bldP spid="914447" grpId="0" animBg="1"/>
      <p:bldP spid="914448" grpId="0" animBg="1"/>
      <p:bldP spid="914449" grpId="0" animBg="1"/>
      <p:bldP spid="914450" grpId="0" animBg="1"/>
      <p:bldP spid="914451" grpId="0" animBg="1"/>
      <p:bldP spid="914452" grpId="0" animBg="1"/>
      <p:bldP spid="914453" grpId="0" animBg="1"/>
      <p:bldP spid="914455" grpId="0" animBg="1"/>
      <p:bldP spid="2" grpId="0" animBg="1"/>
    </p:bld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5" descr="Slide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06849" y="2967335"/>
            <a:ext cx="53303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TERMINANDO!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5" descr="Slide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4464050"/>
          </a:xfrm>
          <a:solidFill>
            <a:schemeClr val="tx2">
              <a:lumMod val="95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b="1" dirty="0" smtClean="0">
                <a:solidFill>
                  <a:srgbClr val="000099"/>
                </a:solidFill>
                <a:latin typeface="Arial" pitchFamily="34" charset="0"/>
              </a:rPr>
              <a:t>“</a:t>
            </a:r>
            <a:r>
              <a:rPr lang="pt-BR" b="1" i="1" dirty="0" smtClean="0">
                <a:solidFill>
                  <a:srgbClr val="000099"/>
                </a:solidFill>
              </a:rPr>
              <a:t>Quem não se educa para o bem e para a verdade e não contribui para que seu semelhante tenha condições de se educar, inclusive pelo seu exemplo pessoal, ainda não entendeu sua missão aqui na terra”.</a:t>
            </a:r>
          </a:p>
          <a:p>
            <a:pPr algn="ctr" eaLnBrk="1" hangingPunct="1">
              <a:buFontTx/>
              <a:buNone/>
              <a:defRPr/>
            </a:pPr>
            <a:endParaRPr lang="pt-BR" b="1" i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pt-BR" sz="2400" b="1" i="1" dirty="0" smtClean="0">
                <a:solidFill>
                  <a:srgbClr val="000099"/>
                </a:solidFill>
                <a:hlinkClick r:id="rId4"/>
              </a:rPr>
              <a:t>http://ocaminho.com.br/ocaminho/Tematica/TM/E/Educassao.htm</a:t>
            </a:r>
            <a:endParaRPr lang="pt-BR" sz="2400" b="1" i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pt-BR" b="1" i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pt-BR" b="1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4" grpId="0" animBg="1" autoUpdateAnimBg="0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Imagem 4" descr="ElenJuliaBru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pt-BR" sz="4000" b="1" dirty="0" smtClean="0">
                        <a:solidFill>
                          <a:srgbClr val="00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pt-BR" sz="4000" b="1" dirty="0" smtClean="0">
                          <a:solidFill>
                            <a:srgbClr val="000000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A vida não é uma vela breve para mim. É uma espécie de tocha esplêndida que preciso segurar no momento, e quero que queime com o maior brilho possível antes de passá-la para as gerações futuras.</a:t>
                      </a:r>
                    </a:p>
                    <a:p>
                      <a:pPr algn="ctr"/>
                      <a:endParaRPr lang="pt-BR" sz="4000" b="1" dirty="0" smtClean="0">
                        <a:solidFill>
                          <a:srgbClr val="00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pt-BR" sz="2000" dirty="0" smtClean="0">
                          <a:latin typeface="Arial Black" pitchFamily="34" charset="0"/>
                          <a:hlinkClick r:id="rId4"/>
                        </a:rPr>
                        <a:t>http://ocaminho.com.br/ocaminho/Tematica/TM/V/Vida.htm</a:t>
                      </a:r>
                      <a:endParaRPr lang="pt-BR" sz="2000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4" descr="Slide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3" name="WordArt 2"/>
          <p:cNvSpPr>
            <a:spLocks noChangeArrowheads="1" noChangeShapeType="1" noTextEdit="1"/>
          </p:cNvSpPr>
          <p:nvPr/>
        </p:nvSpPr>
        <p:spPr bwMode="auto">
          <a:xfrm>
            <a:off x="2843213" y="188913"/>
            <a:ext cx="4032250" cy="10810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000" kern="10" dirty="0"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Fim!!!</a:t>
            </a:r>
          </a:p>
        </p:txBody>
      </p:sp>
      <p:sp>
        <p:nvSpPr>
          <p:cNvPr id="389124" name="Text Box 3"/>
          <p:cNvSpPr txBox="1">
            <a:spLocks noChangeArrowheads="1"/>
          </p:cNvSpPr>
          <p:nvPr/>
        </p:nvSpPr>
        <p:spPr bwMode="auto">
          <a:xfrm>
            <a:off x="1331913" y="1930400"/>
            <a:ext cx="6985000" cy="4367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“Se não houver frutos,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Valeu a beleza das flores...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Se não houver flores,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Valeu a sombra das folhas...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Se não houver folhas,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Valeu a intenção da semente.”</a:t>
            </a:r>
          </a:p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 Black" pitchFamily="34" charset="0"/>
              </a:rPr>
              <a:t>(Heinfil)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4" descr="Slide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7" name="Rectangle 2"/>
          <p:cNvSpPr>
            <a:spLocks noChangeArrowheads="1"/>
          </p:cNvSpPr>
          <p:nvPr/>
        </p:nvSpPr>
        <p:spPr bwMode="auto">
          <a:xfrm>
            <a:off x="611188" y="476250"/>
            <a:ext cx="6027737" cy="838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b="1" dirty="0">
                <a:solidFill>
                  <a:srgbClr val="FFFF00"/>
                </a:solidFill>
                <a:latin typeface="Arial Black" pitchFamily="34" charset="0"/>
              </a:rPr>
              <a:t>Fim...</a:t>
            </a:r>
          </a:p>
        </p:txBody>
      </p:sp>
      <p:sp>
        <p:nvSpPr>
          <p:cNvPr id="416772" name="Rectangle 3"/>
          <p:cNvSpPr>
            <a:spLocks noChangeArrowheads="1"/>
          </p:cNvSpPr>
          <p:nvPr/>
        </p:nvSpPr>
        <p:spPr bwMode="auto">
          <a:xfrm>
            <a:off x="1258888" y="2492375"/>
            <a:ext cx="6696075" cy="3195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r>
              <a:rPr lang="pt-BR" sz="3200" b="1" dirty="0">
                <a:solidFill>
                  <a:srgbClr val="000000"/>
                </a:solidFill>
                <a:latin typeface="Arial Black" pitchFamily="34" charset="0"/>
              </a:rPr>
              <a:t>Fim, não...</a:t>
            </a:r>
            <a:r>
              <a:rPr lang="pt-BR" sz="28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pt-BR" sz="3100" b="1" dirty="0">
              <a:solidFill>
                <a:srgbClr val="000000"/>
              </a:solidFill>
              <a:latin typeface="Arial Black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3100" b="1" dirty="0">
                <a:solidFill>
                  <a:srgbClr val="000000"/>
                </a:solidFill>
                <a:latin typeface="Arial Black" pitchFamily="34" charset="0"/>
              </a:rPr>
              <a:t>Até o próximo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3100" b="1" dirty="0">
                <a:solidFill>
                  <a:srgbClr val="000000"/>
                </a:solidFill>
                <a:latin typeface="Arial Black" pitchFamily="34" charset="0"/>
              </a:rPr>
              <a:t>Curso!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3100" b="1" dirty="0">
                <a:solidFill>
                  <a:srgbClr val="000000"/>
                </a:solidFill>
                <a:latin typeface="Arial Black" pitchFamily="34" charset="0"/>
              </a:rPr>
              <a:t>Boa Sorte e Sucesso!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sz="900" dirty="0">
              <a:solidFill>
                <a:srgbClr val="000000"/>
              </a:solidFill>
              <a:latin typeface="Arial Black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sz="2800" b="1" i="1" dirty="0">
                <a:solidFill>
                  <a:srgbClr val="000000"/>
                </a:solidFill>
                <a:latin typeface="Arial Black" pitchFamily="34" charset="0"/>
              </a:rPr>
              <a:t>Nelson </a:t>
            </a:r>
            <a:r>
              <a:rPr lang="pt-BR" sz="2800" b="1" i="1" dirty="0" smtClean="0">
                <a:solidFill>
                  <a:srgbClr val="000000"/>
                </a:solidFill>
                <a:latin typeface="Arial Black" pitchFamily="34" charset="0"/>
              </a:rPr>
              <a:t>Mendes</a:t>
            </a:r>
            <a:endParaRPr lang="pt-BR" sz="2800" b="1" i="1" dirty="0">
              <a:solidFill>
                <a:srgbClr val="000000"/>
              </a:solidFill>
              <a:latin typeface="Arial Black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Imagem 4" descr="Imag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de cantos arredondados 1"/>
          <p:cNvSpPr/>
          <p:nvPr/>
        </p:nvSpPr>
        <p:spPr bwMode="auto">
          <a:xfrm>
            <a:off x="321439" y="1752534"/>
            <a:ext cx="8501122" cy="392909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just">
              <a:lnSpc>
                <a:spcPts val="4000"/>
              </a:lnSpc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4"/>
              </a:rPr>
              <a:t>matéria cósmica primitiva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continha os elementos materiais, fluídicos e vitais de todos os universos que estadeiam suas magnificências diante da eternidade. Ela é a mãe fecunda de todas as coisas, a primeira avó e, sobretudo, a eterna geratriz.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8625" y="6040445"/>
            <a:ext cx="8286750" cy="4921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5" action="ppaction://hlinkfile"/>
              </a:rPr>
              <a:t>Allan Kardec: A Gênese, Cap. VI</a:t>
            </a:r>
            <a:endParaRPr lang="pt-BR" sz="2600" b="1" dirty="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07257" y="453418"/>
            <a:ext cx="6929486" cy="832442"/>
          </a:xfrm>
          <a:prstGeom prst="round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pt-BR" sz="3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6"/>
              </a:rPr>
              <a:t>Fluido Cósmico Universal</a:t>
            </a:r>
            <a:endParaRPr lang="pt-BR" sz="3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4" descr="Slide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Rectangle 3"/>
          <p:cNvSpPr>
            <a:spLocks noChangeArrowheads="1"/>
          </p:cNvSpPr>
          <p:nvPr/>
        </p:nvSpPr>
        <p:spPr bwMode="auto">
          <a:xfrm>
            <a:off x="1403350" y="1484313"/>
            <a:ext cx="6696075" cy="37449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4"/>
              </a:rPr>
              <a:t>mendes.nelson@uol.com.br</a:t>
            </a: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5"/>
              </a:rPr>
              <a:t>mendes.nelson@hotmail.com</a:t>
            </a: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6"/>
              </a:rPr>
              <a:t>www.palestras.diversas.com.br</a:t>
            </a:r>
            <a:r>
              <a:rPr lang="pt-BR" b="1" i="1" dirty="0"/>
              <a:t>	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pt-BR" b="1" i="1" dirty="0">
                <a:hlinkClick r:id="rId7"/>
              </a:rPr>
              <a:t>www.movpelavida.com.br</a:t>
            </a: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pt-BR" b="1" i="1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5" descr="Slide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5" name="Picture 2" descr="SIGN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7630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1835150" y="2774950"/>
            <a:ext cx="56165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pt-BR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Não deixem de ler </a:t>
            </a:r>
          </a:p>
          <a:p>
            <a:pPr algn="ctr" eaLnBrk="0" hangingPunct="0">
              <a:defRPr/>
            </a:pPr>
            <a:r>
              <a:rPr lang="pt-BR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os livros da CODIFICAÇÃO</a:t>
            </a:r>
          </a:p>
          <a:p>
            <a:pPr algn="ctr" eaLnBrk="0" hangingPunct="0">
              <a:defRPr/>
            </a:pPr>
            <a:r>
              <a:rPr lang="pt-B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endParaRPr lang="pt-BR" sz="3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92197" name="WordArt 4"/>
          <p:cNvSpPr>
            <a:spLocks noChangeArrowheads="1" noChangeShapeType="1" noTextEdit="1"/>
          </p:cNvSpPr>
          <p:nvPr/>
        </p:nvSpPr>
        <p:spPr bwMode="auto">
          <a:xfrm>
            <a:off x="2555875" y="476250"/>
            <a:ext cx="3671888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PESSOAL!</a:t>
            </a:r>
          </a:p>
        </p:txBody>
      </p:sp>
      <p:sp>
        <p:nvSpPr>
          <p:cNvPr id="392198" name="Retângulo 5"/>
          <p:cNvSpPr>
            <a:spLocks noChangeArrowheads="1"/>
          </p:cNvSpPr>
          <p:nvPr/>
        </p:nvSpPr>
        <p:spPr bwMode="auto">
          <a:xfrm>
            <a:off x="1763713" y="4868863"/>
            <a:ext cx="5761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http://ocaminho.com.br/ocaminho/Tematica/TM/L/LivroDosEspiritosOLivro.htm</a:t>
            </a:r>
            <a:endParaRPr lang="pt-BR" b="1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6" descr="74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19" name="Picture 4" descr="borboleta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58293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bebi_-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6195" name="WordArt 3" descr="Vertical estreita"/>
          <p:cNvSpPr>
            <a:spLocks noChangeArrowheads="1" noChangeShapeType="1" noTextEdit="1"/>
          </p:cNvSpPr>
          <p:nvPr/>
        </p:nvSpPr>
        <p:spPr bwMode="auto">
          <a:xfrm>
            <a:off x="2716213" y="2349500"/>
            <a:ext cx="4546600" cy="14335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pt-BR" sz="4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FELICIDADES...</a:t>
            </a:r>
          </a:p>
        </p:txBody>
      </p:sp>
      <p:sp>
        <p:nvSpPr>
          <p:cNvPr id="1416196" name="WordArt 4"/>
          <p:cNvSpPr>
            <a:spLocks noChangeArrowheads="1" noChangeShapeType="1" noTextEdit="1"/>
          </p:cNvSpPr>
          <p:nvPr/>
        </p:nvSpPr>
        <p:spPr bwMode="auto">
          <a:xfrm>
            <a:off x="2139950" y="4602163"/>
            <a:ext cx="55784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ATÉ UMA PROXIMA OPORTUNIDADE...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1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5" grpId="0" animBg="1"/>
      <p:bldP spid="14161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250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027988" y="0"/>
            <a:ext cx="11160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40138" y="985"/>
            <a:ext cx="8215313" cy="56038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000" b="1" cap="small" dirty="0">
                <a:solidFill>
                  <a:srgbClr val="000099"/>
                </a:solidFill>
                <a:latin typeface="Bodoni MT Black" pitchFamily="18" charset="0"/>
                <a:cs typeface="+mn-cs"/>
              </a:rPr>
              <a:t>Não é tão difícil assim de entender...</a:t>
            </a:r>
          </a:p>
        </p:txBody>
      </p:sp>
      <p:pic>
        <p:nvPicPr>
          <p:cNvPr id="12290" name="Picture 2" descr="http://marcia.carpinski.zip.net/images/8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56137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http://www.fundacaolemann.org.br/khanportugues/estados_da_materia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810039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43000" y="304800"/>
            <a:ext cx="7772400" cy="1179984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000099"/>
                </a:solidFill>
              </a:rPr>
              <a:t>Curso de Assistência Espiritual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1619250" y="3141663"/>
            <a:ext cx="6840538" cy="85725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ript MT Bold" pitchFamily="66" charset="0"/>
              </a:rPr>
              <a:t>OBJETIVO DO CURSO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214313"/>
            <a:ext cx="8786812" cy="6143625"/>
          </a:xfrm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pt-BR" sz="2600" b="1" dirty="0" smtClean="0"/>
              <a:t>	</a:t>
            </a:r>
            <a:r>
              <a:rPr lang="pt-BR" sz="2500" b="1" dirty="0" smtClean="0"/>
              <a:t>O </a:t>
            </a:r>
            <a:r>
              <a:rPr lang="pt-BR" sz="2500" b="1" i="1" dirty="0" smtClean="0"/>
              <a:t>fluido cósmico universal </a:t>
            </a:r>
            <a:r>
              <a:rPr lang="pt-BR" sz="2500" b="1" dirty="0" smtClean="0"/>
              <a:t>é, como já foi demonstrado, a </a:t>
            </a:r>
            <a:r>
              <a:rPr lang="pt-BR" sz="2500" b="1" i="1" dirty="0" smtClean="0"/>
              <a:t>matéria elementar primitiva</a:t>
            </a:r>
            <a:r>
              <a:rPr lang="pt-BR" sz="2500" b="1" dirty="0" smtClean="0"/>
              <a:t>, cujas modificações e transformações constituem a inumerável variedade dos corpos da Natureza. </a:t>
            </a:r>
          </a:p>
          <a:p>
            <a:pPr algn="just">
              <a:buFont typeface="Arial" pitchFamily="34" charset="0"/>
              <a:buNone/>
            </a:pPr>
            <a:r>
              <a:rPr lang="pt-BR" sz="2500" b="1" dirty="0" smtClean="0">
                <a:solidFill>
                  <a:srgbClr val="000099"/>
                </a:solidFill>
              </a:rPr>
              <a:t>	Como princípio elementar do Universo, ele assume dois estados distintos:</a:t>
            </a:r>
          </a:p>
          <a:p>
            <a:pPr marL="742950" lvl="2" indent="-342900" algn="just"/>
            <a:r>
              <a:rPr lang="pt-BR" sz="2500" b="1" dirty="0" smtClean="0"/>
              <a:t>O de eterização ou imponderabilidade, que se pode considerar o primitivo estado normal;</a:t>
            </a:r>
          </a:p>
          <a:p>
            <a:pPr marL="742950" lvl="2" indent="-342900" algn="just"/>
            <a:r>
              <a:rPr lang="pt-BR" sz="2500" b="1" dirty="0" smtClean="0"/>
              <a:t>E o de materialização ou de ponderabilidade, que é, de certa maneira, consecutivo àquele (mundo visível). </a:t>
            </a:r>
          </a:p>
          <a:p>
            <a:pPr algn="just">
              <a:buFont typeface="Arial" pitchFamily="34" charset="0"/>
              <a:buNone/>
            </a:pPr>
            <a:r>
              <a:rPr lang="pt-BR" sz="2500" b="1" dirty="0" smtClean="0"/>
              <a:t>	O ponto intermédio é o da transformação do fluido em matéria tangível. Mas, ainda aí, não há transição brusca, porquanto podem considerar-se os nossos fluidos imponderáveis como termo médio entre os dois estados</a:t>
            </a:r>
            <a:r>
              <a:rPr lang="pt-BR" sz="2500" dirty="0" smtClean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87450" y="6237288"/>
            <a:ext cx="6858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 action="ppaction://hlinkfile"/>
              </a:rPr>
              <a:t> A Gênese - Capítulo XIV </a:t>
            </a:r>
            <a:endParaRPr lang="pt-BR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Imagem 3" descr="Image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15312" cy="5603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b="1" dirty="0" smtClean="0">
                <a:solidFill>
                  <a:srgbClr val="FF0000"/>
                </a:solidFill>
                <a:latin typeface="Arial Black" pitchFamily="34" charset="0"/>
              </a:rPr>
              <a:t>Fluidos – principais conceitos</a:t>
            </a:r>
            <a:endParaRPr lang="pt-BR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50825" y="1052513"/>
            <a:ext cx="8501063" cy="6464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pt-BR" sz="2400" b="1" dirty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“A pureza absoluta, da qual nada nos pode dar idéia, é o ponto de partida do fluido universal; o ponto oposto é o em que ele se transforma em matéria tangível</a:t>
            </a:r>
            <a:r>
              <a:rPr lang="pt-BR" sz="2400" b="1" dirty="0" smtClean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.”</a:t>
            </a:r>
            <a:endParaRPr lang="pt-BR" sz="2400" b="1" dirty="0">
              <a:solidFill>
                <a:schemeClr val="bg1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defRPr/>
            </a:pPr>
            <a:r>
              <a:rPr lang="pt-BR" sz="2400" b="1" dirty="0">
                <a:solidFill>
                  <a:srgbClr val="FF0000"/>
                </a:solidFill>
                <a:latin typeface="Rockwell Extra Bold" pitchFamily="18" charset="0"/>
                <a:cs typeface="+mn-cs"/>
              </a:rPr>
              <a:t>“Entre esses dois extremos, dão-se inúmeras transformações</a:t>
            </a:r>
            <a:r>
              <a:rPr lang="pt-BR" sz="2400" b="1" dirty="0">
                <a:solidFill>
                  <a:srgbClr val="000000"/>
                </a:solidFill>
                <a:latin typeface="Century Schoolbook" pitchFamily="18" charset="0"/>
                <a:cs typeface="+mn-cs"/>
              </a:rPr>
              <a:t>, </a:t>
            </a:r>
            <a:r>
              <a:rPr lang="pt-BR" sz="2400" b="1" dirty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mais ou menos aproximadas de um e de outro. Os fluidos mais próximos da materialidade, os menos puros, </a:t>
            </a:r>
            <a:r>
              <a:rPr lang="pt-BR" sz="2400" b="1" dirty="0" smtClean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consequentemente</a:t>
            </a:r>
            <a:r>
              <a:rPr lang="pt-BR" sz="2400" b="1" dirty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, compõem o que se pode chamar a </a:t>
            </a:r>
            <a:r>
              <a:rPr lang="pt-BR" sz="2400" b="1" dirty="0">
                <a:solidFill>
                  <a:srgbClr val="FF0000"/>
                </a:solidFill>
                <a:latin typeface="Broadway" pitchFamily="82" charset="0"/>
                <a:cs typeface="+mn-cs"/>
              </a:rPr>
              <a:t>atmosfera espiritual da Terra.” </a:t>
            </a:r>
          </a:p>
          <a:p>
            <a:pPr algn="just" eaLnBrk="1" hangingPunct="1">
              <a:defRPr/>
            </a:pPr>
            <a:r>
              <a:rPr lang="pt-BR" sz="2400" b="1" dirty="0">
                <a:solidFill>
                  <a:srgbClr val="33CC33"/>
                </a:solidFill>
                <a:latin typeface="Century Schoolbook" pitchFamily="18" charset="0"/>
                <a:cs typeface="+mn-cs"/>
              </a:rPr>
              <a:t>“</a:t>
            </a:r>
            <a:r>
              <a:rPr lang="pt-BR" sz="2400" b="1" dirty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Por muito sutis e impalpáveis que nos sejam esses fluidos, não deixam por isso de ser de natureza grosseira, em comparação com os fluidos etéreos das regiões superiores</a:t>
            </a:r>
            <a:r>
              <a:rPr lang="pt-BR" sz="2400" dirty="0">
                <a:solidFill>
                  <a:schemeClr val="bg1"/>
                </a:solidFill>
                <a:latin typeface="Century Schoolbook" pitchFamily="18" charset="0"/>
                <a:cs typeface="+mn-cs"/>
              </a:rPr>
              <a:t>.”</a:t>
            </a:r>
          </a:p>
          <a:p>
            <a:pPr algn="just" eaLnBrk="1" hangingPunct="1">
              <a:defRPr/>
            </a:pPr>
            <a:endParaRPr lang="pt-BR" sz="2600" dirty="0">
              <a:solidFill>
                <a:srgbClr val="000000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defRPr/>
            </a:pPr>
            <a:endParaRPr lang="pt-BR" sz="2800" dirty="0">
              <a:solidFill>
                <a:srgbClr val="000000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defRPr/>
            </a:pPr>
            <a:endParaRPr lang="pt-BR" sz="2400" dirty="0">
              <a:solidFill>
                <a:srgbClr val="000000"/>
              </a:solidFill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Text Box 2"/>
          <p:cNvSpPr txBox="1">
            <a:spLocks noChangeArrowheads="1"/>
          </p:cNvSpPr>
          <p:nvPr/>
        </p:nvSpPr>
        <p:spPr bwMode="auto">
          <a:xfrm>
            <a:off x="1763688" y="692696"/>
            <a:ext cx="5715042" cy="1114315"/>
          </a:xfrm>
          <a:prstGeom prst="round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>
            <a:normAutofit fontScale="85000" lnSpcReduction="20000"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Fluido Cósmico segundo </a:t>
            </a:r>
            <a:r>
              <a:rPr lang="pt-BR" sz="4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  <a:hlinkClick r:id="rId3"/>
              </a:rPr>
              <a:t>André Luiz</a:t>
            </a:r>
            <a:endParaRPr lang="pt-BR" sz="4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84710" name="Text Box 6"/>
          <p:cNvSpPr txBox="1">
            <a:spLocks noChangeArrowheads="1"/>
          </p:cNvSpPr>
          <p:nvPr/>
        </p:nvSpPr>
        <p:spPr bwMode="auto">
          <a:xfrm>
            <a:off x="395536" y="2060848"/>
            <a:ext cx="8358246" cy="4032448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algn="just">
              <a:lnSpc>
                <a:spcPts val="48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“[..] O fluido cósmico ou plasma divino é força em que todos vivemos [...]. Corroborando com a afirmação de Paulo (Atos, 17:28), que “em Deus nos movemos e existimos”.</a:t>
            </a:r>
          </a:p>
        </p:txBody>
      </p:sp>
      <p:sp>
        <p:nvSpPr>
          <p:cNvPr id="33800" name="CaixaDeTexto 3"/>
          <p:cNvSpPr txBox="1">
            <a:spLocks noChangeArrowheads="1"/>
          </p:cNvSpPr>
          <p:nvPr/>
        </p:nvSpPr>
        <p:spPr bwMode="auto">
          <a:xfrm>
            <a:off x="179512" y="6165304"/>
            <a:ext cx="882161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b="1" dirty="0">
                <a:solidFill>
                  <a:prstClr val="black"/>
                </a:solidFill>
                <a:cs typeface="+mn-cs"/>
                <a:hlinkClick r:id="rId4" action="ppaction://hlinkfile"/>
              </a:rPr>
              <a:t>André Luiz. Evolução em </a:t>
            </a:r>
            <a:r>
              <a:rPr lang="pt-BR" sz="2400" b="1" dirty="0" smtClean="0">
                <a:solidFill>
                  <a:prstClr val="black"/>
                </a:solidFill>
                <a:cs typeface="+mn-cs"/>
                <a:hlinkClick r:id="rId4" action="ppaction://hlinkfile"/>
              </a:rPr>
              <a:t>Dois Mundos</a:t>
            </a:r>
            <a:r>
              <a:rPr lang="pt-BR" sz="2400" b="1" dirty="0">
                <a:solidFill>
                  <a:prstClr val="black"/>
                </a:solidFill>
                <a:cs typeface="+mn-cs"/>
                <a:hlinkClick r:id="rId4" action="ppaction://hlinkfile"/>
              </a:rPr>
              <a:t>. Final do </a:t>
            </a:r>
            <a:r>
              <a:rPr lang="pt-BR" sz="2400" b="1" dirty="0" smtClean="0">
                <a:solidFill>
                  <a:prstClr val="black"/>
                </a:solidFill>
                <a:cs typeface="+mn-cs"/>
                <a:hlinkClick r:id="rId4" action="ppaction://hlinkfile"/>
              </a:rPr>
              <a:t>Capítulo I</a:t>
            </a:r>
            <a:endParaRPr lang="pt-BR" sz="2400" b="1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15312" cy="560388"/>
          </a:xfrm>
        </p:spPr>
        <p:txBody>
          <a:bodyPr/>
          <a:lstStyle/>
          <a:p>
            <a:pPr algn="ctr" eaLnBrk="1" hangingPunct="1"/>
            <a:r>
              <a:rPr lang="pt-BR" b="1" dirty="0" smtClean="0">
                <a:solidFill>
                  <a:srgbClr val="FF0000"/>
                </a:solidFill>
              </a:rPr>
              <a:t>Fluidos - Qualificação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2412" y="1052736"/>
            <a:ext cx="8501063" cy="384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“Não é rigorosamente exata a qualificação de </a:t>
            </a:r>
            <a:r>
              <a:rPr lang="pt-BR" sz="2400" b="1" dirty="0">
                <a:solidFill>
                  <a:srgbClr val="C0504D">
                    <a:lumMod val="50000"/>
                  </a:srgbClr>
                </a:solidFill>
                <a:latin typeface="Calibri"/>
                <a:cs typeface="+mn-cs"/>
              </a:rPr>
              <a:t>fluidos espirituais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, pois que, em definitivo, eles são sempre matéria mais ou menos quintessenciada. </a:t>
            </a:r>
            <a:r>
              <a:rPr lang="pt-BR" sz="2400" b="1" dirty="0">
                <a:solidFill>
                  <a:srgbClr val="C0504D">
                    <a:lumMod val="50000"/>
                  </a:srgbClr>
                </a:solidFill>
                <a:latin typeface="Calibri"/>
                <a:cs typeface="+mn-cs"/>
              </a:rPr>
              <a:t>De realmente espiritual, só a alma ou princípio inteligente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. Dá-se-lhes essa denominação por comparação apenas e, sobretudo, </a:t>
            </a:r>
            <a:r>
              <a:rPr lang="pt-BR" sz="2400" b="1" dirty="0">
                <a:solidFill>
                  <a:srgbClr val="C0504D">
                    <a:lumMod val="50000"/>
                  </a:srgbClr>
                </a:solidFill>
                <a:latin typeface="Calibri"/>
                <a:cs typeface="+mn-cs"/>
              </a:rPr>
              <a:t>pela afinidade que eles guardam com os Espíritos.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Pode dizer-se que são a matéria do mundo espiritual, razão por que são chamados fluidos espirituais.”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Imagem 3" descr="M_os.012_4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0718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mao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214813"/>
            <a:ext cx="3143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meuofertorio_imag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214813"/>
            <a:ext cx="2928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575" y="519981"/>
            <a:ext cx="8215313" cy="5603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b="1" dirty="0" smtClean="0">
                <a:solidFill>
                  <a:srgbClr val="000099"/>
                </a:solidFill>
              </a:rPr>
              <a:t>Qualidades dos Fluidos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0825" y="1052513"/>
            <a:ext cx="850106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“Sendo esses fluidos </a:t>
            </a: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o veículo do pensamento 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e podendo este modificar-lhes as propriedades, é evidente que eles devem achar-se impregnados das qualidades boas ou más dos pensamentos que os fazem vibrar, </a:t>
            </a: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modificando-se pela pureza ou impureza dos sentimentos</a:t>
            </a:r>
            <a:r>
              <a:rPr lang="pt-BR" sz="2400" b="1" dirty="0" smtClean="0">
                <a:solidFill>
                  <a:srgbClr val="FF0000"/>
                </a:solidFill>
                <a:latin typeface="Calibri"/>
                <a:cs typeface="+mn-cs"/>
              </a:rPr>
              <a:t>.”</a:t>
            </a: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“Fora impossível fazer-se uma enumeração ou classificação dos bons e dos maus fluidos, ou especificar-lhes as respectivas qualidades, </a:t>
            </a: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por ser tão grande quanto a dos pensamentos a diversidade deles</a:t>
            </a:r>
            <a:r>
              <a:rPr lang="pt-BR" sz="2400" b="1" dirty="0" smtClean="0">
                <a:solidFill>
                  <a:srgbClr val="FF0000"/>
                </a:solidFill>
                <a:latin typeface="Calibri"/>
                <a:cs typeface="+mn-cs"/>
              </a:rPr>
              <a:t>.”</a:t>
            </a: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FF0000"/>
                </a:solidFill>
                <a:latin typeface="Calibri"/>
                <a:cs typeface="+mn-cs"/>
              </a:rPr>
              <a:t>“Os fluidos não possuem qualidades </a:t>
            </a:r>
            <a:r>
              <a:rPr lang="pt-BR" sz="2400" b="1" i="1" dirty="0">
                <a:solidFill>
                  <a:srgbClr val="FF0000"/>
                </a:solidFill>
                <a:latin typeface="Calibri"/>
                <a:cs typeface="+mn-cs"/>
              </a:rPr>
              <a:t>sui generis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, mas as que adquirem no meio onde se elaboram; modificam-se pelos eflúvios desse meio, como o ar pelas exalações, a água pelos sais das camadas que atravessa.”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6900" y="6000209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2"/>
              </a:rPr>
              <a:t>http://www.guia.heu.nom.br/qualidade_dos_fluidos.htm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rgbClr val="000099"/>
                </a:solidFill>
              </a:rPr>
              <a:t>Qualidades dos Fluidos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5750" y="785813"/>
            <a:ext cx="4000500" cy="6072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Sob o ponto de vista moral, trazem o cunho dos sentimentos: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ódio,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inveja,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ciúme,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orgulho,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egoísmo,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violência,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de hipocrisia,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bondade, de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benevolência,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amor,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caridade, </a:t>
            </a:r>
          </a:p>
          <a:p>
            <a:pPr marL="176213" indent="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 doçura etc.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870068" y="1375082"/>
            <a:ext cx="364331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black"/>
                </a:solidFill>
                <a:latin typeface="Calibri"/>
                <a:cs typeface="+mn-cs"/>
              </a:rPr>
              <a:t>S</a:t>
            </a: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ob o aspecto físico, são: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excitantes,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calmantes,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penetrantes</a:t>
            </a:r>
            <a:r>
              <a:rPr lang="pt-BR" sz="2400" b="1" dirty="0" smtClean="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endParaRPr lang="pt-BR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irritantes, 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dulcificantes,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soporíficos,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narcóticos,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tóxicos,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reparadores,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expulsivos;</a:t>
            </a:r>
          </a:p>
          <a:p>
            <a:pPr indent="4429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prstClr val="black"/>
                </a:solidFill>
                <a:latin typeface="Calibri"/>
                <a:cs typeface="+mn-cs"/>
              </a:rPr>
              <a:t>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001125" cy="6643688"/>
          </a:xfrm>
        </p:spPr>
        <p:txBody>
          <a:bodyPr rtlCol="0">
            <a:normAutofit fontScale="7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400" b="1" dirty="0" smtClean="0">
                <a:solidFill>
                  <a:srgbClr val="FF0000"/>
                </a:solidFill>
              </a:rPr>
              <a:t>As respostas seguintes nos foram dadas pelo Espírito São Luís. Muitos outros, depois, as confirmaram.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I.  Será o fluido universal uma emanação da divindade?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"Não."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II.  Será uma criação da divindade?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"Tudo é criado, exceto Deus."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III. O fluido universal será ao mesmo tempo o elemento universal?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"Sim, é o princípio elementar de todas as coisas."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b="1" dirty="0" smtClean="0"/>
              <a:t>IV. Alguma relação tem ele com o fluido elétrico, cujos efeitos conhecemos?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"É o seu elemento.”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O LIVRO DOS MÉDIUNS – Cap. IV item 74</a:t>
            </a:r>
            <a:endParaRPr lang="pt-BR" sz="26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001125" cy="6572250"/>
          </a:xfrm>
        </p:spPr>
        <p:txBody>
          <a:bodyPr rtlCol="0"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/>
              <a:t>V. Em que estado o fluido universal se nos apresenta, na sua maior simplicidade? </a:t>
            </a:r>
            <a:r>
              <a:rPr lang="pt-BR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t-BR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O LIVRO DOS MÉDIUNS -  Cap. IV -  item 74</a:t>
            </a:r>
            <a:endParaRPr lang="pt-BR" sz="2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2900" b="1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t-BR" sz="3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encontrarmos na sua simplicidade absoluta, precisamos ascender aos Espíritos puros. No vosso mundo, ele sempre se acha mais ou menos modificado, para formar a matéria compacta que vos cerca.  Entretanto, podeis dizer que o estado em que se encontra mais próximo daquela simplicidade é o do fluido a que chamais fluido magnético animal."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/>
              <a:t>VI. Já disseram que o fluido universal é a fonte da vida. Será ao mesmo tempo a fonte da inteligência?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"Não, esse fluido apenas anima a matéria."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/>
              <a:t>VII. Pois que é desse fluido que se compõe o perispírito, parece que, neste, ele se acha num estado de condensação, que o aproxima, até certo ponto, da matéria propriamente dita?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"Até certo ponto, como dizes, porquanto não tem todas as propriedades da matéria. É mais ou menos condensado, conforme os mundos.”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15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39752" y="1916832"/>
            <a:ext cx="6109565" cy="923330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>
                  <a:prstDash val="solid"/>
                </a:ln>
                <a:solidFill>
                  <a:srgbClr val="000099"/>
                </a:solidFill>
                <a:effectLst>
                  <a:outerShdw blurRad="88000" dist="50800" dir="5040000" algn="tl">
                    <a:srgbClr val="C8C8C8">
                      <a:tint val="80000"/>
                      <a:satMod val="250000"/>
                      <a:alpha val="45000"/>
                    </a:srgbClr>
                  </a:outerShdw>
                </a:effectLst>
              </a:rPr>
              <a:t>FLUIDO UNIVERSAL</a:t>
            </a:r>
          </a:p>
        </p:txBody>
      </p:sp>
      <p:sp>
        <p:nvSpPr>
          <p:cNvPr id="246787" name="Retângulo 5"/>
          <p:cNvSpPr>
            <a:spLocks noChangeArrowheads="1"/>
          </p:cNvSpPr>
          <p:nvPr/>
        </p:nvSpPr>
        <p:spPr bwMode="auto">
          <a:xfrm>
            <a:off x="2268538" y="4581525"/>
            <a:ext cx="6119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99"/>
                </a:solidFill>
                <a:hlinkClick r:id="rId2"/>
              </a:rPr>
              <a:t>http://www.guia.heu.nom.br/fluido_cosmico.htm#principio_vital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246788" name="Retângulo 4"/>
          <p:cNvSpPr>
            <a:spLocks noChangeArrowheads="1"/>
          </p:cNvSpPr>
          <p:nvPr/>
        </p:nvSpPr>
        <p:spPr bwMode="auto">
          <a:xfrm>
            <a:off x="2339975" y="3573463"/>
            <a:ext cx="6119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763B"/>
                </a:solidFill>
                <a:hlinkClick r:id="rId3"/>
              </a:rPr>
              <a:t>http://ocaminho.com.br/ocaminho/Tematica/TM/F/Fluidos.htm</a:t>
            </a:r>
            <a:endParaRPr lang="pt-BR" b="1" dirty="0">
              <a:solidFill>
                <a:srgbClr val="0076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93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120650"/>
            <a:ext cx="9144000" cy="6616700"/>
          </a:xfrm>
          <a:prstGeom prst="rect">
            <a:avLst/>
          </a:prstGeom>
          <a:solidFill>
            <a:srgbClr val="F3F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 i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O Fluido Universal</a:t>
            </a:r>
            <a:endParaRPr lang="pt-BR" sz="2400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0" hangingPunct="0"/>
            <a:r>
              <a:rPr lang="pt-BR" sz="2400" b="1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hlinkClick r:id="rId2" action="ppaction://hlinkfile"/>
              </a:rPr>
              <a:t>(Revista Espírita, Novembro de 1861)</a:t>
            </a: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  <a:p>
            <a:pPr algn="just" eaLnBrk="0" hangingPunct="0"/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O fluido universal liga entre si todos os mundos; e, segundo as correntes que lhe são imprimidas pela vontade do Criador, dá todos os fenômenos da criação. É ele que é a própria vida, e que liga as diferentes matérias do nosso globo; é ele que, pelas propriedades subordinadas à lei, regula as diferentes coisas tão misteriosas, para vós, as afinidades físicas e morais; é ele que vos faz ver o passado, o presente e o futuro, sobretudo quando a matéria que obstrui a vossa alma está anulada ou enfraquecida por uma causa qualquer; então esta dupla vista (se bem que menos desenvolvida que depois da morte), vê, sente e toca tudo, nesse meio fluídico, que é o seu elemento e o espelho exato do que foi, e o será; porque não há senão as partes mais grosseiras desse fluido que sofre modificações sensíveis de composição.</a:t>
            </a:r>
            <a:endParaRPr lang="pt-BR" sz="2400" b="1" dirty="0">
              <a:solidFill>
                <a:srgbClr val="000000"/>
              </a:solidFill>
              <a:latin typeface="Arial" pitchFamily="34" charset="0"/>
            </a:endParaRPr>
          </a:p>
          <a:p>
            <a:pPr algn="r" eaLnBrk="0" hangingPunct="0"/>
            <a:r>
              <a:rPr lang="pt-BR" sz="20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HENRY, </a:t>
            </a:r>
            <a:r>
              <a:rPr lang="pt-BR" sz="2000" b="1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antigo Magnetizador.</a:t>
            </a:r>
            <a:endParaRPr lang="pt-BR" sz="2000" b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algn="r" eaLnBrk="0" hangingPunct="0"/>
            <a:r>
              <a:rPr lang="pt-BR" sz="20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(29 de setembro de 1860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)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5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5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5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158003"/>
              </p:ext>
            </p:extLst>
          </p:nvPr>
        </p:nvGraphicFramePr>
        <p:xfrm>
          <a:off x="684212" y="333375"/>
          <a:ext cx="8064252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252"/>
              </a:tblGrid>
              <a:tr h="3017838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>
                          <a:solidFill>
                            <a:srgbClr val="000099"/>
                          </a:solidFill>
                          <a:latin typeface="Script MT Bold" pitchFamily="66" charset="0"/>
                        </a:rPr>
                        <a:t>Dar ao trabalhador espírita as condições básicas para a aplicação da Fluidoterapia (Passe) aos assistidos na Casa Espírita, tanto àquele que pretende</a:t>
                      </a:r>
                      <a:r>
                        <a:rPr lang="pt-BR" sz="3200" baseline="0" dirty="0" smtClean="0">
                          <a:solidFill>
                            <a:srgbClr val="000099"/>
                          </a:solidFill>
                          <a:latin typeface="Script MT Bold" pitchFamily="66" charset="0"/>
                        </a:rPr>
                        <a:t> iniciar nessa tarefa como àqueles que desejam reciclar, se atualizar ou agregar novos conhecimentos.</a:t>
                      </a:r>
                      <a:endParaRPr lang="pt-BR" sz="3200" dirty="0">
                        <a:solidFill>
                          <a:srgbClr val="000099"/>
                        </a:solidFill>
                        <a:latin typeface="Script MT Bold" pitchFamily="66" charset="0"/>
                      </a:endParaRPr>
                    </a:p>
                  </a:txBody>
                  <a:tcPr marL="91442" marR="91442" marT="45725" marB="4572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84213" y="3573463"/>
          <a:ext cx="8064500" cy="3017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500"/>
              </a:tblGrid>
              <a:tr h="3017837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A</a:t>
                      </a:r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 pretensão é situar o tarefeiro na Casa Espírita, esclarecendo o “onde, como, por que e para que” do passe espírita. Conhecer o seu relacionamento com os participantes do plano encarnado (dirigentes e demais tarefeiros), do plano espiritual e assistidos.</a:t>
                      </a:r>
                      <a:endParaRPr lang="pt-BR" sz="3200" dirty="0">
                        <a:solidFill>
                          <a:srgbClr val="000000"/>
                        </a:solidFill>
                        <a:latin typeface="Script MT Bold" pitchFamily="66" charset="0"/>
                      </a:endParaRPr>
                    </a:p>
                  </a:txBody>
                  <a:tcPr marL="91436" marR="91436" marT="45725" marB="4572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 descr="univers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tângulo 2"/>
          <p:cNvSpPr>
            <a:spLocks noChangeArrowheads="1"/>
          </p:cNvSpPr>
          <p:nvPr/>
        </p:nvSpPr>
        <p:spPr bwMode="auto">
          <a:xfrm>
            <a:off x="1116013" y="6165850"/>
            <a:ext cx="720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hlinkClick r:id="rId3"/>
              </a:rPr>
              <a:t>http://www.guia.heu.nom.br/principio_vital.htm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3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214313"/>
            <a:ext cx="8786812" cy="6500812"/>
          </a:xfrm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4600" b="1" i="1" dirty="0" smtClean="0">
                <a:solidFill>
                  <a:srgbClr val="FF0000"/>
                </a:solidFill>
                <a:hlinkClick r:id="rId2"/>
              </a:rPr>
              <a:t>Princípio Vital</a:t>
            </a:r>
            <a:endParaRPr lang="pt-BR" sz="4600" b="1" i="1" dirty="0" smtClean="0">
              <a:solidFill>
                <a:srgbClr val="FF0000"/>
              </a:solidFill>
            </a:endParaRPr>
          </a:p>
          <a:p>
            <a:pPr algn="just">
              <a:buFont typeface="Arial" charset="0"/>
              <a:buChar char="•"/>
              <a:defRPr/>
            </a:pPr>
            <a:r>
              <a:rPr lang="pt-BR" b="1" i="1" dirty="0" smtClean="0"/>
              <a:t>Princípio vital o princípio da vida material e orgânica, qualquer que seja a fonte </a:t>
            </a:r>
            <a:r>
              <a:rPr lang="pt-BR" b="1" dirty="0" smtClean="0"/>
              <a:t>donde promane, princípio esse comum a todos os seres vivos, desde as plantas até o homem. Pois que pode haver vida com exclusão da faculdade de pensar, o princípio vital é uma propriedade da matéria, </a:t>
            </a:r>
            <a:r>
              <a:rPr lang="pt-BR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efeito que se produz achando-se a matéria em dadas circunstâncias</a:t>
            </a:r>
            <a:r>
              <a:rPr lang="pt-BR" b="1" dirty="0" smtClean="0"/>
              <a:t>. Segundo outros, e esta é a idéia mais comum,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 reside em um fluido especial</a:t>
            </a:r>
            <a:r>
              <a:rPr lang="pt-BR" b="1" dirty="0" smtClean="0"/>
              <a:t>, universalmente espalhado e do qual cada ser absorve e assimila uma parcela durante a vida, tal como os corpos inertes absorvem a luz.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 seria então o </a:t>
            </a:r>
            <a:r>
              <a:rPr lang="pt-B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 vital </a:t>
            </a:r>
            <a:r>
              <a:rPr lang="pt-BR" b="1" dirty="0" smtClean="0"/>
              <a:t>que, na opinião de alguns, em nada difere do fluido elétrico animalizado, ao qual também se dão os nomes de </a:t>
            </a:r>
            <a:r>
              <a:rPr lang="pt-BR" b="1" i="1" dirty="0" smtClean="0"/>
              <a:t>fluido magnético, fluido nervoso, etc.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2400" b="1" dirty="0" smtClean="0">
                <a:hlinkClick r:id="rId3" action="ppaction://hlinkfile"/>
              </a:rPr>
              <a:t>[O LIVRO DOS ESPÍRITOS - INTRODUÇÃO</a:t>
            </a:r>
            <a:r>
              <a:rPr lang="pt-BR" sz="2400" dirty="0" smtClean="0">
                <a:hlinkClick r:id="rId3" action="ppaction://hlinkfile"/>
              </a:rPr>
              <a:t>]</a:t>
            </a:r>
            <a:endParaRPr lang="pt-BR" sz="24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20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 bwMode="auto">
          <a:xfrm>
            <a:off x="392877" y="1535893"/>
            <a:ext cx="8501122" cy="362129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just">
              <a:lnSpc>
                <a:spcPts val="4800"/>
              </a:lnSpc>
              <a:buFont typeface="Wingdings" pitchFamily="2" charset="2"/>
              <a:buChar char="q"/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 princípio vital, existente em todos os corpos vivos da Natureza, [...] tem sua fonte no fluido universal.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É o que chamais fluido magnético ou fluido elétrico animalizado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É o intermediário, o laço entre o espírito e a matéria.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750" y="5516563"/>
            <a:ext cx="8286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hlinkClick r:id="rId3" action="ppaction://hlinkfile"/>
              </a:rPr>
              <a:t>Allan Kardec: O Livro dos Espíritos, Questão 65.</a:t>
            </a:r>
            <a:endParaRPr lang="pt-BR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67544" y="260648"/>
            <a:ext cx="8215370" cy="857256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5"/>
              </a:rPr>
              <a:t>Princípio Vital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8295" name="Retângulo 4"/>
          <p:cNvSpPr>
            <a:spLocks noChangeArrowheads="1"/>
          </p:cNvSpPr>
          <p:nvPr/>
        </p:nvSpPr>
        <p:spPr bwMode="auto">
          <a:xfrm>
            <a:off x="250825" y="6211888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hlinkClick r:id="rId6"/>
              </a:rPr>
              <a:t>http://ocaminho.com.br/ocaminho/Tematica/TM/P/PrincipioVital.htm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1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829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0"/>
            <a:ext cx="8643937" cy="3929063"/>
          </a:xfrm>
        </p:spPr>
        <p:txBody>
          <a:bodyPr rtlCol="0">
            <a:normAutofit fontScale="7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4600" b="1" i="1" dirty="0" smtClean="0">
                <a:solidFill>
                  <a:srgbClr val="FF0000"/>
                </a:solidFill>
                <a:hlinkClick r:id="rId2"/>
              </a:rPr>
              <a:t>Fluido Vital</a:t>
            </a:r>
            <a:endParaRPr lang="pt-BR" sz="4600" b="1" i="1" dirty="0" smtClean="0">
              <a:solidFill>
                <a:srgbClr val="FF000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1" dirty="0" smtClean="0"/>
              <a:t>É, contudo, característica dos seres vivos a capacidade de produzir fluido vital, continuamente, a partir do fluido cósmico universal, como também a capacidade de absorvê-lo diretamente, a partir dos próprios alimentos. Uma outra possibilidade de absorção do fluido vital é através da transfusão fluídica. Kardec refere claramente essa possibilidade quando afirma que: “O fluido vital se transmite de um indivíduo a outro”. É justamente essa propriedade, característica do fluido vital, um dos fundamentos em que se baseia o passe.</a:t>
            </a:r>
          </a:p>
        </p:txBody>
      </p:sp>
      <p:pic>
        <p:nvPicPr>
          <p:cNvPr id="17411" name="Imagem 3" descr="M_os.012_4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0718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 descr="mao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214813"/>
            <a:ext cx="3143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meuofertorio_imag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214813"/>
            <a:ext cx="2928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467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Imagem 3" descr="perispir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4413250"/>
            <a:ext cx="914400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9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3" action="ppaction://hlinkfile"/>
              </a:rPr>
              <a:t>PERISPÍRITO</a:t>
            </a:r>
            <a:r>
              <a:rPr lang="pt-BR" sz="9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t-B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PRINCIPAIS CONCEITOS</a:t>
            </a:r>
          </a:p>
        </p:txBody>
      </p:sp>
      <p:sp>
        <p:nvSpPr>
          <p:cNvPr id="214020" name="Retângulo 3"/>
          <p:cNvSpPr>
            <a:spLocks noChangeArrowheads="1"/>
          </p:cNvSpPr>
          <p:nvPr/>
        </p:nvSpPr>
        <p:spPr bwMode="auto">
          <a:xfrm>
            <a:off x="1692275" y="260350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4"/>
              </a:rPr>
              <a:t>http://www.guia.heu.nom.br/perispirito.htm</a:t>
            </a:r>
            <a:endParaRPr lang="pt-BR" b="1" dirty="0"/>
          </a:p>
        </p:txBody>
      </p:sp>
      <p:sp>
        <p:nvSpPr>
          <p:cNvPr id="214021" name="Retângulo 4"/>
          <p:cNvSpPr>
            <a:spLocks noChangeArrowheads="1"/>
          </p:cNvSpPr>
          <p:nvPr/>
        </p:nvSpPr>
        <p:spPr bwMode="auto">
          <a:xfrm>
            <a:off x="900113" y="765175"/>
            <a:ext cx="7272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5"/>
              </a:rPr>
              <a:t>http://www.guia.heu.nom.br/natureza_do_perispirito.htm</a:t>
            </a:r>
            <a:endParaRPr lang="pt-BR" b="1" dirty="0"/>
          </a:p>
        </p:txBody>
      </p:sp>
      <p:sp>
        <p:nvSpPr>
          <p:cNvPr id="214022" name="Retângulo 5"/>
          <p:cNvSpPr>
            <a:spLocks noChangeArrowheads="1"/>
          </p:cNvSpPr>
          <p:nvPr/>
        </p:nvSpPr>
        <p:spPr bwMode="auto">
          <a:xfrm>
            <a:off x="1187450" y="1341438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hlinkClick r:id="rId6"/>
              </a:rPr>
              <a:t>http://www.guia.heu.nom.br/celulas_e_perispirito.htm</a:t>
            </a:r>
            <a:endParaRPr lang="pt-BR" b="1" dirty="0"/>
          </a:p>
        </p:txBody>
      </p:sp>
      <p:sp>
        <p:nvSpPr>
          <p:cNvPr id="214023" name="Retângulo 6"/>
          <p:cNvSpPr>
            <a:spLocks noChangeArrowheads="1"/>
          </p:cNvSpPr>
          <p:nvPr/>
        </p:nvSpPr>
        <p:spPr bwMode="auto">
          <a:xfrm>
            <a:off x="468313" y="1989138"/>
            <a:ext cx="8135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7"/>
              </a:rPr>
              <a:t>http://ocaminho.com.br/ocaminho/Tematica/TM/P/Perispirito.htm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1692275" y="908050"/>
            <a:ext cx="7056438" cy="79216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44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</a:t>
            </a:r>
            <a:r>
              <a:rPr lang="pt-BR" sz="4400" b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Os Centros de Força</a:t>
            </a:r>
          </a:p>
        </p:txBody>
      </p:sp>
      <p:sp>
        <p:nvSpPr>
          <p:cNvPr id="224259" name="Retângulo 3"/>
          <p:cNvSpPr>
            <a:spLocks noChangeArrowheads="1"/>
          </p:cNvSpPr>
          <p:nvPr/>
        </p:nvSpPr>
        <p:spPr bwMode="auto">
          <a:xfrm>
            <a:off x="2411413" y="2133600"/>
            <a:ext cx="633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EAEAEA"/>
                </a:solidFill>
                <a:hlinkClick r:id="rId2"/>
              </a:rPr>
              <a:t>http://www.guia.heu.nom.br/centros_vitais.htm</a:t>
            </a:r>
            <a:endParaRPr lang="pt-BR" b="1" dirty="0">
              <a:solidFill>
                <a:srgbClr val="EAEAEA"/>
              </a:solidFill>
            </a:endParaRPr>
          </a:p>
        </p:txBody>
      </p:sp>
      <p:sp>
        <p:nvSpPr>
          <p:cNvPr id="224260" name="Retângulo 5"/>
          <p:cNvSpPr>
            <a:spLocks noChangeArrowheads="1"/>
          </p:cNvSpPr>
          <p:nvPr/>
        </p:nvSpPr>
        <p:spPr bwMode="auto">
          <a:xfrm>
            <a:off x="2339975" y="2997200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EAEAEA"/>
                </a:solidFill>
                <a:hlinkClick r:id="rId3"/>
              </a:rPr>
              <a:t>http://www.guia.heu.nom.br/glandula_pineal.htm</a:t>
            </a:r>
            <a:endParaRPr lang="pt-BR" b="1" dirty="0">
              <a:solidFill>
                <a:srgbClr val="EAEAEA"/>
              </a:solidFill>
            </a:endParaRPr>
          </a:p>
        </p:txBody>
      </p:sp>
      <p:sp>
        <p:nvSpPr>
          <p:cNvPr id="224261" name="Retângulo 6"/>
          <p:cNvSpPr>
            <a:spLocks noChangeArrowheads="1"/>
          </p:cNvSpPr>
          <p:nvPr/>
        </p:nvSpPr>
        <p:spPr bwMode="auto">
          <a:xfrm>
            <a:off x="2916238" y="3789363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EAEAEA"/>
                </a:solidFill>
                <a:hlinkClick r:id="rId4"/>
              </a:rPr>
              <a:t>http://www.guia.heu.nom.br/coracao.htm</a:t>
            </a:r>
            <a:endParaRPr lang="pt-BR" b="1" dirty="0">
              <a:solidFill>
                <a:srgbClr val="EAEAEA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03575" y="4581525"/>
            <a:ext cx="4460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http://pt.wikipedia.org/wiki/Chacra</a:t>
            </a:r>
            <a:endParaRPr lang="pt-BR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224263" name="Retângulo 6"/>
          <p:cNvSpPr>
            <a:spLocks noChangeArrowheads="1"/>
          </p:cNvSpPr>
          <p:nvPr/>
        </p:nvSpPr>
        <p:spPr bwMode="auto">
          <a:xfrm>
            <a:off x="1979613" y="5373688"/>
            <a:ext cx="6913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hlinkClick r:id="rId6"/>
              </a:rPr>
              <a:t>http://ocaminho.com.br/ocaminho/Tematica/TM/C/CentrosVitais.htm</a:t>
            </a:r>
            <a:endParaRPr lang="pt-B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388" y="857250"/>
            <a:ext cx="8501062" cy="5878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	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“O perispírito, ou corpo fluídico dos Espíritos,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é um dos mais importantes produtos do fluido cósmico;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é uma condensação desse fluido em torno de um foco de inteligência ou alma.” 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 Gênese, Cap. XIV it.7 )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	“Envolvendo o gérmen de um fruto, há o perisperma; do mesmo modo, uma substância que, por comparação, se pode chamar </a:t>
            </a:r>
            <a:r>
              <a:rPr lang="pt-BR" sz="2200" b="1" i="1" dirty="0">
                <a:solidFill>
                  <a:prstClr val="black"/>
                </a:solidFill>
                <a:latin typeface="Century Schoolbook"/>
                <a:cs typeface="+mn-cs"/>
              </a:rPr>
              <a:t>perispírito, serve de envoltório ao Espírito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propriamente dito.”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(O Livro dos Espíritos, </a:t>
            </a:r>
            <a:r>
              <a:rPr lang="pt-BR" sz="2200" b="1" dirty="0" smtClean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Q. 93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	“Esse invólucro semimaterial, que tem a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forma humana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, constitui para o Espírito um corpo fluídico, vaporoso, mas que, pelo fato de nos ser invisível no seu estado normal,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não deixa de ter algumas das propriedades da matéria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5" action="ppaction://hlinkfile"/>
              </a:rPr>
              <a:t>(O Livro dos Médiuns, 1ª parte, Cap. I, It. 3)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765175"/>
            <a:ext cx="8501063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“O perispírito é o intermediário entre o Espírito e o corpo;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é o órgão de transmissão de todas as sensações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. Para aquelas que vêm do exterior, pode-se dizer que o corpo recebe a impressão; o perispírito a transmite, e o Espírito, o ser sensível e inteligente, a recebe; quando o ato parte da iniciativa do Espírito,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pode-se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dizer que o Espírito quer, que o perispírito transmite, e o corpo executa.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(Obras Póstumas)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“Sendo o perispírito dos encarnados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de natureza idêntica à dos fluidos espirituais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, ele os assimila com facilidade,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como uma esponja se embebe de um líquido.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Esses fluidos exercem sobre o perispírito uma ação tanto mais direta, quanto, por sua expansão e sua irradiação, </a:t>
            </a:r>
            <a:r>
              <a:rPr lang="pt-BR" sz="2200" b="1" dirty="0">
                <a:solidFill>
                  <a:srgbClr val="000099"/>
                </a:solidFill>
                <a:latin typeface="Century Schoolbook"/>
                <a:cs typeface="+mn-cs"/>
              </a:rPr>
              <a:t>o perispírito com eles se confunde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200" b="1" dirty="0">
                <a:solidFill>
                  <a:prstClr val="black"/>
                </a:solidFill>
                <a:latin typeface="Century Schoolbook"/>
                <a:cs typeface="+mn-cs"/>
                <a:hlinkClick r:id="rId4" action="ppaction://hlinkfile"/>
              </a:rPr>
              <a:t>(A Gênese, Cap.XIV, it.18)</a:t>
            </a:r>
            <a:endParaRPr lang="pt-BR" sz="2200" b="1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35524" name="Retângulo 3"/>
          <p:cNvSpPr>
            <a:spLocks noChangeArrowheads="1"/>
          </p:cNvSpPr>
          <p:nvPr/>
        </p:nvSpPr>
        <p:spPr bwMode="auto">
          <a:xfrm>
            <a:off x="323850" y="6237288"/>
            <a:ext cx="820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>
                <a:hlinkClick r:id="rId5"/>
              </a:rPr>
              <a:t>http://ocaminho.com.br/ocaminho/Tematica/TM/P/Perispirito.htm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2355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Funções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3" y="974585"/>
            <a:ext cx="8501062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INSTRUMENTAL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</a:rPr>
              <a:t> 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Está relacionada com a ligação entre o Espírito e a Matéria, intermediada ou instrumentalizada a partir do perispírito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INDIVIDUALIZADORA </a:t>
            </a: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“</a:t>
            </a:r>
            <a:r>
              <a:rPr lang="pt-BR" sz="2400" i="1" dirty="0">
                <a:solidFill>
                  <a:prstClr val="black"/>
                </a:solidFill>
                <a:latin typeface="Century Schoolbook"/>
                <a:cs typeface="+mn-cs"/>
              </a:rPr>
              <a:t>O perispírito é o princípio de identidade física e moral que mantém indefectível, no meio das vicissitudes do ser móvel e mutável, o princípio do "eu" consciente. A memória que nos dá a certeza íntima de nossa identidade pessoal é a irradiação reflexo desse perispírito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(Leon Denis, In: O Grande Enigma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)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ORGANIZADORA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</a:rPr>
              <a:t> 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O perispírito constitui-se no “molde” que determina as linhas morfológicas e hereditárias do corpo físico. A função organizadora preserva os mecanismos de manifestação da Lei de Causa e Efeito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</a:rPr>
              <a:t>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63688" y="6324220"/>
            <a:ext cx="5130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http://www.guia.heu.nom.br/organizadora.htm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098" y="3098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Funções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41591" y="749080"/>
            <a:ext cx="8501062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SUSTENTADORA </a:t>
            </a:r>
            <a:r>
              <a:rPr lang="pt-BR" sz="2400" dirty="0">
                <a:solidFill>
                  <a:srgbClr val="000099"/>
                </a:solidFill>
                <a:latin typeface="Century Schoolbook"/>
                <a:cs typeface="+mn-cs"/>
                <a:sym typeface="Wingdings" pitchFamily="2" charset="2"/>
              </a:rPr>
              <a:t>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Sob o impulso do Ser espiritual, o perispírito transfere paulatinamente a energia vital para o corpo físico, sustentando-o desde a formação até o completo desenvolvimento. A função conservadora garante vitalidade ao corpo físico durante o tempo previsto da reencarnação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sym typeface="Wingdings" pitchFamily="2" charset="2"/>
              </a:rPr>
              <a:t>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  <a:sym typeface="Wingdings" pitchFamily="2" charset="2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srgbClr val="000099"/>
                </a:solidFill>
                <a:latin typeface="Century Schoolbook"/>
                <a:cs typeface="+mn-cs"/>
              </a:rPr>
              <a:t>“</a:t>
            </a:r>
            <a:r>
              <a:rPr lang="pt-BR" sz="2400" b="1" i="1" dirty="0">
                <a:solidFill>
                  <a:srgbClr val="000099"/>
                </a:solidFill>
                <a:latin typeface="Century Schoolbook"/>
                <a:cs typeface="+mn-cs"/>
              </a:rPr>
              <a:t>O perispírito </a:t>
            </a:r>
            <a:r>
              <a:rPr lang="pt-BR" sz="2400" i="1" dirty="0">
                <a:solidFill>
                  <a:prstClr val="black"/>
                </a:solidFill>
                <a:latin typeface="Century Schoolbook"/>
                <a:cs typeface="+mn-cs"/>
              </a:rPr>
              <a:t>é a idéia diretora, o plano imponderável da estrutura orgânica. É ele que armazena, registra, conserva todas as percepções, todas as volições e idéias da alma. E não somente incrusta na substância todos os estados anímicos determinados pelo mundo exterior, como se constitui a testemunha imutável, o detentor indefectível dos mais fugidios pensamentos, dos sonhos apenas entrevistos e formulados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(Gabriel Delanne, In: A Evolução Anímica</a:t>
            </a:r>
            <a:r>
              <a:rPr lang="pt-BR" sz="2400" dirty="0" smtClean="0">
                <a:solidFill>
                  <a:prstClr val="black"/>
                </a:solidFill>
                <a:latin typeface="Century Schoolbook"/>
                <a:cs typeface="+mn-cs"/>
                <a:hlinkClick r:id="rId2" action="ppaction://hlinkfile"/>
              </a:rPr>
              <a:t>)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6349915"/>
            <a:ext cx="8103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3"/>
              </a:rPr>
              <a:t>http://pt.wikipedia.org/wiki/Gabriel_Delanne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423678"/>
              </p:ext>
            </p:extLst>
          </p:nvPr>
        </p:nvGraphicFramePr>
        <p:xfrm>
          <a:off x="323528" y="333375"/>
          <a:ext cx="8425185" cy="253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5185"/>
              </a:tblGrid>
              <a:tr h="2530475">
                <a:tc>
                  <a:txBody>
                    <a:bodyPr/>
                    <a:lstStyle/>
                    <a:p>
                      <a:pPr algn="just"/>
                      <a:r>
                        <a:rPr lang="pt-BR" sz="3200" b="1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Levar</a:t>
                      </a:r>
                      <a:r>
                        <a:rPr lang="pt-BR" sz="3200" b="1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 a todos os conhecimentos básicos evangélico doutrinários, a essência da vida imortal, o mundo fluídico em que vivemos e manipulamos, os corpos constituintes do ser humano e o potencial de trabalho que possuímos.</a:t>
                      </a:r>
                      <a:endParaRPr lang="pt-BR" sz="3200" b="1" dirty="0">
                        <a:solidFill>
                          <a:srgbClr val="000000"/>
                        </a:solidFill>
                        <a:latin typeface="Script MT Bold" pitchFamily="66" charset="0"/>
                      </a:endParaRPr>
                    </a:p>
                  </a:txBody>
                  <a:tcPr marL="91434" marR="91434" marT="45731" marB="45731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3850" y="3357563"/>
          <a:ext cx="8496300" cy="3017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00"/>
              </a:tblGrid>
              <a:tr h="3017837">
                <a:tc>
                  <a:txBody>
                    <a:bodyPr/>
                    <a:lstStyle/>
                    <a:p>
                      <a:pPr algn="just"/>
                      <a:r>
                        <a:rPr lang="pt-BR" sz="320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Ainda,</a:t>
                      </a:r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 a responsabilidade que assume, a necessária reforma íntima contínua, os benefícios para o tarefeiro e para os assistidos, e a educação mediúnica com reflexos no grupo familiar.</a:t>
                      </a:r>
                    </a:p>
                    <a:p>
                      <a:pPr algn="just"/>
                      <a:r>
                        <a:rPr lang="pt-BR" sz="3200" baseline="0" dirty="0" smtClean="0">
                          <a:solidFill>
                            <a:srgbClr val="000000"/>
                          </a:solidFill>
                          <a:latin typeface="Script MT Bold" pitchFamily="66" charset="0"/>
                        </a:rPr>
                        <a:t>Mais, a essência do mecanismo do passe, tirar dúvidas e a participação em aulas práticas.</a:t>
                      </a:r>
                      <a:endParaRPr lang="pt-BR" sz="3200" dirty="0">
                        <a:solidFill>
                          <a:srgbClr val="000000"/>
                        </a:solidFill>
                        <a:latin typeface="Script MT Bold" pitchFamily="66" charset="0"/>
                      </a:endParaRPr>
                    </a:p>
                  </a:txBody>
                  <a:tcPr marL="91433" marR="91433" marT="45725" marB="4572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  <a:hlinkClick r:id="rId2"/>
              </a:rPr>
              <a:t>propriedades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3" y="804863"/>
            <a:ext cx="8501062" cy="600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PLASTICIDADE;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DENSIDADE;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PENETRABILIDADE;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VISIBILIDADE;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UNICIDADE;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MUTABILIDADE;</a:t>
            </a: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/>
                <a:cs typeface="+mn-cs"/>
              </a:rPr>
              <a:t>SENSIBILIDADE.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“</a:t>
            </a:r>
            <a:r>
              <a:rPr lang="pt-BR" sz="2400" i="1" dirty="0">
                <a:solidFill>
                  <a:prstClr val="black"/>
                </a:solidFill>
                <a:latin typeface="Century Schoolbook"/>
                <a:cs typeface="+mn-cs"/>
              </a:rPr>
              <a:t>O perispírito é o órgão sensitivo do Espírito, por meio do qual este percebe coisas espirituais que escapam aos sentidos corpóreos. Pelos órgãos do corpo, a visão, a audição e as diversas sensações são localizadas e limitadas à percepção das coisas materiais; pelo sentido espiritual, ou psíquico, elas se generalizam o Espírito vê, ouve e sente, por todo o seu ser, tudo o que se encontra na esfera de irradiação do seu fluido perispirítico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</a:rPr>
              <a:t>.” </a:t>
            </a:r>
            <a:r>
              <a:rPr lang="pt-BR" sz="2400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(Allan Kardec, In: A Gênese, Cap. XIV)</a:t>
            </a:r>
            <a:endParaRPr lang="pt-BR" sz="24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Fluidos x perispírito x passe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3" y="642938"/>
            <a:ext cx="8501062" cy="6186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“Atuando esses fluidos sobre o perispírito, este, a seu turno,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reage sobre o organismo material com que se acha em contacto molecular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. Se os eflúvios são de boa natureza, o corpo ressente uma impressão salutar; se são maus, a impressão é penosa. Se são permanentes e enérgicos, os eflúvios maus podem ocasionar desordens físicas; não é outra a causa de certas enfermidades.” 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 Gênese, Cap.XIV, it.18)</a:t>
            </a:r>
            <a:endParaRPr lang="pt-BR" sz="22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dirty="0">
              <a:solidFill>
                <a:prstClr val="black"/>
              </a:solidFill>
              <a:latin typeface="Century Schoolbook"/>
              <a:cs typeface="+mn-cs"/>
            </a:endParaRPr>
          </a:p>
          <a:p>
            <a:pPr marL="354013" indent="-354013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“Como se há visto,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o fluido universal é o elemento primitivo do corpo carnal e do perispírito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, os quais são simples transformações dele. Pela identidade da sua natureza, esse fluido, condensado no perispírito,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pode fornecer princípios reparadores ao corpo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; o Espírito, encarnado ou desencarnado, é o agente propulsor que infiltra num corpo deteriorado uma parte da substância do seu envoltório fluídico. </a:t>
            </a:r>
            <a:r>
              <a:rPr lang="pt-BR" sz="2200" b="1" dirty="0">
                <a:solidFill>
                  <a:srgbClr val="7598D9">
                    <a:lumMod val="50000"/>
                  </a:srgbClr>
                </a:solidFill>
                <a:latin typeface="Century Schoolbook"/>
                <a:cs typeface="+mn-cs"/>
              </a:rPr>
              <a:t>A cura de opera mediante a substituição se uma molécula malsã por uma sã 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</a:rPr>
              <a:t>(...)” </a:t>
            </a:r>
            <a:r>
              <a:rPr lang="pt-BR" sz="2200" dirty="0">
                <a:solidFill>
                  <a:prstClr val="black"/>
                </a:solidFill>
                <a:latin typeface="Century Schoolbook"/>
                <a:cs typeface="+mn-cs"/>
                <a:hlinkClick r:id="rId3" action="ppaction://hlinkfile"/>
              </a:rPr>
              <a:t>(A Gênese, Cap.XIV, it.31)</a:t>
            </a:r>
            <a:endParaRPr lang="pt-BR" sz="2200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15313" cy="5603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  <a:latin typeface="Arial Black" pitchFamily="34" charset="0"/>
              </a:rPr>
              <a:t>Como se processa a transfusão fluídica</a:t>
            </a:r>
            <a:endParaRPr lang="pt-BR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5603" name="CaixaDeTexto 6"/>
          <p:cNvSpPr txBox="1">
            <a:spLocks noChangeArrowheads="1"/>
          </p:cNvSpPr>
          <p:nvPr/>
        </p:nvSpPr>
        <p:spPr bwMode="auto">
          <a:xfrm>
            <a:off x="50836" y="799116"/>
            <a:ext cx="8501063" cy="483209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 </a:t>
            </a:r>
            <a:r>
              <a:rPr lang="pt-BR" sz="2200" b="1" u="sng" dirty="0">
                <a:solidFill>
                  <a:srgbClr val="C00000"/>
                </a:solidFill>
                <a:latin typeface="Century Schoolbook" pitchFamily="18" charset="0"/>
                <a:cs typeface="+mn-cs"/>
                <a:hlinkClick r:id="rId3"/>
              </a:rPr>
              <a:t>FCU</a:t>
            </a: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 é o elemento primitivo do perispírito e do corpo físico, que são transformações dele. Por essa razão, esse fluido, condensado no perispírito, pode fornecer princípios reparadores ao </a:t>
            </a:r>
            <a:r>
              <a:rPr lang="pt-BR" sz="2200" b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corpo.</a:t>
            </a:r>
            <a:endParaRPr lang="pt-BR" sz="22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 pensamento do encarnado atua sobre os fluidos espirituais, como o dos desencarnados, e se transmite de Espírito a Espírito pelas mesmas vias e, conforme seja bom ou mau, saneia ou vicia os fluidos ambientes</a:t>
            </a:r>
            <a:r>
              <a:rPr lang="pt-BR" sz="2200" b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.</a:t>
            </a:r>
            <a:endParaRPr lang="pt-BR" sz="22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2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O perispírito dos encarnados, sendo de natureza idêntica à dos fluidos espirituais, ele os assimila com facilidade como uma esponja se embebe de um líquido. Esses fluidos exercem sobre o perispírito uma ação tanto mais direta, quanto, por sua expansão e irradiação, o perispírito com eles se confunde.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5748" y="5808818"/>
            <a:ext cx="8031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hlinkClick r:id="rId4"/>
              </a:rPr>
              <a:t>http://www.atualpa.org.br/download/apostilapasse.pdf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603" grpId="0" build="p" animBg="1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15312" cy="5603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  <a:latin typeface="Arial Black" pitchFamily="34" charset="0"/>
              </a:rPr>
              <a:t>Como se processa a transfusão fluídica</a:t>
            </a:r>
            <a:endParaRPr lang="pt-BR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6627" name="CaixaDeTexto 6"/>
          <p:cNvSpPr txBox="1">
            <a:spLocks noChangeArrowheads="1"/>
          </p:cNvSpPr>
          <p:nvPr/>
        </p:nvSpPr>
        <p:spPr bwMode="auto">
          <a:xfrm>
            <a:off x="250825" y="1341438"/>
            <a:ext cx="8501063" cy="52625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Atuando esse fluidos sobre o perispírito, este, a seu turno, reage sobre o organismo material com que se acha em contato molecular. Se os eflúvios são de boa natureza, o corpo ressente uma impressão salutar; se são maus, a impressão é </a:t>
            </a:r>
            <a:r>
              <a:rPr lang="pt-BR" sz="2400" b="1" dirty="0" smtClean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penosa.</a:t>
            </a:r>
            <a:endParaRPr lang="pt-BR" sz="24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pt-BR" sz="24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Considerado como matéria terapêutica, o fluido tem que atingir a matéria orgânica, a fim de repará-la; pode então ser dirigido pelo médium passista, através da boa sintonia com o plano espiritual, ou atraído pelo desejo ardente, pela confiança, pela fé do assistido.</a:t>
            </a: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pt-BR" sz="2400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15312" cy="560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0099"/>
                </a:solidFill>
              </a:rPr>
              <a:t>A IMPORTÂNCIA DO PERISPÍRITO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26627" name="CaixaDeTexto 6"/>
          <p:cNvSpPr txBox="1">
            <a:spLocks noChangeArrowheads="1"/>
          </p:cNvSpPr>
          <p:nvPr/>
        </p:nvSpPr>
        <p:spPr bwMode="auto">
          <a:xfrm>
            <a:off x="250825" y="1341438"/>
            <a:ext cx="8501063" cy="5632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“</a:t>
            </a:r>
            <a:r>
              <a:rPr lang="pt-BR" sz="2400" b="1" i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Estudar o perispírito é tentar conhecer a si próprio, lição primordial no Espiritismo e no espiritualismo em geral. Sem esse entendimento, pré-requisito para o estudioso espírita, a mediunidade, os efeitos físicos, as obsessões, a reencarnação, a lei de causa e efeito não são explicáveis nem entendidos, por constituir esse corpo vaporoso o agente pelo qual tais fenômenos se desdobram. </a:t>
            </a:r>
            <a:r>
              <a:rPr lang="pt-BR" sz="2400" b="1" i="1" dirty="0">
                <a:solidFill>
                  <a:srgbClr val="FF0000"/>
                </a:solidFill>
                <a:latin typeface="Broadway" pitchFamily="82" charset="0"/>
                <a:cs typeface="+mn-cs"/>
              </a:rPr>
              <a:t>E mais: </a:t>
            </a:r>
            <a:r>
              <a:rPr lang="pt-BR" sz="2400" b="1" i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inseparável do Espírito desde a sua formação, não o deixará jamais em toda a sua escalada evolutiva, testemunhando suas conquistas e retratando a sua superioridade</a:t>
            </a: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</a:rPr>
              <a:t>.” </a:t>
            </a:r>
            <a:r>
              <a:rPr lang="pt-BR" sz="2400" b="1" dirty="0">
                <a:solidFill>
                  <a:prstClr val="black"/>
                </a:solidFill>
                <a:latin typeface="Century Schoolbook" pitchFamily="18" charset="0"/>
                <a:cs typeface="+mn-cs"/>
                <a:hlinkClick r:id="rId2" action="ppaction://hlinkfile"/>
              </a:rPr>
              <a:t>(Luiz Gonzaga Pinheiro, In: O Perispírito e Suas Modelações, Cap. 37).</a:t>
            </a:r>
            <a:endParaRPr lang="pt-BR" sz="2400" b="1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pt-BR" sz="2400" dirty="0">
              <a:solidFill>
                <a:prstClr val="black"/>
              </a:solidFill>
              <a:latin typeface="Century Schoolbook" pitchFamily="18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m 6" descr="andreluizm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00338" y="188913"/>
            <a:ext cx="6192837" cy="32924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“</a:t>
            </a:r>
            <a:r>
              <a:rPr lang="pt-BR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Não nos afastemos das observações práticas, para estudar com clareza os conflitos da alma. Tal seja a viciação do pensamento, tal será a desarmonia no centro de força, que reage em nosso corpo a essa ou àquela classe de influxos mentais</a:t>
            </a:r>
            <a:r>
              <a:rPr lang="pt-B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.”</a:t>
            </a:r>
            <a:endParaRPr lang="pt-BR" sz="26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35524" name="Retângulo 8"/>
          <p:cNvSpPr>
            <a:spLocks noChangeArrowheads="1"/>
          </p:cNvSpPr>
          <p:nvPr/>
        </p:nvSpPr>
        <p:spPr bwMode="auto">
          <a:xfrm>
            <a:off x="5724525" y="4724400"/>
            <a:ext cx="2643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" pitchFamily="34" charset="0"/>
                <a:hlinkClick r:id="rId3" action="ppaction://hlinkfile"/>
              </a:rPr>
              <a:t>(Entre a Terra e o Céu</a:t>
            </a:r>
            <a:r>
              <a:rPr lang="pt-BR" dirty="0">
                <a:solidFill>
                  <a:srgbClr val="C00000"/>
                </a:solidFill>
                <a:latin typeface="Arial" pitchFamily="34" charset="0"/>
                <a:hlinkClick r:id="rId3" action="ppaction://hlinkfile"/>
              </a:rPr>
              <a:t>)</a:t>
            </a:r>
            <a:endParaRPr lang="pt-BR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CF4B3-4215-4403-A756-96B59B1DDA0D}" type="slidenum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pt-BR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7" name="Picture 2" descr="cent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0"/>
            <a:ext cx="452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3" descr="Plexo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65850"/>
            <a:ext cx="7207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4" descr="Plexo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22922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5" descr="Plexo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8688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6" descr="Plexo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893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7" descr="Plexo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649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8" descr="Plexo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80">
            <a:off x="6472238" y="1241425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9" descr="Plexo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250"/>
            <a:ext cx="5921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Line 26"/>
          <p:cNvSpPr>
            <a:spLocks noChangeShapeType="1"/>
          </p:cNvSpPr>
          <p:nvPr/>
        </p:nvSpPr>
        <p:spPr bwMode="auto">
          <a:xfrm flipV="1">
            <a:off x="2133600" y="908050"/>
            <a:ext cx="3806825" cy="31115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6" name="Line 25"/>
          <p:cNvSpPr>
            <a:spLocks noChangeShapeType="1"/>
          </p:cNvSpPr>
          <p:nvPr/>
        </p:nvSpPr>
        <p:spPr bwMode="auto">
          <a:xfrm>
            <a:off x="2124075" y="1341438"/>
            <a:ext cx="3730625" cy="188912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7" name="Line 20"/>
          <p:cNvSpPr>
            <a:spLocks noChangeShapeType="1"/>
          </p:cNvSpPr>
          <p:nvPr/>
        </p:nvSpPr>
        <p:spPr bwMode="auto">
          <a:xfrm>
            <a:off x="2124075" y="1412875"/>
            <a:ext cx="3586163" cy="11938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8" name="Line 23"/>
          <p:cNvSpPr>
            <a:spLocks noChangeShapeType="1"/>
          </p:cNvSpPr>
          <p:nvPr/>
        </p:nvSpPr>
        <p:spPr bwMode="auto">
          <a:xfrm>
            <a:off x="2133600" y="1524000"/>
            <a:ext cx="3733800" cy="20494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9" name="Line 22"/>
          <p:cNvSpPr>
            <a:spLocks noChangeShapeType="1"/>
          </p:cNvSpPr>
          <p:nvPr/>
        </p:nvSpPr>
        <p:spPr bwMode="auto">
          <a:xfrm>
            <a:off x="1828800" y="1600200"/>
            <a:ext cx="4327525" cy="3124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0" name="Line 27"/>
          <p:cNvSpPr>
            <a:spLocks noChangeShapeType="1"/>
          </p:cNvSpPr>
          <p:nvPr/>
        </p:nvSpPr>
        <p:spPr bwMode="auto">
          <a:xfrm>
            <a:off x="1692275" y="1628775"/>
            <a:ext cx="4175125" cy="439261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1" name="Line 37"/>
          <p:cNvSpPr>
            <a:spLocks noChangeShapeType="1"/>
          </p:cNvSpPr>
          <p:nvPr/>
        </p:nvSpPr>
        <p:spPr bwMode="auto">
          <a:xfrm>
            <a:off x="9906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2" name="Line 38"/>
          <p:cNvSpPr>
            <a:spLocks noChangeShapeType="1"/>
          </p:cNvSpPr>
          <p:nvPr/>
        </p:nvSpPr>
        <p:spPr bwMode="auto">
          <a:xfrm>
            <a:off x="14478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3" name="Line 39"/>
          <p:cNvSpPr>
            <a:spLocks noChangeShapeType="1"/>
          </p:cNvSpPr>
          <p:nvPr/>
        </p:nvSpPr>
        <p:spPr bwMode="auto">
          <a:xfrm>
            <a:off x="5334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4" name="Line 40"/>
          <p:cNvSpPr>
            <a:spLocks noChangeShapeType="1"/>
          </p:cNvSpPr>
          <p:nvPr/>
        </p:nvSpPr>
        <p:spPr bwMode="auto">
          <a:xfrm>
            <a:off x="1905000" y="3810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304800" y="1143000"/>
            <a:ext cx="1790700" cy="15652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Centros Vitais captam energias</a:t>
            </a:r>
          </a:p>
          <a:p>
            <a:pPr eaLnBrk="1" hangingPunct="1"/>
            <a:endParaRPr lang="pt-BR" sz="2400" dirty="0" smtClean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66" name="Text Box 3"/>
          <p:cNvSpPr txBox="1">
            <a:spLocks noChangeArrowheads="1"/>
          </p:cNvSpPr>
          <p:nvPr/>
        </p:nvSpPr>
        <p:spPr bwMode="auto">
          <a:xfrm>
            <a:off x="7019925" y="549275"/>
            <a:ext cx="1873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Coronário</a:t>
            </a:r>
          </a:p>
          <a:p>
            <a:pPr eaLnBrk="1" hangingPunct="1"/>
            <a:endParaRPr lang="pt-BR" sz="24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67" name="Text Box 4"/>
          <p:cNvSpPr txBox="1">
            <a:spLocks noChangeArrowheads="1"/>
          </p:cNvSpPr>
          <p:nvPr/>
        </p:nvSpPr>
        <p:spPr bwMode="auto">
          <a:xfrm>
            <a:off x="7235825" y="1341438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Frontal</a:t>
            </a:r>
          </a:p>
        </p:txBody>
      </p:sp>
      <p:sp>
        <p:nvSpPr>
          <p:cNvPr id="6168" name="Text Box 5"/>
          <p:cNvSpPr txBox="1">
            <a:spLocks noChangeArrowheads="1"/>
          </p:cNvSpPr>
          <p:nvPr/>
        </p:nvSpPr>
        <p:spPr bwMode="auto">
          <a:xfrm>
            <a:off x="7235825" y="2420938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Laríngeo</a:t>
            </a:r>
          </a:p>
          <a:p>
            <a:pPr eaLnBrk="1" hangingPunct="1"/>
            <a:endParaRPr lang="pt-BR" sz="20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69" name="Text Box 6"/>
          <p:cNvSpPr txBox="1">
            <a:spLocks noChangeArrowheads="1"/>
          </p:cNvSpPr>
          <p:nvPr/>
        </p:nvSpPr>
        <p:spPr bwMode="auto">
          <a:xfrm>
            <a:off x="7543800" y="3644900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Cardíaco</a:t>
            </a:r>
          </a:p>
          <a:p>
            <a:pPr eaLnBrk="1" hangingPunct="1"/>
            <a:endParaRPr lang="pt-BR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0" name="Text Box 7"/>
          <p:cNvSpPr txBox="1">
            <a:spLocks noChangeArrowheads="1"/>
          </p:cNvSpPr>
          <p:nvPr/>
        </p:nvSpPr>
        <p:spPr bwMode="auto">
          <a:xfrm>
            <a:off x="7451725" y="4508500"/>
            <a:ext cx="1692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Esplênico</a:t>
            </a:r>
          </a:p>
          <a:p>
            <a:pPr eaLnBrk="1" hangingPunct="1"/>
            <a:endParaRPr lang="pt-BR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1" name="Text Box 8"/>
          <p:cNvSpPr txBox="1">
            <a:spLocks noChangeArrowheads="1"/>
          </p:cNvSpPr>
          <p:nvPr/>
        </p:nvSpPr>
        <p:spPr bwMode="auto">
          <a:xfrm>
            <a:off x="7019925" y="5516563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Gástrico</a:t>
            </a:r>
          </a:p>
          <a:p>
            <a:pPr eaLnBrk="1" hangingPunct="1"/>
            <a:endParaRPr lang="pt-BR" sz="24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2" name="Text Box 9"/>
          <p:cNvSpPr txBox="1">
            <a:spLocks noChangeArrowheads="1"/>
          </p:cNvSpPr>
          <p:nvPr/>
        </p:nvSpPr>
        <p:spPr bwMode="auto">
          <a:xfrm>
            <a:off x="7164388" y="6237288"/>
            <a:ext cx="160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Genésico</a:t>
            </a:r>
          </a:p>
          <a:p>
            <a:pPr eaLnBrk="1" hangingPunct="1"/>
            <a:endParaRPr lang="pt-BR" sz="2400" b="1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73" name="Line 27"/>
          <p:cNvSpPr>
            <a:spLocks noChangeShapeType="1"/>
          </p:cNvSpPr>
          <p:nvPr/>
        </p:nvSpPr>
        <p:spPr bwMode="auto">
          <a:xfrm>
            <a:off x="2124075" y="1989138"/>
            <a:ext cx="3960813" cy="338455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 smtClean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3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1Roberto\Probem\Probem Diversos\Chacras\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2676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3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1Roberto\Probem\Probem Diversos\Chacras\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1Roberto\Probem\Probem Diversos\Chacras\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883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Imagem 6" descr="Image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4213" y="333375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FFFF00"/>
                </a:solidFill>
              </a:rPr>
              <a:t>Curso de Assistência Espiritual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8313" y="2133600"/>
            <a:ext cx="3810000" cy="1828800"/>
          </a:xfrm>
        </p:spPr>
        <p:txBody>
          <a:bodyPr/>
          <a:lstStyle/>
          <a:p>
            <a:pPr algn="ctr"/>
            <a:r>
              <a:rPr lang="pt-BR" b="1" dirty="0" smtClean="0"/>
              <a:t>O Passe na História da Humanidade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0" y="2132856"/>
            <a:ext cx="3810000" cy="1972816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33CC33"/>
                </a:solidFill>
              </a:rPr>
              <a:t>Fluídos e Períspirito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39750" y="4221163"/>
            <a:ext cx="3810000" cy="18288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FFCC"/>
                </a:solidFill>
              </a:rPr>
              <a:t>Os Centros de Força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6463" y="4221163"/>
            <a:ext cx="3810000" cy="18288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FF00"/>
                </a:solidFill>
              </a:rPr>
              <a:t>O Passe Magnético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93482" y="345430"/>
            <a:ext cx="40496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Funções do Perispírito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8195" name="Picture 3" descr="D:\1Roberto\Probem\Probem Diversos\Chacras\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859532"/>
            <a:ext cx="7458405" cy="55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2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2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1Roberto\Probem\Probem Diversos\Chacras\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23928" y="2852936"/>
            <a:ext cx="4104456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75656" y="3248980"/>
            <a:ext cx="6192688" cy="5400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43876" y="2730986"/>
            <a:ext cx="4853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000" b="1" dirty="0" smtClean="0">
                <a:solidFill>
                  <a:srgbClr val="1F497D"/>
                </a:solidFill>
                <a:latin typeface="Arial" pitchFamily="34" charset="0"/>
              </a:rPr>
              <a:t>Ele é também o modelo</a:t>
            </a:r>
            <a:endParaRPr lang="pt-BR" sz="3000" b="1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3568" y="3212976"/>
            <a:ext cx="802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1F497D"/>
                </a:solidFill>
                <a:latin typeface="Arial" pitchFamily="34" charset="0"/>
              </a:rPr>
              <a:t>organizador biológico de nosso corpo físico.</a:t>
            </a:r>
            <a:endParaRPr lang="pt-BR" sz="2800" b="1" dirty="0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1" y="345430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155769" y="345430"/>
            <a:ext cx="49251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Propriedades do Perispírito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0243" name="Picture 3" descr="D:\1Roberto\Probem\Probem Diversos\Chacras\9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6" y="1093558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1Roberto\Probem\Probem Diversos\Chacras\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93558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1Roberto\Probem\Probem Diversos\Chacras\9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93558"/>
            <a:ext cx="2729880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1Roberto\Probem\Probem Diversos\Chacras\9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5004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1Roberto\Probem\Probem Diversos\Chacras\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61105"/>
            <a:ext cx="2741502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:\1Roberto\Probem\Probem Diversos\Chacras\9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61105"/>
            <a:ext cx="2741502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9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11536" y="345430"/>
            <a:ext cx="70135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Conceito de Centros de Força - (Chacras)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2050" name="Picture 2" descr="D:\1Roberto\Probem\Probem Diversos\Chacras 1ª Parte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8"/>
          <a:stretch/>
        </p:blipFill>
        <p:spPr bwMode="auto">
          <a:xfrm>
            <a:off x="978024" y="836712"/>
            <a:ext cx="6925563" cy="27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Roberto\Probem\Probem Diversos\Chacras 1ª Parte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t="55194" r="11492"/>
          <a:stretch/>
        </p:blipFill>
        <p:spPr bwMode="auto">
          <a:xfrm>
            <a:off x="539552" y="4010901"/>
            <a:ext cx="3672408" cy="17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67944" y="3631664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rgbClr val="C00000"/>
                </a:solidFill>
                <a:latin typeface="Arial Black" pitchFamily="34" charset="0"/>
                <a:cs typeface="+mn-cs"/>
              </a:rPr>
              <a:t>Os Centros de Força são acumuladores e distribuidores de força espiritual, situados no corpo espiritual (perispírito) e no corpo etérico (duplo etérico)</a:t>
            </a:r>
            <a:endParaRPr lang="pt-BR" sz="2400" dirty="0">
              <a:solidFill>
                <a:srgbClr val="C00000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1Roberto\Probem\Probem Diversos\Chacras 1ª Parte\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4"/>
          <a:stretch/>
        </p:blipFill>
        <p:spPr bwMode="auto">
          <a:xfrm>
            <a:off x="1047174" y="1052736"/>
            <a:ext cx="6834336" cy="31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83568" y="4437112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u="sng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Vórtices: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R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edemoinho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, 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turbilhão. Disposição circular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concêntrica 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de </a:t>
            </a:r>
            <a:r>
              <a:rPr lang="pt-BR" sz="2800" b="1" dirty="0" smtClean="0">
                <a:solidFill>
                  <a:prstClr val="black"/>
                </a:solidFill>
                <a:latin typeface="Arial Black" pitchFamily="34" charset="0"/>
                <a:cs typeface="+mn-cs"/>
              </a:rPr>
              <a:t>um órgão </a:t>
            </a:r>
            <a:r>
              <a:rPr lang="pt-BR" sz="28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ou de um organismo.</a:t>
            </a:r>
          </a:p>
        </p:txBody>
      </p:sp>
    </p:spTree>
    <p:extLst>
      <p:ext uri="{BB962C8B-B14F-4D97-AF65-F5344CB8AC3E}">
        <p14:creationId xmlns:p14="http://schemas.microsoft.com/office/powerpoint/2010/main" val="41785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1Roberto\Probem\Probem Diversos\Chacras 1ª Parte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1Roberto\Probem\Probem Diversos\Chacras 1ª Parte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1Roberto\Probem\Probem Diversos\Chacras 1ª Parte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 descr="D:\1Roberto\Probem\Probem Diversos\Chacras 1ª Parte\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7" y="936868"/>
            <a:ext cx="7387229" cy="55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26388" y="345430"/>
            <a:ext cx="45838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Conceito de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D:\1Roberto\Probem\Probem Diversos\Chacras 1ª Parte\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000099"/>
                </a:solidFill>
              </a:rPr>
              <a:t>Curso de Assistência Espiritual</a:t>
            </a: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3132138" y="2565400"/>
            <a:ext cx="3810000" cy="32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000099"/>
                </a:solidFill>
                <a:latin typeface="Arial" pitchFamily="34" charset="0"/>
              </a:rPr>
              <a:t>Aplicação do Passe</a:t>
            </a:r>
          </a:p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pt-BR" sz="3600" b="1" dirty="0">
                <a:solidFill>
                  <a:srgbClr val="147825"/>
                </a:solidFill>
                <a:latin typeface="Arial" pitchFamily="34" charset="0"/>
              </a:rPr>
              <a:t>Preparo</a:t>
            </a:r>
          </a:p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000099"/>
                </a:solidFill>
                <a:latin typeface="Arial" pitchFamily="34" charset="0"/>
              </a:rPr>
              <a:t>Técnicas</a:t>
            </a:r>
          </a:p>
          <a:p>
            <a:pPr marL="742950" indent="-742950" algn="ctr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pt-BR" sz="3600" b="1" dirty="0">
                <a:solidFill>
                  <a:srgbClr val="147825"/>
                </a:solidFill>
                <a:latin typeface="Arial" pitchFamily="34" charset="0"/>
              </a:rPr>
              <a:t>O Passista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 descr="D:\1Roberto\Probem\Probem Diversos\Chacras 1ª Parte\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 descr="D:\1Roberto\Probem\Probem Diversos\Chacras 1ª Parte\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 descr="D:\1Roberto\Probem\Probem Diversos\Chacras 1ª Parte\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 descr="D:\1Roberto\Probem\Probem Diversos\Chacras 1ª Parte\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4" y="1039552"/>
            <a:ext cx="7122368" cy="53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00322" y="345430"/>
            <a:ext cx="46360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Natureza do Duplo Etérico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D:\1Roberto\Probem\Probem Diversos\Chacras 1ª Parte\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11584" y="345430"/>
            <a:ext cx="76134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Localização dos Centros de Força - (Chacras)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6147" name="Picture 3" descr="D:\1Roberto\Probem\Probem Diversos\Chacras 1ª Parte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4" y="931540"/>
            <a:ext cx="7266384" cy="54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1Roberto\Probem\Probem Diversos\Chacras 1ª Parte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1Roberto\Probem\Probem Diversos\Chacras 1ª Parte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41672" y="345430"/>
            <a:ext cx="655333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Características de funcionamento dos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9219" name="Picture 3" descr="D:\1Roberto\Probem\Probem Diversos\Chacras 1ª Parte\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48" y="1435596"/>
            <a:ext cx="6690320" cy="50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D:\1Roberto\Probem\Probem Diversos\Chacras 1ª Parte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371600" y="333375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pt-BR" sz="4800" b="1" dirty="0" smtClean="0">
                <a:solidFill>
                  <a:srgbClr val="000099"/>
                </a:solidFill>
              </a:rPr>
              <a:t>Curso de Assistência Espiritual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9104" y="2663756"/>
            <a:ext cx="806489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Passe na História da</a:t>
            </a:r>
          </a:p>
          <a:p>
            <a:pPr algn="ctr">
              <a:defRPr/>
            </a:pPr>
            <a:r>
              <a:rPr lang="pt-BR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Humanidade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03350" y="5300663"/>
            <a:ext cx="7345363" cy="6461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2"/>
              </a:rPr>
              <a:t>http://magnetizador.blogspot.com.br/2008/10/cura-pela-imposio-das-mos-comprovaes.html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58050" y="345430"/>
            <a:ext cx="7520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Quantos Centros de Forças nós possuímos?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1267" name="Picture 3" descr="D:\1Roberto\Probem\Probem Diversos\Chacras 1ª Parte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48" y="1039552"/>
            <a:ext cx="6834336" cy="51257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300192" y="1196752"/>
            <a:ext cx="17281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prstClr val="black"/>
                </a:solidFill>
                <a:latin typeface="Arial Black" pitchFamily="34" charset="0"/>
              </a:rPr>
              <a:t>CORONÁRIO</a:t>
            </a:r>
            <a:endParaRPr lang="pt-BR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372200" y="5373216"/>
            <a:ext cx="16561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prstClr val="black"/>
                </a:solidFill>
                <a:latin typeface="Arial Black" pitchFamily="34" charset="0"/>
              </a:rPr>
              <a:t>GENÉSICO</a:t>
            </a:r>
            <a:endParaRPr lang="pt-BR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1Roberto\Probem\Probem Diversos\Chacras 1ª Parte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6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D:\1Roberto\Probem\Probem Diversos\Chacras 1ª Parte\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1Roberto\Probem\Probem Diversos\Chacras 1ª Parte\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D:\1Roberto\Probem\Probem Diversos\Chacras 1ª Parte\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3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D:\1Roberto\Probem\Probem Diversos\Chacras 1ª Parte\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12602" y="345430"/>
            <a:ext cx="8011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Energias que circulam pelos Centros de Força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</p:txBody>
      </p:sp>
      <p:pic>
        <p:nvPicPr>
          <p:cNvPr id="17411" name="Picture 3" descr="D:\1Roberto\Probem\Probem Diversos\Chacras 1ª Parte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0" y="1021550"/>
            <a:ext cx="7050360" cy="52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D:\1Roberto\Probem\Probem Diversos\Chacras 1ª Parte\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D:\1Roberto\Probem\Probem Diversos\Chacras 1ª Parte\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7538" cy="60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D:\1Roberto\Probem\Probem Diversos\Chacras 1ª Parte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theme/_rels/them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theme/_rels/them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urso - Assistencia Espiritual 2014">
  <a:themeElements>
    <a:clrScheme name="Fogo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ogo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Fogo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go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remido">
  <a:themeElements>
    <a:clrScheme name="Tremido 9">
      <a:dk1>
        <a:srgbClr val="4A2500"/>
      </a:dk1>
      <a:lt1>
        <a:srgbClr val="C2C0BA"/>
      </a:lt1>
      <a:dk2>
        <a:srgbClr val="788569"/>
      </a:dk2>
      <a:lt2>
        <a:srgbClr val="F4F4EC"/>
      </a:lt2>
      <a:accent1>
        <a:srgbClr val="E1DFC1"/>
      </a:accent1>
      <a:accent2>
        <a:srgbClr val="A5A7AF"/>
      </a:accent2>
      <a:accent3>
        <a:srgbClr val="DDDCD9"/>
      </a:accent3>
      <a:accent4>
        <a:srgbClr val="3E1E00"/>
      </a:accent4>
      <a:accent5>
        <a:srgbClr val="EEECDD"/>
      </a:accent5>
      <a:accent6>
        <a:srgbClr val="95979E"/>
      </a:accent6>
      <a:hlink>
        <a:srgbClr val="9C9800"/>
      </a:hlink>
      <a:folHlink>
        <a:srgbClr val="666633"/>
      </a:folHlink>
    </a:clrScheme>
    <a:fontScheme name="Tremi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057400" marR="0" indent="-2286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»"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057400" marR="0" indent="-2286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»"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emid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Pontos digitais">
  <a:themeElements>
    <a:clrScheme name="Pontos digitai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Pontos digita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ntos digitai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tos digitai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tos digitai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mposto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posta">
  <a:themeElements>
    <a:clrScheme name="Proposta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Propos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posta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ta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ta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ta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Ângulos">
  <a:themeElements>
    <a:clrScheme name="Â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Pin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Ângulos">
  <a:themeElements>
    <a:clrScheme name="Â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Verão">
  <a:themeElements>
    <a:clrScheme name="Verão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Verã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ã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Elementar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ápsulas">
  <a:themeElements>
    <a:clrScheme name="Cápsula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ápsul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ápsula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_Balcão Envidraçado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pass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_pass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_pass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Mediunidade Curativa_Heloisa_09_1012_Aula 22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Capa Dura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pa Dur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a Dur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YamatoPainting">
  <a:themeElements>
    <a:clrScheme name="Yamato Painting">
      <a:dk1>
        <a:sysClr val="windowText" lastClr="000000"/>
      </a:dk1>
      <a:lt1>
        <a:sysClr val="window" lastClr="FFFFFF"/>
      </a:lt1>
      <a:dk2>
        <a:srgbClr val="3F2D32"/>
      </a:dk2>
      <a:lt2>
        <a:srgbClr val="FEDD00"/>
      </a:lt2>
      <a:accent1>
        <a:srgbClr val="C24400"/>
      </a:accent1>
      <a:accent2>
        <a:srgbClr val="3F7228"/>
      </a:accent2>
      <a:accent3>
        <a:srgbClr val="516086"/>
      </a:accent3>
      <a:accent4>
        <a:srgbClr val="956A86"/>
      </a:accent4>
      <a:accent5>
        <a:srgbClr val="E87981"/>
      </a:accent5>
      <a:accent6>
        <a:srgbClr val="8D8628"/>
      </a:accent6>
      <a:hlink>
        <a:srgbClr val="0000FF"/>
      </a:hlink>
      <a:folHlink>
        <a:srgbClr val="800080"/>
      </a:folHlink>
    </a:clrScheme>
    <a:fontScheme name="Yamato Painti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4.xml><?xml version="1.0" encoding="utf-8"?>
<a:themeOverride xmlns:a="http://schemas.openxmlformats.org/drawingml/2006/main">
  <a:clrScheme name="Brilho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Curso - Assistencia Espiritual 2014</Template>
  <TotalTime>1429</TotalTime>
  <Words>15161</Words>
  <Application>Microsoft Office PowerPoint</Application>
  <PresentationFormat>Apresentação na tela (4:3)</PresentationFormat>
  <Paragraphs>2287</Paragraphs>
  <Slides>383</Slides>
  <Notes>92</Notes>
  <HiddenSlides>0</HiddenSlides>
  <MMClips>0</MMClips>
  <ScaleCrop>false</ScaleCrop>
  <HeadingPairs>
    <vt:vector size="8" baseType="variant">
      <vt:variant>
        <vt:lpstr>Fontes usadas</vt:lpstr>
      </vt:variant>
      <vt:variant>
        <vt:i4>52</vt:i4>
      </vt:variant>
      <vt:variant>
        <vt:lpstr>Tema</vt:lpstr>
      </vt:variant>
      <vt:variant>
        <vt:i4>46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383</vt:i4>
      </vt:variant>
    </vt:vector>
  </HeadingPairs>
  <TitlesOfParts>
    <vt:vector size="486" baseType="lpstr">
      <vt:lpstr>Arial Unicode MS</vt:lpstr>
      <vt:lpstr>Batang</vt:lpstr>
      <vt:lpstr>ＭＳ Ｐゴシック</vt:lpstr>
      <vt:lpstr>宋体</vt:lpstr>
      <vt:lpstr>Abadi MT Condensed Light</vt:lpstr>
      <vt:lpstr>Agency FB</vt:lpstr>
      <vt:lpstr>Aharoni</vt:lpstr>
      <vt:lpstr>Arial</vt:lpstr>
      <vt:lpstr>Arial Baltic</vt:lpstr>
      <vt:lpstr>Arial Black</vt:lpstr>
      <vt:lpstr>Arial Narrow</vt:lpstr>
      <vt:lpstr>Balloon XBd BT</vt:lpstr>
      <vt:lpstr>Balloons</vt:lpstr>
      <vt:lpstr>Bodoni MT Black</vt:lpstr>
      <vt:lpstr>Book Antiqua</vt:lpstr>
      <vt:lpstr>Britannic Bold</vt:lpstr>
      <vt:lpstr>Broadway</vt:lpstr>
      <vt:lpstr>Brush Script MT</vt:lpstr>
      <vt:lpstr>Calibri</vt:lpstr>
      <vt:lpstr>Calibri Light</vt:lpstr>
      <vt:lpstr>Candara</vt:lpstr>
      <vt:lpstr>Castellar</vt:lpstr>
      <vt:lpstr>CC Astro City Int</vt:lpstr>
      <vt:lpstr>Century Gothic</vt:lpstr>
      <vt:lpstr>Century Schoolbook</vt:lpstr>
      <vt:lpstr>Comic Sans MS</vt:lpstr>
      <vt:lpstr>Constantia</vt:lpstr>
      <vt:lpstr>Corbel</vt:lpstr>
      <vt:lpstr>Courier New</vt:lpstr>
      <vt:lpstr>DejaVu Sans</vt:lpstr>
      <vt:lpstr>Elephant</vt:lpstr>
      <vt:lpstr>Franklin Gothic Book</vt:lpstr>
      <vt:lpstr>Franklin Gothic Medium</vt:lpstr>
      <vt:lpstr>Futura Hv</vt:lpstr>
      <vt:lpstr>Garamond</vt:lpstr>
      <vt:lpstr>Georgia</vt:lpstr>
      <vt:lpstr>Impact</vt:lpstr>
      <vt:lpstr>MS Outlook</vt:lpstr>
      <vt:lpstr>Palatino Linotype</vt:lpstr>
      <vt:lpstr>Rage Italic</vt:lpstr>
      <vt:lpstr>Rockwell Extra Bold</vt:lpstr>
      <vt:lpstr>Script MT Bold</vt:lpstr>
      <vt:lpstr>Symbol</vt:lpstr>
      <vt:lpstr>Tahoma</vt:lpstr>
      <vt:lpstr>Times New Roman</vt:lpstr>
      <vt:lpstr>Trebuchet MS</vt:lpstr>
      <vt:lpstr>Tunga</vt:lpstr>
      <vt:lpstr>Verdana</vt:lpstr>
      <vt:lpstr>Wingdings</vt:lpstr>
      <vt:lpstr>Wingdings 2</vt:lpstr>
      <vt:lpstr>Wingdings 3</vt:lpstr>
      <vt:lpstr>Yearbook Solid</vt:lpstr>
      <vt:lpstr>Curso - Assistencia Espiritual 2014</vt:lpstr>
      <vt:lpstr>Proposta</vt:lpstr>
      <vt:lpstr>Cápsulas</vt:lpstr>
      <vt:lpstr>Company Handbook</vt:lpstr>
      <vt:lpstr>Business Plan</vt:lpstr>
      <vt:lpstr>1_Design padrão</vt:lpstr>
      <vt:lpstr>3_Company Handbook</vt:lpstr>
      <vt:lpstr>1_Business Plan</vt:lpstr>
      <vt:lpstr>YamatoPainting</vt:lpstr>
      <vt:lpstr>3_Design padrão</vt:lpstr>
      <vt:lpstr>Tema do Office</vt:lpstr>
      <vt:lpstr>Balcão Envidraçado</vt:lpstr>
      <vt:lpstr>2_Balcão Envidraçado</vt:lpstr>
      <vt:lpstr>3_Balcão Envidraçado</vt:lpstr>
      <vt:lpstr>Tremido</vt:lpstr>
      <vt:lpstr>Pontos digitais</vt:lpstr>
      <vt:lpstr>Aspecto</vt:lpstr>
      <vt:lpstr>Composto</vt:lpstr>
      <vt:lpstr>Brilho</vt:lpstr>
      <vt:lpstr>Ângulos</vt:lpstr>
      <vt:lpstr>Pino</vt:lpstr>
      <vt:lpstr>1_Ângulos</vt:lpstr>
      <vt:lpstr>1_Aspecto</vt:lpstr>
      <vt:lpstr>Forma de Onda</vt:lpstr>
      <vt:lpstr>Verão</vt:lpstr>
      <vt:lpstr>Viagem</vt:lpstr>
      <vt:lpstr>1_Viagem</vt:lpstr>
      <vt:lpstr>1_Oceano</vt:lpstr>
      <vt:lpstr>Elementar</vt:lpstr>
      <vt:lpstr>Urbano</vt:lpstr>
      <vt:lpstr>BlackTie</vt:lpstr>
      <vt:lpstr>1_Balcão Envidraçado</vt:lpstr>
      <vt:lpstr>Mylar</vt:lpstr>
      <vt:lpstr>1_BlackTie</vt:lpstr>
      <vt:lpstr>passe</vt:lpstr>
      <vt:lpstr>1_passe</vt:lpstr>
      <vt:lpstr>2_Tema do Office</vt:lpstr>
      <vt:lpstr>2_passe</vt:lpstr>
      <vt:lpstr>1_Tema do Office</vt:lpstr>
      <vt:lpstr>NewsPrint</vt:lpstr>
      <vt:lpstr>3_Tema do Office</vt:lpstr>
      <vt:lpstr>4_Balcão Envidraçado</vt:lpstr>
      <vt:lpstr>Mediunidade Curativa_Heloisa_09_1012_Aula 22</vt:lpstr>
      <vt:lpstr>2_Business Plan</vt:lpstr>
      <vt:lpstr>Fluxo</vt:lpstr>
      <vt:lpstr>Capa Dura</vt:lpstr>
      <vt:lpstr>Clip</vt:lpstr>
      <vt:lpstr>Document</vt:lpstr>
      <vt:lpstr>Picture</vt:lpstr>
      <vt:lpstr>Imagem de Bitmap</vt:lpstr>
      <vt:lpstr>Microsoft ClipArt Gallery</vt:lpstr>
      <vt:lpstr>Apresentação do PowerPoint</vt:lpstr>
      <vt:lpstr>Apresentação do PowerPoint</vt:lpstr>
      <vt:lpstr>Apresentação do PowerPoint</vt:lpstr>
      <vt:lpstr>Curso de Assistência Espiritual</vt:lpstr>
      <vt:lpstr>Apresentação do PowerPoint</vt:lpstr>
      <vt:lpstr>Apresentação do PowerPoint</vt:lpstr>
      <vt:lpstr>Curso de Assistência Espiritual</vt:lpstr>
      <vt:lpstr>Curso de Assistência Espiritual</vt:lpstr>
      <vt:lpstr>Curso de Assistência Espiritual</vt:lpstr>
      <vt:lpstr>Apresentação do PowerPoint</vt:lpstr>
      <vt:lpstr>Apresentação do PowerPoint</vt:lpstr>
      <vt:lpstr>EM ROMA</vt:lpstr>
      <vt:lpstr>Depreendemos que:</vt:lpstr>
      <vt:lpstr>Novo Testamento...</vt:lpstr>
      <vt:lpstr>MESMER</vt:lpstr>
      <vt:lpstr>Mesmer admitia a existência de uma força magnética que  se manifestava  através  da  atuação  de  um  fluido universalmente distribuído,  que se insinuava na substância dos nervos e dava,  ao corpo humano, propriedades análogas ao do imã.  Esse fluido, sob controle, poderia ser  usado    com  finalidade terapêutica.</vt:lpstr>
      <vt:lpstr>Em 1779 - Publicou: A memória sobre a descoberta  do Magnetismo Animal</vt:lpstr>
      <vt:lpstr>Em breve, formaram-se dois Grupos:</vt:lpstr>
      <vt:lpstr>Aksákow, Alexander Nikolajewitsch (1832-1903) Barret, William Fletcher (1845-1926) Bozzano, Ernesto (1862-1943) Crawford, William Jackson (? -1920) Crookes, William (1832-1919) de Rochas, Eugène Auguste Albert (1837-1914) Delanne, Gabriel (1857-1926) Dessoir, Prof. Max (1867-1947) Du Prel, Carl Freiherr (1839-1899) Fechner, Gustav Theodor (1801-1887) Flammarion, Nicolas Camille (1842-1925) Geley, Gustave (1868-1924) Kardec, Allan (1804-1869) - (Hippolyte Léon Denizard Rivail) Lodge, Oliver (1851-1940) Lombroso, Cesare (1836-1909) Maxwell, Joseph (1858-1915) Myers, Frederic William Henry (1843-1901) Ochorowicz, Julian (1850-1917</vt:lpstr>
      <vt:lpstr>   </vt:lpstr>
      <vt:lpstr>Outros pesquisadores seguiram-no:  Charcot, Janet, Myers, Ochorowicz, Binet e outros.</vt:lpstr>
      <vt:lpstr>Apresentação do PowerPoint</vt:lpstr>
      <vt:lpstr>Kardec abordaria ainda em A Gênese a questão das ...”curas através da ação fluídica”.  Cap. XIV e XV</vt:lpstr>
      <vt:lpstr>Apresentação do PowerPoint</vt:lpstr>
      <vt:lpstr>Apresentação do PowerPoint</vt:lpstr>
      <vt:lpstr>O PASSE...</vt:lpstr>
      <vt:lpstr>Contribuição da Kirliangrafia</vt:lpstr>
      <vt:lpstr>    http://www.ieja.org/portugues/Estudos/Artigos/p_espiritismoevidenciascientificas.htm   http://artigosespiritaslucas.blogspot.com.br/2009/11/espiritismo-evidencias-cientificas.html   http://magnetizador.blogspot.com.br/2008/11/eficcia-da-fluidoterapia-evidncias.html   </vt:lpstr>
      <vt:lpstr>Vida Além da Vida  http://kardeconline.com.br/video/video/show?id=4717287%3AVideo%3A587859&amp;xgs=1&amp;xg_source=msg_share_video </vt:lpstr>
      <vt:lpstr>Apresentação do PowerPoint</vt:lpstr>
      <vt:lpstr>Apresentação do PowerPoint</vt:lpstr>
      <vt:lpstr>FLUIDOS   -  PERISPÍRITO</vt:lpstr>
      <vt:lpstr>Perg. 27 L.E. Há então dois elementos gerais do Universo A Matéria e o Espírito?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Fluidos – principais conceitos</vt:lpstr>
      <vt:lpstr>Apresentação do PowerPoint</vt:lpstr>
      <vt:lpstr>Fluidos - Qualificação</vt:lpstr>
      <vt:lpstr>Qualidades dos Fluidos</vt:lpstr>
      <vt:lpstr>Qualidades dos Fluidos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perispírito</vt:lpstr>
      <vt:lpstr>O perispírito</vt:lpstr>
      <vt:lpstr>Funções do perispírito</vt:lpstr>
      <vt:lpstr>Funções do perispírito</vt:lpstr>
      <vt:lpstr>propriedades do perispírito</vt:lpstr>
      <vt:lpstr>Fluidos x perispírito x passe</vt:lpstr>
      <vt:lpstr>Como se processa a transfusão fluídica</vt:lpstr>
      <vt:lpstr>Como se processa a transfusão fluídica</vt:lpstr>
      <vt:lpstr>A IMPORTÂNCIA DO PERISPÍRITO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Curso de Assistência Espiritual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Tipos de Passe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Importância da Fluidoterapia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http://ocaminho.com.br/ocaminho/TXavieriano/Livros/Pnv/Pnv08.htm</vt:lpstr>
      <vt:lpstr>Que procedimento e atitudes adotará o médium para conquistar a segurança nas assistência espiritual?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Nelson</dc:creator>
  <cp:lastModifiedBy>Nelson Mendes</cp:lastModifiedBy>
  <cp:revision>95</cp:revision>
  <dcterms:created xsi:type="dcterms:W3CDTF">2013-08-10T15:13:22Z</dcterms:created>
  <dcterms:modified xsi:type="dcterms:W3CDTF">2014-04-24T11:44:03Z</dcterms:modified>
</cp:coreProperties>
</file>